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slides/slide10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09.xml" ContentType="application/vnd.openxmlformats-officedocument.presentationml.slide+xml"/>
  <Override PartName="/ppt/presentation.xml" ContentType="application/vnd.openxmlformats-officedocument.presentationml.presentation.main+xml"/>
  <Override PartName="/ppt/slides/slide10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9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0.xml" ContentType="application/vnd.openxmlformats-officedocument.presentationml.slide+xml"/>
  <Override PartName="/ppt/slides/slide18.xml" ContentType="application/vnd.openxmlformats-officedocument.presentationml.slide+xml"/>
  <Override PartName="/ppt/slides/slide57.xml" ContentType="application/vnd.openxmlformats-officedocument.presentationml.slide+xml"/>
  <Override PartName="/ppt/slides/slide38.xml" ContentType="application/vnd.openxmlformats-officedocument.presentationml.slide+xml"/>
  <Override PartName="/ppt/slides/slide59.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58.xml" ContentType="application/vnd.openxmlformats-officedocument.presentationml.slide+xml"/>
  <Override PartName="/ppt/slides/slide8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9.xml" ContentType="application/vnd.openxmlformats-officedocument.presentationml.slide+xml"/>
  <Override PartName="/ppt/slides/slide81.xml" ContentType="application/vnd.openxmlformats-officedocument.presentationml.slide+xml"/>
  <Override PartName="/ppt/slides/slide71.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74.xml" ContentType="application/vnd.openxmlformats-officedocument.presentationml.slide+xml"/>
  <Override PartName="/ppt/slides/slide70.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5.xml" ContentType="application/vnd.openxmlformats-officedocument.presentationml.slideMaster+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133.xml" ContentType="application/vnd.openxmlformats-officedocument.presentationml.slideLayout+xml"/>
  <Override PartName="/ppt/slideLayouts/slideLayout119.xml" ContentType="application/vnd.openxmlformats-officedocument.presentationml.slideLayout+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slideLayouts/slideLayout134.xml" ContentType="application/vnd.openxmlformats-officedocument.presentationml.slideLayout+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notesSlides/notesSlide1.xml" ContentType="application/vnd.openxmlformats-officedocument.presentationml.notesSlide+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43.xml" ContentType="application/vnd.openxmlformats-officedocument.presentationml.slideLayout+xml"/>
  <Override PartName="/ppt/slideMasters/slideMaster1.xml" ContentType="application/vnd.openxmlformats-officedocument.presentationml.slideMaster+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7.xml" ContentType="application/vnd.openxmlformats-officedocument.presentationml.slideLayout+xml"/>
  <Override PartName="/ppt/slideLayouts/slideLayout144.xml" ContentType="application/vnd.openxmlformats-officedocument.presentationml.slideLayout+xml"/>
  <Override PartName="/ppt/theme/theme1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ink/ink2.xml" ContentType="application/inkml+xml"/>
  <Override PartName="/ppt/ink/ink1.xml" ContentType="application/inkml+xml"/>
  <Override PartName="/ppt/theme/theme13.xml" ContentType="application/vnd.openxmlformats-officedocument.theme+xml"/>
  <Override PartName="/ppt/ink/ink3.xml" ContentType="application/inkml+xml"/>
  <Override PartName="/ppt/theme/theme15.xml" ContentType="application/vnd.openxmlformats-officedocument.theme+xml"/>
  <Override PartName="/ppt/theme/theme18.xml" ContentType="application/vnd.openxmlformats-officedocument.theme+xml"/>
  <Override PartName="/ppt/theme/theme16.xml" ContentType="application/vnd.openxmlformats-officedocument.theme+xml"/>
  <Override PartName="/ppt/theme/theme19.xml" ContentType="application/vnd.openxmlformats-officedocument.theme+xml"/>
  <Override PartName="/ppt/charts/chart1.xml" ContentType="application/vnd.openxmlformats-officedocument.drawingml.chart+xml"/>
  <Override PartName="/ppt/theme/theme14.xml" ContentType="application/vnd.openxmlformats-officedocument.theme+xml"/>
  <Override PartName="/ppt/theme/theme20.xml" ContentType="application/vnd.openxmlformats-officedocument.theme+xml"/>
  <Override PartName="/ppt/theme/theme12.xml" ContentType="application/vnd.openxmlformats-officedocument.theme+xml"/>
  <Override PartName="/ppt/diagrams/layout1.xml" ContentType="application/vnd.openxmlformats-officedocument.drawingml.diagramLayout+xml"/>
  <Override PartName="/ppt/theme/theme10.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style1.xml" ContentType="application/vnd.ms-office.chartstyle+xml"/>
  <Override PartName="/ppt/charts/colors1.xml" ContentType="application/vnd.ms-office.chartcolorstyle+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charts/chart2.xml" ContentType="application/vnd.openxmlformats-officedocument.drawingml.chart+xml"/>
  <Override PartName="/ppt/diagrams/colors2.xml" ContentType="application/vnd.openxmlformats-officedocument.drawingml.diagramColors+xml"/>
  <Override PartName="/ppt/theme/theme11.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85" r:id="rId4"/>
    <p:sldMasterId id="2147483689" r:id="rId5"/>
    <p:sldMasterId id="2147483702" r:id="rId6"/>
    <p:sldMasterId id="2147483716" r:id="rId7"/>
    <p:sldMasterId id="2147483729" r:id="rId8"/>
    <p:sldMasterId id="2147483732" r:id="rId9"/>
    <p:sldMasterId id="2147483735" r:id="rId10"/>
    <p:sldMasterId id="2147483746" r:id="rId11"/>
    <p:sldMasterId id="2147483754" r:id="rId12"/>
    <p:sldMasterId id="2147483766" r:id="rId13"/>
    <p:sldMasterId id="2147483770" r:id="rId14"/>
    <p:sldMasterId id="2147483782" r:id="rId15"/>
    <p:sldMasterId id="2147483794" r:id="rId16"/>
    <p:sldMasterId id="2147483804" r:id="rId17"/>
    <p:sldMasterId id="2147483811" r:id="rId18"/>
    <p:sldMasterId id="2147483821" r:id="rId19"/>
  </p:sldMasterIdLst>
  <p:notesMasterIdLst>
    <p:notesMasterId r:id="rId134"/>
  </p:notesMasterIdLst>
  <p:sldIdLst>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28" r:id="rId78"/>
    <p:sldId id="329" r:id="rId79"/>
    <p:sldId id="330" r:id="rId80"/>
    <p:sldId id="331" r:id="rId81"/>
    <p:sldId id="332" r:id="rId82"/>
    <p:sldId id="333" r:id="rId83"/>
    <p:sldId id="334" r:id="rId84"/>
    <p:sldId id="319" r:id="rId85"/>
    <p:sldId id="320" r:id="rId86"/>
    <p:sldId id="321" r:id="rId87"/>
    <p:sldId id="322" r:id="rId88"/>
    <p:sldId id="323" r:id="rId89"/>
    <p:sldId id="324" r:id="rId90"/>
    <p:sldId id="325" r:id="rId91"/>
    <p:sldId id="368" r:id="rId92"/>
    <p:sldId id="369" r:id="rId93"/>
    <p:sldId id="370" r:id="rId94"/>
    <p:sldId id="371" r:id="rId95"/>
    <p:sldId id="372" r:id="rId96"/>
    <p:sldId id="373" r:id="rId97"/>
    <p:sldId id="374" r:id="rId98"/>
    <p:sldId id="375" r:id="rId99"/>
    <p:sldId id="376" r:id="rId100"/>
    <p:sldId id="377" r:id="rId101"/>
    <p:sldId id="327" r:id="rId102"/>
    <p:sldId id="335" r:id="rId103"/>
    <p:sldId id="336" r:id="rId104"/>
    <p:sldId id="337" r:id="rId105"/>
    <p:sldId id="338" r:id="rId106"/>
    <p:sldId id="339" r:id="rId107"/>
    <p:sldId id="340" r:id="rId108"/>
    <p:sldId id="341" r:id="rId109"/>
    <p:sldId id="342" r:id="rId110"/>
    <p:sldId id="343" r:id="rId111"/>
    <p:sldId id="344" r:id="rId112"/>
    <p:sldId id="345" r:id="rId113"/>
    <p:sldId id="346" r:id="rId114"/>
    <p:sldId id="347" r:id="rId115"/>
    <p:sldId id="348" r:id="rId116"/>
    <p:sldId id="349" r:id="rId117"/>
    <p:sldId id="350" r:id="rId118"/>
    <p:sldId id="351" r:id="rId119"/>
    <p:sldId id="367" r:id="rId120"/>
    <p:sldId id="353" r:id="rId121"/>
    <p:sldId id="354" r:id="rId122"/>
    <p:sldId id="355" r:id="rId123"/>
    <p:sldId id="356" r:id="rId124"/>
    <p:sldId id="357" r:id="rId125"/>
    <p:sldId id="358" r:id="rId126"/>
    <p:sldId id="359" r:id="rId127"/>
    <p:sldId id="360" r:id="rId128"/>
    <p:sldId id="361" r:id="rId129"/>
    <p:sldId id="362" r:id="rId130"/>
    <p:sldId id="363" r:id="rId131"/>
    <p:sldId id="364" r:id="rId132"/>
    <p:sldId id="366" r:id="rId1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81" autoAdjust="0"/>
  </p:normalViewPr>
  <p:slideViewPr>
    <p:cSldViewPr snapToGrid="0">
      <p:cViewPr varScale="1">
        <p:scale>
          <a:sx n="120" d="100"/>
          <a:sy n="120" d="100"/>
        </p:scale>
        <p:origin x="12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8.xml"/><Relationship Id="rId21" Type="http://schemas.openxmlformats.org/officeDocument/2006/relationships/slide" Target="slides/slide2.xml"/><Relationship Id="rId42" Type="http://schemas.openxmlformats.org/officeDocument/2006/relationships/slide" Target="slides/slide23.xml"/><Relationship Id="rId63" Type="http://schemas.openxmlformats.org/officeDocument/2006/relationships/slide" Target="slides/slide44.xml"/><Relationship Id="rId84" Type="http://schemas.openxmlformats.org/officeDocument/2006/relationships/slide" Target="slides/slide65.xml"/><Relationship Id="rId138" Type="http://schemas.openxmlformats.org/officeDocument/2006/relationships/tableStyles" Target="tableStyles.xml"/><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123" Type="http://schemas.openxmlformats.org/officeDocument/2006/relationships/slide" Target="slides/slide104.xml"/><Relationship Id="rId128" Type="http://schemas.openxmlformats.org/officeDocument/2006/relationships/slide" Target="slides/slide109.xml"/><Relationship Id="rId5" Type="http://schemas.openxmlformats.org/officeDocument/2006/relationships/slideMaster" Target="slideMasters/slideMaster5.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113" Type="http://schemas.openxmlformats.org/officeDocument/2006/relationships/slide" Target="slides/slide94.xml"/><Relationship Id="rId118" Type="http://schemas.openxmlformats.org/officeDocument/2006/relationships/slide" Target="slides/slide99.xml"/><Relationship Id="rId134" Type="http://schemas.openxmlformats.org/officeDocument/2006/relationships/notesMaster" Target="notesMasters/notesMaster1.xml"/><Relationship Id="rId139" Type="http://schemas.openxmlformats.org/officeDocument/2006/relationships/customXml" Target="../customXml/item1.xml"/><Relationship Id="rId80" Type="http://schemas.openxmlformats.org/officeDocument/2006/relationships/slide" Target="slides/slide61.xml"/><Relationship Id="rId85" Type="http://schemas.openxmlformats.org/officeDocument/2006/relationships/slide" Target="slides/slide6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08" Type="http://schemas.openxmlformats.org/officeDocument/2006/relationships/slide" Target="slides/slide89.xml"/><Relationship Id="rId124" Type="http://schemas.openxmlformats.org/officeDocument/2006/relationships/slide" Target="slides/slide105.xml"/><Relationship Id="rId129" Type="http://schemas.openxmlformats.org/officeDocument/2006/relationships/slide" Target="slides/slide110.xml"/><Relationship Id="rId54" Type="http://schemas.openxmlformats.org/officeDocument/2006/relationships/slide" Target="slides/slide35.xml"/><Relationship Id="rId70" Type="http://schemas.openxmlformats.org/officeDocument/2006/relationships/slide" Target="slides/slide51.xml"/><Relationship Id="rId75" Type="http://schemas.openxmlformats.org/officeDocument/2006/relationships/slide" Target="slides/slide56.xml"/><Relationship Id="rId91" Type="http://schemas.openxmlformats.org/officeDocument/2006/relationships/slide" Target="slides/slide72.xml"/><Relationship Id="rId96" Type="http://schemas.openxmlformats.org/officeDocument/2006/relationships/slide" Target="slides/slide77.xml"/><Relationship Id="rId14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4.xml"/><Relationship Id="rId28" Type="http://schemas.openxmlformats.org/officeDocument/2006/relationships/slide" Target="slides/slide9.xml"/><Relationship Id="rId49" Type="http://schemas.openxmlformats.org/officeDocument/2006/relationships/slide" Target="slides/slide30.xml"/><Relationship Id="rId114" Type="http://schemas.openxmlformats.org/officeDocument/2006/relationships/slide" Target="slides/slide95.xml"/><Relationship Id="rId119" Type="http://schemas.openxmlformats.org/officeDocument/2006/relationships/slide" Target="slides/slide100.xml"/><Relationship Id="rId44" Type="http://schemas.openxmlformats.org/officeDocument/2006/relationships/slide" Target="slides/slide25.xml"/><Relationship Id="rId60" Type="http://schemas.openxmlformats.org/officeDocument/2006/relationships/slide" Target="slides/slide41.xml"/><Relationship Id="rId65" Type="http://schemas.openxmlformats.org/officeDocument/2006/relationships/slide" Target="slides/slide46.xml"/><Relationship Id="rId81" Type="http://schemas.openxmlformats.org/officeDocument/2006/relationships/slide" Target="slides/slide62.xml"/><Relationship Id="rId86" Type="http://schemas.openxmlformats.org/officeDocument/2006/relationships/slide" Target="slides/slide67.xml"/><Relationship Id="rId130" Type="http://schemas.openxmlformats.org/officeDocument/2006/relationships/slide" Target="slides/slide111.xml"/><Relationship Id="rId135"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slide" Target="slides/slide101.xml"/><Relationship Id="rId125" Type="http://schemas.openxmlformats.org/officeDocument/2006/relationships/slide" Target="slides/slide106.xml"/><Relationship Id="rId141" Type="http://schemas.openxmlformats.org/officeDocument/2006/relationships/customXml" Target="../customXml/item3.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slide" Target="slides/slide96.xml"/><Relationship Id="rId131" Type="http://schemas.openxmlformats.org/officeDocument/2006/relationships/slide" Target="slides/slide112.xml"/><Relationship Id="rId136" Type="http://schemas.openxmlformats.org/officeDocument/2006/relationships/viewProps" Target="viewProps.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26" Type="http://schemas.openxmlformats.org/officeDocument/2006/relationships/slide" Target="slides/slide107.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121" Type="http://schemas.openxmlformats.org/officeDocument/2006/relationships/slide" Target="slides/slide102.xml"/><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116" Type="http://schemas.openxmlformats.org/officeDocument/2006/relationships/slide" Target="slides/slide97.xml"/><Relationship Id="rId137" Type="http://schemas.openxmlformats.org/officeDocument/2006/relationships/theme" Target="theme/theme1.xml"/><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 Id="rId111" Type="http://schemas.openxmlformats.org/officeDocument/2006/relationships/slide" Target="slides/slide92.xml"/><Relationship Id="rId132" Type="http://schemas.openxmlformats.org/officeDocument/2006/relationships/slide" Target="slides/slide113.xml"/><Relationship Id="rId15" Type="http://schemas.openxmlformats.org/officeDocument/2006/relationships/slideMaster" Target="slideMasters/slideMaster15.xml"/><Relationship Id="rId36" Type="http://schemas.openxmlformats.org/officeDocument/2006/relationships/slide" Target="slides/slide17.xml"/><Relationship Id="rId57" Type="http://schemas.openxmlformats.org/officeDocument/2006/relationships/slide" Target="slides/slide38.xml"/><Relationship Id="rId106" Type="http://schemas.openxmlformats.org/officeDocument/2006/relationships/slide" Target="slides/slide87.xml"/><Relationship Id="rId127" Type="http://schemas.openxmlformats.org/officeDocument/2006/relationships/slide" Target="slides/slide108.xml"/><Relationship Id="rId10" Type="http://schemas.openxmlformats.org/officeDocument/2006/relationships/slideMaster" Target="slideMasters/slideMaster10.xml"/><Relationship Id="rId31" Type="http://schemas.openxmlformats.org/officeDocument/2006/relationships/slide" Target="slides/slide12.xml"/><Relationship Id="rId52" Type="http://schemas.openxmlformats.org/officeDocument/2006/relationships/slide" Target="slides/slide33.xml"/><Relationship Id="rId73" Type="http://schemas.openxmlformats.org/officeDocument/2006/relationships/slide" Target="slides/slide54.xml"/><Relationship Id="rId78" Type="http://schemas.openxmlformats.org/officeDocument/2006/relationships/slide" Target="slides/slide59.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openxmlformats.org/officeDocument/2006/relationships/slide" Target="slides/slide10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7.xml"/><Relationship Id="rId47" Type="http://schemas.openxmlformats.org/officeDocument/2006/relationships/slide" Target="slides/slide28.xml"/><Relationship Id="rId68" Type="http://schemas.openxmlformats.org/officeDocument/2006/relationships/slide" Target="slides/slide49.xml"/><Relationship Id="rId89" Type="http://schemas.openxmlformats.org/officeDocument/2006/relationships/slide" Target="slides/slide70.xml"/><Relationship Id="rId112" Type="http://schemas.openxmlformats.org/officeDocument/2006/relationships/slide" Target="slides/slide93.xml"/><Relationship Id="rId133" Type="http://schemas.openxmlformats.org/officeDocument/2006/relationships/slide" Target="slides/slide114.xml"/><Relationship Id="rId16" Type="http://schemas.openxmlformats.org/officeDocument/2006/relationships/slideMaster" Target="slideMasters/slideMaster16.xml"/></Relationships>
</file>

<file path=ppt/charts/_rels/chart1.xml.rels><?xml version="1.0" encoding="UTF-8" standalone="yes"?>
<Relationships xmlns="http://schemas.openxmlformats.org/package/2006/relationships"><Relationship Id="rId1" Type="http://schemas.openxmlformats.org/officeDocument/2006/relationships/oleObject" Target="file:///\\acr.org\shares\share\Transfer\RTOG_Teams\BGs\accrual%20for%20RTOG%20BGs%20trials.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19294703546671"/>
          <c:y val="4.1452059755971361E-2"/>
          <c:w val="0.80625210310249695"/>
          <c:h val="0.70372604634098157"/>
        </c:manualLayout>
      </c:layout>
      <c:lineChart>
        <c:grouping val="standard"/>
        <c:varyColors val="0"/>
        <c:ser>
          <c:idx val="0"/>
          <c:order val="0"/>
          <c:tx>
            <c:strRef>
              <c:f>nn1112!$A$2</c:f>
              <c:strCache>
                <c:ptCount val="1"/>
                <c:pt idx="0">
                  <c:v>Original Projected Accrual up to Amendment</c:v>
                </c:pt>
              </c:strCache>
            </c:strRef>
          </c:tx>
          <c:spPr>
            <a:ln>
              <a:solidFill>
                <a:srgbClr val="FF0000"/>
              </a:solidFill>
              <a:prstDash val="sysDash"/>
            </a:ln>
          </c:spPr>
          <c:marker>
            <c:symbol val="none"/>
          </c:marker>
          <c:cat>
            <c:strRef>
              <c:f>'nn1112'!$B$1:$DR$1</c:f>
              <c:strCache>
                <c:ptCount val="121"/>
                <c:pt idx="0">
                  <c:v>Apr-2013</c:v>
                </c:pt>
                <c:pt idx="6">
                  <c:v>Oct-2013</c:v>
                </c:pt>
                <c:pt idx="12">
                  <c:v>Apr-2014</c:v>
                </c:pt>
                <c:pt idx="18">
                  <c:v>Oct-2014</c:v>
                </c:pt>
                <c:pt idx="24">
                  <c:v>Apr-2015</c:v>
                </c:pt>
                <c:pt idx="30">
                  <c:v>Oct-2015</c:v>
                </c:pt>
                <c:pt idx="36">
                  <c:v>Apr-2016</c:v>
                </c:pt>
                <c:pt idx="42">
                  <c:v>Oct-2016</c:v>
                </c:pt>
                <c:pt idx="48">
                  <c:v>Apr-2017</c:v>
                </c:pt>
                <c:pt idx="54">
                  <c:v>Oct-2017</c:v>
                </c:pt>
                <c:pt idx="60">
                  <c:v>Apr-2018</c:v>
                </c:pt>
                <c:pt idx="66">
                  <c:v>Oct-2018</c:v>
                </c:pt>
                <c:pt idx="72">
                  <c:v>Apr-2019</c:v>
                </c:pt>
                <c:pt idx="78">
                  <c:v>Oct-2019</c:v>
                </c:pt>
                <c:pt idx="84">
                  <c:v>Apr-2020</c:v>
                </c:pt>
                <c:pt idx="90">
                  <c:v>Oct-2020</c:v>
                </c:pt>
                <c:pt idx="96">
                  <c:v>Apr-2021</c:v>
                </c:pt>
                <c:pt idx="102">
                  <c:v>Oct-2021</c:v>
                </c:pt>
                <c:pt idx="108">
                  <c:v>Apr-2022</c:v>
                </c:pt>
                <c:pt idx="114">
                  <c:v>Oct-2022</c:v>
                </c:pt>
                <c:pt idx="120">
                  <c:v>Apr-2023</c:v>
                </c:pt>
              </c:strCache>
            </c:strRef>
          </c:cat>
          <c:val>
            <c:numRef>
              <c:f>'nn1112'!$B$2:$BQ$2</c:f>
              <c:numCache>
                <c:formatCode>General</c:formatCode>
                <c:ptCount val="68"/>
                <c:pt idx="0">
                  <c:v>0</c:v>
                </c:pt>
                <c:pt idx="1">
                  <c:v>0</c:v>
                </c:pt>
                <c:pt idx="2">
                  <c:v>0</c:v>
                </c:pt>
                <c:pt idx="3">
                  <c:v>0</c:v>
                </c:pt>
                <c:pt idx="4">
                  <c:v>0</c:v>
                </c:pt>
                <c:pt idx="5">
                  <c:v>0</c:v>
                </c:pt>
                <c:pt idx="6">
                  <c:v>1.4</c:v>
                </c:pt>
                <c:pt idx="7">
                  <c:v>7.4</c:v>
                </c:pt>
                <c:pt idx="8">
                  <c:v>13.4</c:v>
                </c:pt>
                <c:pt idx="9">
                  <c:v>19.399999999999999</c:v>
                </c:pt>
                <c:pt idx="10">
                  <c:v>25.4</c:v>
                </c:pt>
                <c:pt idx="11">
                  <c:v>31.4</c:v>
                </c:pt>
                <c:pt idx="12">
                  <c:v>37.4</c:v>
                </c:pt>
                <c:pt idx="13">
                  <c:v>43.4</c:v>
                </c:pt>
                <c:pt idx="14">
                  <c:v>49.4</c:v>
                </c:pt>
                <c:pt idx="15">
                  <c:v>55.4</c:v>
                </c:pt>
                <c:pt idx="16">
                  <c:v>61.4</c:v>
                </c:pt>
                <c:pt idx="17">
                  <c:v>67.400000000000006</c:v>
                </c:pt>
                <c:pt idx="18">
                  <c:v>73.400000000000006</c:v>
                </c:pt>
                <c:pt idx="19">
                  <c:v>79.400000000000006</c:v>
                </c:pt>
                <c:pt idx="20">
                  <c:v>85.4</c:v>
                </c:pt>
                <c:pt idx="21">
                  <c:v>91.4</c:v>
                </c:pt>
                <c:pt idx="22">
                  <c:v>97.4</c:v>
                </c:pt>
                <c:pt idx="23">
                  <c:v>103.4</c:v>
                </c:pt>
                <c:pt idx="24">
                  <c:v>109.4</c:v>
                </c:pt>
                <c:pt idx="25">
                  <c:v>115.4</c:v>
                </c:pt>
                <c:pt idx="26">
                  <c:v>121.4</c:v>
                </c:pt>
                <c:pt idx="27">
                  <c:v>127.4</c:v>
                </c:pt>
                <c:pt idx="28">
                  <c:v>133.4</c:v>
                </c:pt>
                <c:pt idx="29">
                  <c:v>139.4</c:v>
                </c:pt>
                <c:pt idx="30">
                  <c:v>145.4</c:v>
                </c:pt>
                <c:pt idx="31">
                  <c:v>151.4</c:v>
                </c:pt>
                <c:pt idx="32">
                  <c:v>157.4</c:v>
                </c:pt>
                <c:pt idx="33">
                  <c:v>163.4</c:v>
                </c:pt>
                <c:pt idx="34">
                  <c:v>169.4</c:v>
                </c:pt>
                <c:pt idx="35">
                  <c:v>175.4</c:v>
                </c:pt>
                <c:pt idx="36">
                  <c:v>181.4</c:v>
                </c:pt>
                <c:pt idx="37">
                  <c:v>187.4</c:v>
                </c:pt>
                <c:pt idx="38">
                  <c:v>193.4</c:v>
                </c:pt>
                <c:pt idx="39">
                  <c:v>199.4</c:v>
                </c:pt>
                <c:pt idx="40">
                  <c:v>205.4</c:v>
                </c:pt>
                <c:pt idx="41">
                  <c:v>211.4</c:v>
                </c:pt>
                <c:pt idx="42">
                  <c:v>217.4</c:v>
                </c:pt>
                <c:pt idx="43">
                  <c:v>223.4</c:v>
                </c:pt>
                <c:pt idx="44">
                  <c:v>229.4</c:v>
                </c:pt>
                <c:pt idx="45">
                  <c:v>235.4</c:v>
                </c:pt>
                <c:pt idx="46">
                  <c:v>241.4</c:v>
                </c:pt>
                <c:pt idx="47">
                  <c:v>247.4</c:v>
                </c:pt>
                <c:pt idx="48">
                  <c:v>253.4</c:v>
                </c:pt>
                <c:pt idx="49">
                  <c:v>259.39999999999998</c:v>
                </c:pt>
                <c:pt idx="50">
                  <c:v>265.39999999999998</c:v>
                </c:pt>
                <c:pt idx="51">
                  <c:v>271.39999999999998</c:v>
                </c:pt>
                <c:pt idx="52">
                  <c:v>277.39999999999998</c:v>
                </c:pt>
                <c:pt idx="53">
                  <c:v>283.39999999999998</c:v>
                </c:pt>
                <c:pt idx="54">
                  <c:v>289.39999999999998</c:v>
                </c:pt>
                <c:pt idx="55">
                  <c:v>295.39999999999998</c:v>
                </c:pt>
                <c:pt idx="56">
                  <c:v>301.39999999999998</c:v>
                </c:pt>
                <c:pt idx="57">
                  <c:v>307.39999999999998</c:v>
                </c:pt>
                <c:pt idx="58">
                  <c:v>313.39999999999998</c:v>
                </c:pt>
                <c:pt idx="59">
                  <c:v>319.39999999999998</c:v>
                </c:pt>
                <c:pt idx="60">
                  <c:v>325.39999999999998</c:v>
                </c:pt>
                <c:pt idx="61">
                  <c:v>331.4</c:v>
                </c:pt>
                <c:pt idx="62">
                  <c:v>337.4</c:v>
                </c:pt>
                <c:pt idx="63">
                  <c:v>343.4</c:v>
                </c:pt>
                <c:pt idx="64">
                  <c:v>349.4</c:v>
                </c:pt>
                <c:pt idx="65">
                  <c:v>355.4</c:v>
                </c:pt>
                <c:pt idx="66">
                  <c:v>361.4</c:v>
                </c:pt>
                <c:pt idx="67">
                  <c:v>367.4</c:v>
                </c:pt>
              </c:numCache>
            </c:numRef>
          </c:val>
          <c:smooth val="0"/>
          <c:extLst>
            <c:ext xmlns:c16="http://schemas.microsoft.com/office/drawing/2014/chart" uri="{C3380CC4-5D6E-409C-BE32-E72D297353CC}">
              <c16:uniqueId val="{00000000-BAAC-4AA8-AC2D-4E31605DE52B}"/>
            </c:ext>
          </c:extLst>
        </c:ser>
        <c:ser>
          <c:idx val="2"/>
          <c:order val="1"/>
          <c:tx>
            <c:strRef>
              <c:f>nn1112!$A$3</c:f>
              <c:strCache>
                <c:ptCount val="1"/>
                <c:pt idx="0">
                  <c:v>Current Projected Accrual </c:v>
                </c:pt>
              </c:strCache>
            </c:strRef>
          </c:tx>
          <c:spPr>
            <a:ln>
              <a:solidFill>
                <a:srgbClr val="00B050"/>
              </a:solidFill>
              <a:prstDash val="sysDash"/>
            </a:ln>
          </c:spPr>
          <c:marker>
            <c:symbol val="none"/>
          </c:marker>
          <c:cat>
            <c:strRef>
              <c:f>'nn1112'!$B$1:$DR$1</c:f>
              <c:strCache>
                <c:ptCount val="121"/>
                <c:pt idx="0">
                  <c:v>Apr-2013</c:v>
                </c:pt>
                <c:pt idx="6">
                  <c:v>Oct-2013</c:v>
                </c:pt>
                <c:pt idx="12">
                  <c:v>Apr-2014</c:v>
                </c:pt>
                <c:pt idx="18">
                  <c:v>Oct-2014</c:v>
                </c:pt>
                <c:pt idx="24">
                  <c:v>Apr-2015</c:v>
                </c:pt>
                <c:pt idx="30">
                  <c:v>Oct-2015</c:v>
                </c:pt>
                <c:pt idx="36">
                  <c:v>Apr-2016</c:v>
                </c:pt>
                <c:pt idx="42">
                  <c:v>Oct-2016</c:v>
                </c:pt>
                <c:pt idx="48">
                  <c:v>Apr-2017</c:v>
                </c:pt>
                <c:pt idx="54">
                  <c:v>Oct-2017</c:v>
                </c:pt>
                <c:pt idx="60">
                  <c:v>Apr-2018</c:v>
                </c:pt>
                <c:pt idx="66">
                  <c:v>Oct-2018</c:v>
                </c:pt>
                <c:pt idx="72">
                  <c:v>Apr-2019</c:v>
                </c:pt>
                <c:pt idx="78">
                  <c:v>Oct-2019</c:v>
                </c:pt>
                <c:pt idx="84">
                  <c:v>Apr-2020</c:v>
                </c:pt>
                <c:pt idx="90">
                  <c:v>Oct-2020</c:v>
                </c:pt>
                <c:pt idx="96">
                  <c:v>Apr-2021</c:v>
                </c:pt>
                <c:pt idx="102">
                  <c:v>Oct-2021</c:v>
                </c:pt>
                <c:pt idx="108">
                  <c:v>Apr-2022</c:v>
                </c:pt>
                <c:pt idx="114">
                  <c:v>Oct-2022</c:v>
                </c:pt>
                <c:pt idx="120">
                  <c:v>Apr-2023</c:v>
                </c:pt>
              </c:strCache>
            </c:strRef>
          </c:cat>
          <c:val>
            <c:numRef>
              <c:f>'nn1112'!$B$3:$DR$3</c:f>
              <c:numCache>
                <c:formatCode>General</c:formatCode>
                <c:ptCount val="121"/>
                <c:pt idx="83">
                  <c:v>188</c:v>
                </c:pt>
                <c:pt idx="84">
                  <c:v>191</c:v>
                </c:pt>
                <c:pt idx="85">
                  <c:v>194</c:v>
                </c:pt>
                <c:pt idx="86">
                  <c:v>197</c:v>
                </c:pt>
                <c:pt idx="87">
                  <c:v>200</c:v>
                </c:pt>
                <c:pt idx="88">
                  <c:v>203</c:v>
                </c:pt>
                <c:pt idx="89">
                  <c:v>206</c:v>
                </c:pt>
                <c:pt idx="90">
                  <c:v>209</c:v>
                </c:pt>
                <c:pt idx="91">
                  <c:v>212</c:v>
                </c:pt>
                <c:pt idx="92">
                  <c:v>215</c:v>
                </c:pt>
                <c:pt idx="93">
                  <c:v>218</c:v>
                </c:pt>
                <c:pt idx="94">
                  <c:v>221</c:v>
                </c:pt>
                <c:pt idx="95">
                  <c:v>224</c:v>
                </c:pt>
                <c:pt idx="96">
                  <c:v>227</c:v>
                </c:pt>
                <c:pt idx="97">
                  <c:v>230</c:v>
                </c:pt>
                <c:pt idx="98">
                  <c:v>233</c:v>
                </c:pt>
                <c:pt idx="99">
                  <c:v>236</c:v>
                </c:pt>
                <c:pt idx="100">
                  <c:v>239</c:v>
                </c:pt>
                <c:pt idx="101">
                  <c:v>242</c:v>
                </c:pt>
                <c:pt idx="102">
                  <c:v>245</c:v>
                </c:pt>
                <c:pt idx="103">
                  <c:v>248</c:v>
                </c:pt>
                <c:pt idx="104">
                  <c:v>251</c:v>
                </c:pt>
                <c:pt idx="105">
                  <c:v>254</c:v>
                </c:pt>
                <c:pt idx="106">
                  <c:v>257</c:v>
                </c:pt>
                <c:pt idx="107">
                  <c:v>260</c:v>
                </c:pt>
                <c:pt idx="108">
                  <c:v>263</c:v>
                </c:pt>
                <c:pt idx="109">
                  <c:v>266</c:v>
                </c:pt>
                <c:pt idx="110">
                  <c:v>269</c:v>
                </c:pt>
                <c:pt idx="111">
                  <c:v>272</c:v>
                </c:pt>
                <c:pt idx="112">
                  <c:v>275</c:v>
                </c:pt>
                <c:pt idx="113">
                  <c:v>278</c:v>
                </c:pt>
                <c:pt idx="114">
                  <c:v>281</c:v>
                </c:pt>
                <c:pt idx="115">
                  <c:v>284</c:v>
                </c:pt>
                <c:pt idx="116">
                  <c:v>287</c:v>
                </c:pt>
                <c:pt idx="117">
                  <c:v>290</c:v>
                </c:pt>
                <c:pt idx="118">
                  <c:v>293</c:v>
                </c:pt>
              </c:numCache>
            </c:numRef>
          </c:val>
          <c:smooth val="0"/>
          <c:extLst>
            <c:ext xmlns:c16="http://schemas.microsoft.com/office/drawing/2014/chart" uri="{C3380CC4-5D6E-409C-BE32-E72D297353CC}">
              <c16:uniqueId val="{00000001-BAAC-4AA8-AC2D-4E31605DE52B}"/>
            </c:ext>
          </c:extLst>
        </c:ser>
        <c:ser>
          <c:idx val="1"/>
          <c:order val="2"/>
          <c:tx>
            <c:strRef>
              <c:f>nn1112!$A$4</c:f>
              <c:strCache>
                <c:ptCount val="1"/>
                <c:pt idx="0">
                  <c:v>Observed Accrual</c:v>
                </c:pt>
              </c:strCache>
            </c:strRef>
          </c:tx>
          <c:spPr>
            <a:ln>
              <a:solidFill>
                <a:srgbClr val="0000FF"/>
              </a:solidFill>
            </a:ln>
          </c:spPr>
          <c:marker>
            <c:symbol val="none"/>
          </c:marker>
          <c:cat>
            <c:strRef>
              <c:f>'nn1112'!$B$1:$DR$1</c:f>
              <c:strCache>
                <c:ptCount val="121"/>
                <c:pt idx="0">
                  <c:v>Apr-2013</c:v>
                </c:pt>
                <c:pt idx="6">
                  <c:v>Oct-2013</c:v>
                </c:pt>
                <c:pt idx="12">
                  <c:v>Apr-2014</c:v>
                </c:pt>
                <c:pt idx="18">
                  <c:v>Oct-2014</c:v>
                </c:pt>
                <c:pt idx="24">
                  <c:v>Apr-2015</c:v>
                </c:pt>
                <c:pt idx="30">
                  <c:v>Oct-2015</c:v>
                </c:pt>
                <c:pt idx="36">
                  <c:v>Apr-2016</c:v>
                </c:pt>
                <c:pt idx="42">
                  <c:v>Oct-2016</c:v>
                </c:pt>
                <c:pt idx="48">
                  <c:v>Apr-2017</c:v>
                </c:pt>
                <c:pt idx="54">
                  <c:v>Oct-2017</c:v>
                </c:pt>
                <c:pt idx="60">
                  <c:v>Apr-2018</c:v>
                </c:pt>
                <c:pt idx="66">
                  <c:v>Oct-2018</c:v>
                </c:pt>
                <c:pt idx="72">
                  <c:v>Apr-2019</c:v>
                </c:pt>
                <c:pt idx="78">
                  <c:v>Oct-2019</c:v>
                </c:pt>
                <c:pt idx="84">
                  <c:v>Apr-2020</c:v>
                </c:pt>
                <c:pt idx="90">
                  <c:v>Oct-2020</c:v>
                </c:pt>
                <c:pt idx="96">
                  <c:v>Apr-2021</c:v>
                </c:pt>
                <c:pt idx="102">
                  <c:v>Oct-2021</c:v>
                </c:pt>
                <c:pt idx="108">
                  <c:v>Apr-2022</c:v>
                </c:pt>
                <c:pt idx="114">
                  <c:v>Oct-2022</c:v>
                </c:pt>
                <c:pt idx="120">
                  <c:v>Apr-2023</c:v>
                </c:pt>
              </c:strCache>
            </c:strRef>
          </c:cat>
          <c:val>
            <c:numRef>
              <c:f>'nn1112'!$B$4:$DR$4</c:f>
              <c:numCache>
                <c:formatCode>General</c:formatCode>
                <c:ptCount val="121"/>
                <c:pt idx="0">
                  <c:v>0</c:v>
                </c:pt>
                <c:pt idx="1">
                  <c:v>0</c:v>
                </c:pt>
                <c:pt idx="2">
                  <c:v>0</c:v>
                </c:pt>
                <c:pt idx="3">
                  <c:v>2</c:v>
                </c:pt>
                <c:pt idx="4">
                  <c:v>3</c:v>
                </c:pt>
                <c:pt idx="5">
                  <c:v>5</c:v>
                </c:pt>
                <c:pt idx="6">
                  <c:v>6</c:v>
                </c:pt>
                <c:pt idx="7">
                  <c:v>8</c:v>
                </c:pt>
                <c:pt idx="8">
                  <c:v>11</c:v>
                </c:pt>
                <c:pt idx="9">
                  <c:v>15</c:v>
                </c:pt>
                <c:pt idx="10">
                  <c:v>17</c:v>
                </c:pt>
                <c:pt idx="11">
                  <c:v>18</c:v>
                </c:pt>
                <c:pt idx="12">
                  <c:v>19</c:v>
                </c:pt>
                <c:pt idx="13">
                  <c:v>19</c:v>
                </c:pt>
                <c:pt idx="14">
                  <c:v>20</c:v>
                </c:pt>
                <c:pt idx="15">
                  <c:v>21</c:v>
                </c:pt>
                <c:pt idx="16">
                  <c:v>21</c:v>
                </c:pt>
                <c:pt idx="17">
                  <c:v>22</c:v>
                </c:pt>
                <c:pt idx="18">
                  <c:v>25</c:v>
                </c:pt>
                <c:pt idx="19">
                  <c:v>29</c:v>
                </c:pt>
                <c:pt idx="20">
                  <c:v>32</c:v>
                </c:pt>
                <c:pt idx="21">
                  <c:v>35</c:v>
                </c:pt>
                <c:pt idx="22">
                  <c:v>37</c:v>
                </c:pt>
                <c:pt idx="23">
                  <c:v>39</c:v>
                </c:pt>
                <c:pt idx="24">
                  <c:v>39</c:v>
                </c:pt>
                <c:pt idx="25">
                  <c:v>43</c:v>
                </c:pt>
                <c:pt idx="26">
                  <c:v>45</c:v>
                </c:pt>
                <c:pt idx="27">
                  <c:v>47</c:v>
                </c:pt>
                <c:pt idx="28">
                  <c:v>48</c:v>
                </c:pt>
                <c:pt idx="29">
                  <c:v>52</c:v>
                </c:pt>
                <c:pt idx="30">
                  <c:v>58</c:v>
                </c:pt>
                <c:pt idx="31">
                  <c:v>60</c:v>
                </c:pt>
                <c:pt idx="32">
                  <c:v>63</c:v>
                </c:pt>
                <c:pt idx="33">
                  <c:v>67</c:v>
                </c:pt>
                <c:pt idx="34">
                  <c:v>70</c:v>
                </c:pt>
                <c:pt idx="35">
                  <c:v>74</c:v>
                </c:pt>
                <c:pt idx="36">
                  <c:v>76</c:v>
                </c:pt>
                <c:pt idx="37">
                  <c:v>77</c:v>
                </c:pt>
                <c:pt idx="38">
                  <c:v>84</c:v>
                </c:pt>
                <c:pt idx="39">
                  <c:v>86</c:v>
                </c:pt>
                <c:pt idx="40">
                  <c:v>93</c:v>
                </c:pt>
                <c:pt idx="41">
                  <c:v>96</c:v>
                </c:pt>
                <c:pt idx="42">
                  <c:v>99</c:v>
                </c:pt>
                <c:pt idx="43">
                  <c:v>101</c:v>
                </c:pt>
                <c:pt idx="44">
                  <c:v>106</c:v>
                </c:pt>
                <c:pt idx="45">
                  <c:v>108</c:v>
                </c:pt>
                <c:pt idx="46">
                  <c:v>109</c:v>
                </c:pt>
                <c:pt idx="47">
                  <c:v>111</c:v>
                </c:pt>
                <c:pt idx="48">
                  <c:v>113</c:v>
                </c:pt>
                <c:pt idx="49">
                  <c:v>116</c:v>
                </c:pt>
                <c:pt idx="50">
                  <c:v>120</c:v>
                </c:pt>
                <c:pt idx="51">
                  <c:v>123</c:v>
                </c:pt>
                <c:pt idx="52">
                  <c:v>124</c:v>
                </c:pt>
                <c:pt idx="53">
                  <c:v>126</c:v>
                </c:pt>
                <c:pt idx="54">
                  <c:v>127</c:v>
                </c:pt>
                <c:pt idx="55">
                  <c:v>129</c:v>
                </c:pt>
                <c:pt idx="56">
                  <c:v>132</c:v>
                </c:pt>
                <c:pt idx="57">
                  <c:v>132</c:v>
                </c:pt>
                <c:pt idx="58">
                  <c:v>133</c:v>
                </c:pt>
                <c:pt idx="59">
                  <c:v>135</c:v>
                </c:pt>
                <c:pt idx="60">
                  <c:v>141</c:v>
                </c:pt>
                <c:pt idx="61">
                  <c:v>143</c:v>
                </c:pt>
                <c:pt idx="62">
                  <c:v>148</c:v>
                </c:pt>
                <c:pt idx="63">
                  <c:v>148</c:v>
                </c:pt>
                <c:pt idx="64">
                  <c:v>152</c:v>
                </c:pt>
                <c:pt idx="65">
                  <c:v>153</c:v>
                </c:pt>
                <c:pt idx="66">
                  <c:v>155</c:v>
                </c:pt>
                <c:pt idx="67">
                  <c:v>157</c:v>
                </c:pt>
                <c:pt idx="68">
                  <c:v>160</c:v>
                </c:pt>
                <c:pt idx="69">
                  <c:v>163</c:v>
                </c:pt>
                <c:pt idx="70">
                  <c:v>166</c:v>
                </c:pt>
                <c:pt idx="71">
                  <c:v>168</c:v>
                </c:pt>
                <c:pt idx="72">
                  <c:v>172</c:v>
                </c:pt>
                <c:pt idx="73">
                  <c:v>174</c:v>
                </c:pt>
                <c:pt idx="74">
                  <c:v>176</c:v>
                </c:pt>
                <c:pt idx="75">
                  <c:v>177</c:v>
                </c:pt>
                <c:pt idx="76">
                  <c:v>180</c:v>
                </c:pt>
                <c:pt idx="77">
                  <c:v>181</c:v>
                </c:pt>
                <c:pt idx="78">
                  <c:v>181</c:v>
                </c:pt>
                <c:pt idx="79">
                  <c:v>183</c:v>
                </c:pt>
                <c:pt idx="80">
                  <c:v>185</c:v>
                </c:pt>
                <c:pt idx="81">
                  <c:v>187</c:v>
                </c:pt>
                <c:pt idx="82">
                  <c:v>188</c:v>
                </c:pt>
                <c:pt idx="83">
                  <c:v>188</c:v>
                </c:pt>
                <c:pt idx="84">
                  <c:v>189</c:v>
                </c:pt>
                <c:pt idx="85">
                  <c:v>190</c:v>
                </c:pt>
                <c:pt idx="86">
                  <c:v>191</c:v>
                </c:pt>
              </c:numCache>
            </c:numRef>
          </c:val>
          <c:smooth val="0"/>
          <c:extLst>
            <c:ext xmlns:c16="http://schemas.microsoft.com/office/drawing/2014/chart" uri="{C3380CC4-5D6E-409C-BE32-E72D297353CC}">
              <c16:uniqueId val="{00000002-BAAC-4AA8-AC2D-4E31605DE52B}"/>
            </c:ext>
          </c:extLst>
        </c:ser>
        <c:dLbls>
          <c:showLegendKey val="0"/>
          <c:showVal val="0"/>
          <c:showCatName val="0"/>
          <c:showSerName val="0"/>
          <c:showPercent val="0"/>
          <c:showBubbleSize val="0"/>
        </c:dLbls>
        <c:smooth val="0"/>
        <c:axId val="490274896"/>
        <c:axId val="1"/>
      </c:lineChart>
      <c:catAx>
        <c:axId val="490274896"/>
        <c:scaling>
          <c:orientation val="minMax"/>
        </c:scaling>
        <c:delete val="0"/>
        <c:axPos val="b"/>
        <c:title>
          <c:tx>
            <c:rich>
              <a:bodyPr/>
              <a:lstStyle/>
              <a:p>
                <a:pPr>
                  <a:defRPr sz="1800"/>
                </a:pPr>
                <a:r>
                  <a:rPr lang="en-US" sz="1800"/>
                  <a:t>Month and Year</a:t>
                </a:r>
              </a:p>
            </c:rich>
          </c:tx>
          <c:overlay val="0"/>
        </c:title>
        <c:numFmt formatCode="General" sourceLinked="1"/>
        <c:majorTickMark val="out"/>
        <c:minorTickMark val="none"/>
        <c:tickLblPos val="nextTo"/>
        <c:txPr>
          <a:bodyPr rot="-2700000"/>
          <a:lstStyle/>
          <a:p>
            <a:pPr>
              <a:defRPr sz="1400"/>
            </a:pPr>
            <a:endParaRPr lang="en-US"/>
          </a:p>
        </c:txPr>
        <c:crossAx val="1"/>
        <c:crosses val="autoZero"/>
        <c:auto val="1"/>
        <c:lblAlgn val="ctr"/>
        <c:lblOffset val="100"/>
        <c:noMultiLvlLbl val="0"/>
      </c:catAx>
      <c:valAx>
        <c:axId val="1"/>
        <c:scaling>
          <c:orientation val="minMax"/>
          <c:max val="375"/>
        </c:scaling>
        <c:delete val="0"/>
        <c:axPos val="l"/>
        <c:majorGridlines/>
        <c:title>
          <c:tx>
            <c:rich>
              <a:bodyPr rot="-5400000" vert="horz"/>
              <a:lstStyle/>
              <a:p>
                <a:pPr>
                  <a:defRPr sz="1800" b="1"/>
                </a:pPr>
                <a:r>
                  <a:rPr lang="en-US" sz="1800" b="1"/>
                  <a:t>Cumulative Number of Patients Randomized</a:t>
                </a:r>
              </a:p>
            </c:rich>
          </c:tx>
          <c:overlay val="0"/>
        </c:title>
        <c:numFmt formatCode="General" sourceLinked="1"/>
        <c:majorTickMark val="out"/>
        <c:minorTickMark val="none"/>
        <c:tickLblPos val="nextTo"/>
        <c:crossAx val="490274896"/>
        <c:crosses val="autoZero"/>
        <c:crossBetween val="between"/>
        <c:majorUnit val="75"/>
      </c:valAx>
    </c:plotArea>
    <c:legend>
      <c:legendPos val="r"/>
      <c:layout>
        <c:manualLayout>
          <c:xMode val="edge"/>
          <c:yMode val="edge"/>
          <c:x val="6.2459620432061387E-2"/>
          <c:y val="3.1250006407891731E-2"/>
          <c:w val="0.72782492933575615"/>
          <c:h val="0.2439916696282427"/>
        </c:manualLayout>
      </c:layout>
      <c:overlay val="0"/>
      <c:txPr>
        <a:bodyPr/>
        <a:lstStyle/>
        <a:p>
          <a:pPr>
            <a:defRPr sz="1600"/>
          </a:pPr>
          <a:endParaRPr lang="en-US"/>
        </a:p>
      </c:txPr>
    </c:legend>
    <c:plotVisOnly val="1"/>
    <c:dispBlanksAs val="gap"/>
    <c:showDLblsOverMax val="0"/>
  </c:chart>
  <c:txPr>
    <a:bodyPr/>
    <a:lstStyle/>
    <a:p>
      <a:pPr>
        <a:defRPr sz="11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D1A-CA48-AE0E-222C80FB600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D1A-CA48-AE0E-222C80FB600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D1A-CA48-AE0E-222C80FB6008}"/>
              </c:ext>
            </c:extLst>
          </c:dPt>
          <c:dPt>
            <c:idx val="3"/>
            <c:bubble3D val="0"/>
            <c:explosion val="9"/>
            <c:spPr>
              <a:solidFill>
                <a:schemeClr val="accent2">
                  <a:lumMod val="60000"/>
                </a:schemeClr>
              </a:solidFill>
              <a:ln w="19050">
                <a:solidFill>
                  <a:schemeClr val="lt1"/>
                </a:solidFill>
              </a:ln>
              <a:effectLst/>
            </c:spPr>
            <c:extLst>
              <c:ext xmlns:c16="http://schemas.microsoft.com/office/drawing/2014/chart" uri="{C3380CC4-5D6E-409C-BE32-E72D297353CC}">
                <c16:uniqueId val="{00000007-6D1A-CA48-AE0E-222C80FB6008}"/>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6D1A-CA48-AE0E-222C80FB6008}"/>
              </c:ext>
            </c:extLst>
          </c:dPt>
          <c:cat>
            <c:strRef>
              <c:f>Sheet1!$E$5:$E$9</c:f>
              <c:strCache>
                <c:ptCount val="5"/>
                <c:pt idx="0">
                  <c:v>Alliance</c:v>
                </c:pt>
                <c:pt idx="1">
                  <c:v>CCTG</c:v>
                </c:pt>
                <c:pt idx="2">
                  <c:v>ECOG-ACRIN</c:v>
                </c:pt>
                <c:pt idx="3">
                  <c:v>NRG</c:v>
                </c:pt>
                <c:pt idx="4">
                  <c:v>SWOG</c:v>
                </c:pt>
              </c:strCache>
            </c:strRef>
          </c:cat>
          <c:val>
            <c:numRef>
              <c:f>Sheet1!$F$5:$F$9</c:f>
              <c:numCache>
                <c:formatCode>General</c:formatCode>
                <c:ptCount val="5"/>
                <c:pt idx="0">
                  <c:v>13</c:v>
                </c:pt>
                <c:pt idx="1">
                  <c:v>4</c:v>
                </c:pt>
                <c:pt idx="2">
                  <c:v>69</c:v>
                </c:pt>
                <c:pt idx="3">
                  <c:v>27</c:v>
                </c:pt>
                <c:pt idx="4">
                  <c:v>13</c:v>
                </c:pt>
              </c:numCache>
            </c:numRef>
          </c:val>
          <c:extLst>
            <c:ext xmlns:c16="http://schemas.microsoft.com/office/drawing/2014/chart" uri="{C3380CC4-5D6E-409C-BE32-E72D297353CC}">
              <c16:uniqueId val="{0000000A-6D1A-CA48-AE0E-222C80FB600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1832739742152385E-2"/>
          <c:y val="0.94171994762465006"/>
          <c:w val="0.98218546904453286"/>
          <c:h val="5.8280052375349896E-2"/>
        </c:manualLayout>
      </c:layout>
      <c:overlay val="0"/>
      <c:spPr>
        <a:noFill/>
        <a:ln>
          <a:noFill/>
        </a:ln>
        <a:effectLst/>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932E3-9783-4509-B565-DB3ED3FB9AF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F539A18-7BB7-4452-B1DB-C49A1F79DF26}">
      <dgm:prSet phldrT="[Text]"/>
      <dgm:spPr/>
      <dgm:t>
        <a:bodyPr/>
        <a:lstStyle/>
        <a:p>
          <a:r>
            <a:rPr lang="en-US" dirty="0"/>
            <a:t>5FU/Capecitabine+ Mitomycin or 5FU+CDDP </a:t>
          </a:r>
        </a:p>
        <a:p>
          <a:r>
            <a:rPr lang="en-US" dirty="0"/>
            <a:t>and concurrent RT</a:t>
          </a:r>
        </a:p>
      </dgm:t>
    </dgm:pt>
    <dgm:pt modelId="{50AADC42-946F-4AB7-9DAC-707FFE195934}" type="sibTrans" cxnId="{6123A8FE-4276-4381-A77E-EAB3486F6D1F}">
      <dgm:prSet/>
      <dgm:spPr/>
      <dgm:t>
        <a:bodyPr/>
        <a:lstStyle/>
        <a:p>
          <a:endParaRPr lang="en-US"/>
        </a:p>
      </dgm:t>
    </dgm:pt>
    <dgm:pt modelId="{02A0D44E-EB1B-4AF4-A7D2-8F0E818A31D7}" type="parTrans" cxnId="{6123A8FE-4276-4381-A77E-EAB3486F6D1F}">
      <dgm:prSet/>
      <dgm:spPr/>
      <dgm:t>
        <a:bodyPr/>
        <a:lstStyle/>
        <a:p>
          <a:endParaRPr lang="en-US" dirty="0"/>
        </a:p>
      </dgm:t>
    </dgm:pt>
    <dgm:pt modelId="{EE53B8A0-1CB8-4802-831E-7F49083DA17B}">
      <dgm:prSet/>
      <dgm:spPr/>
      <dgm:t>
        <a:bodyPr/>
        <a:lstStyle/>
        <a:p>
          <a:r>
            <a:rPr lang="en-US" dirty="0"/>
            <a:t>Observation</a:t>
          </a:r>
        </a:p>
      </dgm:t>
    </dgm:pt>
    <dgm:pt modelId="{EAD84BC0-415D-4934-B36E-6141D9369C9F}" type="parTrans" cxnId="{A66D295D-27BB-494C-A242-B27F0F955F40}">
      <dgm:prSet/>
      <dgm:spPr/>
      <dgm:t>
        <a:bodyPr/>
        <a:lstStyle/>
        <a:p>
          <a:endParaRPr lang="en-US"/>
        </a:p>
      </dgm:t>
    </dgm:pt>
    <dgm:pt modelId="{D3A7BF44-F0A6-4121-855E-218F5314006E}" type="sibTrans" cxnId="{A66D295D-27BB-494C-A242-B27F0F955F40}">
      <dgm:prSet/>
      <dgm:spPr/>
      <dgm:t>
        <a:bodyPr/>
        <a:lstStyle/>
        <a:p>
          <a:endParaRPr lang="en-US"/>
        </a:p>
      </dgm:t>
    </dgm:pt>
    <dgm:pt modelId="{D5C332EB-603F-4A6C-AA0D-49C833EF3972}">
      <dgm:prSet/>
      <dgm:spPr/>
      <dgm:t>
        <a:bodyPr/>
        <a:lstStyle/>
        <a:p>
          <a:r>
            <a:rPr lang="en-US" dirty="0" err="1"/>
            <a:t>Nivolumab</a:t>
          </a:r>
          <a:r>
            <a:rPr lang="en-US" dirty="0"/>
            <a:t> x 6 months</a:t>
          </a:r>
        </a:p>
      </dgm:t>
    </dgm:pt>
    <dgm:pt modelId="{2C7CE1EC-75E6-416B-B0D6-A65E7B453887}" type="parTrans" cxnId="{D537407E-90D0-4A44-A6B6-A8DE72E6B66C}">
      <dgm:prSet/>
      <dgm:spPr/>
      <dgm:t>
        <a:bodyPr/>
        <a:lstStyle/>
        <a:p>
          <a:endParaRPr lang="en-US"/>
        </a:p>
      </dgm:t>
    </dgm:pt>
    <dgm:pt modelId="{705C35C6-9646-4826-A9BB-80DF0743EEA5}" type="sibTrans" cxnId="{D537407E-90D0-4A44-A6B6-A8DE72E6B66C}">
      <dgm:prSet/>
      <dgm:spPr/>
      <dgm:t>
        <a:bodyPr/>
        <a:lstStyle/>
        <a:p>
          <a:endParaRPr lang="en-US"/>
        </a:p>
      </dgm:t>
    </dgm:pt>
    <dgm:pt modelId="{3BFDC3DC-9B3E-4D92-A667-04E24C5BB170}">
      <dgm:prSet phldrT="[Text]"/>
      <dgm:spPr/>
      <dgm:t>
        <a:bodyPr/>
        <a:lstStyle/>
        <a:p>
          <a:r>
            <a:rPr lang="en-US" dirty="0"/>
            <a:t>High Risk Anal Cancer</a:t>
          </a:r>
        </a:p>
      </dgm:t>
    </dgm:pt>
    <dgm:pt modelId="{C06B3FCF-8D93-40F6-8EDF-F210635D6C29}" type="sibTrans" cxnId="{009AB678-E868-4ADF-AF0C-E74C8F729A2D}">
      <dgm:prSet/>
      <dgm:spPr/>
      <dgm:t>
        <a:bodyPr/>
        <a:lstStyle/>
        <a:p>
          <a:endParaRPr lang="en-US"/>
        </a:p>
      </dgm:t>
    </dgm:pt>
    <dgm:pt modelId="{B1D9A491-B8CF-44BA-881A-925174850318}" type="parTrans" cxnId="{009AB678-E868-4ADF-AF0C-E74C8F729A2D}">
      <dgm:prSet/>
      <dgm:spPr/>
      <dgm:t>
        <a:bodyPr/>
        <a:lstStyle/>
        <a:p>
          <a:endParaRPr lang="en-US"/>
        </a:p>
      </dgm:t>
    </dgm:pt>
    <dgm:pt modelId="{95595179-7B83-4FF5-AF04-C044F145A8F9}" type="pres">
      <dgm:prSet presAssocID="{018932E3-9783-4509-B565-DB3ED3FB9AF9}" presName="diagram" presStyleCnt="0">
        <dgm:presLayoutVars>
          <dgm:chPref val="1"/>
          <dgm:dir/>
          <dgm:animOne val="branch"/>
          <dgm:animLvl val="lvl"/>
          <dgm:resizeHandles val="exact"/>
        </dgm:presLayoutVars>
      </dgm:prSet>
      <dgm:spPr/>
    </dgm:pt>
    <dgm:pt modelId="{9CEC241E-3E89-4867-8765-0E98BEF34B59}" type="pres">
      <dgm:prSet presAssocID="{3BFDC3DC-9B3E-4D92-A667-04E24C5BB170}" presName="root1" presStyleCnt="0"/>
      <dgm:spPr/>
    </dgm:pt>
    <dgm:pt modelId="{AE426A69-8E42-473F-900B-A7EDA00A30A0}" type="pres">
      <dgm:prSet presAssocID="{3BFDC3DC-9B3E-4D92-A667-04E24C5BB170}" presName="LevelOneTextNode" presStyleLbl="node0" presStyleIdx="0" presStyleCnt="1" custScaleX="85489" custScaleY="96969" custLinFactNeighborX="-5764" custLinFactNeighborY="6046">
        <dgm:presLayoutVars>
          <dgm:chPref val="3"/>
        </dgm:presLayoutVars>
      </dgm:prSet>
      <dgm:spPr/>
    </dgm:pt>
    <dgm:pt modelId="{845DB490-62DB-4B49-AF13-4FEA7C79936F}" type="pres">
      <dgm:prSet presAssocID="{3BFDC3DC-9B3E-4D92-A667-04E24C5BB170}" presName="level2hierChild" presStyleCnt="0"/>
      <dgm:spPr/>
    </dgm:pt>
    <dgm:pt modelId="{508352F3-13F7-4A89-A01A-616121F609B1}" type="pres">
      <dgm:prSet presAssocID="{02A0D44E-EB1B-4AF4-A7D2-8F0E818A31D7}" presName="conn2-1" presStyleLbl="parChTrans1D2" presStyleIdx="0" presStyleCnt="1"/>
      <dgm:spPr/>
    </dgm:pt>
    <dgm:pt modelId="{55793005-E80F-4641-8056-A4DCEA861198}" type="pres">
      <dgm:prSet presAssocID="{02A0D44E-EB1B-4AF4-A7D2-8F0E818A31D7}" presName="connTx" presStyleLbl="parChTrans1D2" presStyleIdx="0" presStyleCnt="1"/>
      <dgm:spPr/>
    </dgm:pt>
    <dgm:pt modelId="{3C511621-9C66-4B6A-939B-18DB1AC07FA7}" type="pres">
      <dgm:prSet presAssocID="{9F539A18-7BB7-4452-B1DB-C49A1F79DF26}" presName="root2" presStyleCnt="0"/>
      <dgm:spPr/>
    </dgm:pt>
    <dgm:pt modelId="{94087F96-7EF1-4BAB-907C-14E7019BC1F7}" type="pres">
      <dgm:prSet presAssocID="{9F539A18-7BB7-4452-B1DB-C49A1F79DF26}" presName="LevelTwoTextNode" presStyleLbl="node2" presStyleIdx="0" presStyleCnt="1" custScaleX="74603" custScaleY="89719" custLinFactNeighborX="-16296" custLinFactNeighborY="5992">
        <dgm:presLayoutVars>
          <dgm:chPref val="3"/>
        </dgm:presLayoutVars>
      </dgm:prSet>
      <dgm:spPr/>
    </dgm:pt>
    <dgm:pt modelId="{2AC26945-90FC-4D64-AE76-321FFBD18B77}" type="pres">
      <dgm:prSet presAssocID="{9F539A18-7BB7-4452-B1DB-C49A1F79DF26}" presName="level3hierChild" presStyleCnt="0"/>
      <dgm:spPr/>
    </dgm:pt>
    <dgm:pt modelId="{6E1D32F5-23EA-466F-804C-CD9978CC66A2}" type="pres">
      <dgm:prSet presAssocID="{EAD84BC0-415D-4934-B36E-6141D9369C9F}" presName="conn2-1" presStyleLbl="parChTrans1D3" presStyleIdx="0" presStyleCnt="2"/>
      <dgm:spPr/>
    </dgm:pt>
    <dgm:pt modelId="{7FC5B8D0-3018-41AB-B14F-3C78E9CEBB88}" type="pres">
      <dgm:prSet presAssocID="{EAD84BC0-415D-4934-B36E-6141D9369C9F}" presName="connTx" presStyleLbl="parChTrans1D3" presStyleIdx="0" presStyleCnt="2"/>
      <dgm:spPr/>
    </dgm:pt>
    <dgm:pt modelId="{40BFB47E-FBAF-4974-B4A3-F8B222F9012D}" type="pres">
      <dgm:prSet presAssocID="{EE53B8A0-1CB8-4802-831E-7F49083DA17B}" presName="root2" presStyleCnt="0"/>
      <dgm:spPr/>
    </dgm:pt>
    <dgm:pt modelId="{FE73F7D6-7E78-4FAC-AA3D-9D4B7F2BD478}" type="pres">
      <dgm:prSet presAssocID="{EE53B8A0-1CB8-4802-831E-7F49083DA17B}" presName="LevelTwoTextNode" presStyleLbl="node3" presStyleIdx="0" presStyleCnt="2">
        <dgm:presLayoutVars>
          <dgm:chPref val="3"/>
        </dgm:presLayoutVars>
      </dgm:prSet>
      <dgm:spPr/>
    </dgm:pt>
    <dgm:pt modelId="{D14F04C8-A2EA-4699-A0B0-F722A6945688}" type="pres">
      <dgm:prSet presAssocID="{EE53B8A0-1CB8-4802-831E-7F49083DA17B}" presName="level3hierChild" presStyleCnt="0"/>
      <dgm:spPr/>
    </dgm:pt>
    <dgm:pt modelId="{97F39D17-1A81-4C56-BF6A-03BA56157CF2}" type="pres">
      <dgm:prSet presAssocID="{2C7CE1EC-75E6-416B-B0D6-A65E7B453887}" presName="conn2-1" presStyleLbl="parChTrans1D3" presStyleIdx="1" presStyleCnt="2"/>
      <dgm:spPr/>
    </dgm:pt>
    <dgm:pt modelId="{5E01D22A-3A59-44BA-93D8-E26D926B0064}" type="pres">
      <dgm:prSet presAssocID="{2C7CE1EC-75E6-416B-B0D6-A65E7B453887}" presName="connTx" presStyleLbl="parChTrans1D3" presStyleIdx="1" presStyleCnt="2"/>
      <dgm:spPr/>
    </dgm:pt>
    <dgm:pt modelId="{462C4B70-452C-4798-82C6-82267B58E906}" type="pres">
      <dgm:prSet presAssocID="{D5C332EB-603F-4A6C-AA0D-49C833EF3972}" presName="root2" presStyleCnt="0"/>
      <dgm:spPr/>
    </dgm:pt>
    <dgm:pt modelId="{0EF881D3-9915-485B-AA25-F3FFDE7D6326}" type="pres">
      <dgm:prSet presAssocID="{D5C332EB-603F-4A6C-AA0D-49C833EF3972}" presName="LevelTwoTextNode" presStyleLbl="node3" presStyleIdx="1" presStyleCnt="2">
        <dgm:presLayoutVars>
          <dgm:chPref val="3"/>
        </dgm:presLayoutVars>
      </dgm:prSet>
      <dgm:spPr/>
    </dgm:pt>
    <dgm:pt modelId="{F241ACA8-C742-47F4-ACA4-8C140F5180C9}" type="pres">
      <dgm:prSet presAssocID="{D5C332EB-603F-4A6C-AA0D-49C833EF3972}" presName="level3hierChild" presStyleCnt="0"/>
      <dgm:spPr/>
    </dgm:pt>
  </dgm:ptLst>
  <dgm:cxnLst>
    <dgm:cxn modelId="{8C7BF3A9-1AE4-D24C-8359-4F1CDEA89916}" type="presOf" srcId="{EE53B8A0-1CB8-4802-831E-7F49083DA17B}" destId="{FE73F7D6-7E78-4FAC-AA3D-9D4B7F2BD478}" srcOrd="0" destOrd="0" presId="urn:microsoft.com/office/officeart/2005/8/layout/hierarchy2"/>
    <dgm:cxn modelId="{4CED6528-7CE4-1C49-8930-C56E5828D33B}" type="presOf" srcId="{02A0D44E-EB1B-4AF4-A7D2-8F0E818A31D7}" destId="{508352F3-13F7-4A89-A01A-616121F609B1}" srcOrd="0" destOrd="0" presId="urn:microsoft.com/office/officeart/2005/8/layout/hierarchy2"/>
    <dgm:cxn modelId="{64F4BC24-AFE2-8C42-8249-FD9B03CC1C42}" type="presOf" srcId="{EAD84BC0-415D-4934-B36E-6141D9369C9F}" destId="{6E1D32F5-23EA-466F-804C-CD9978CC66A2}" srcOrd="0" destOrd="0" presId="urn:microsoft.com/office/officeart/2005/8/layout/hierarchy2"/>
    <dgm:cxn modelId="{52850EF8-09BB-234D-AB85-BDF6EBC227EF}" type="presOf" srcId="{2C7CE1EC-75E6-416B-B0D6-A65E7B453887}" destId="{5E01D22A-3A59-44BA-93D8-E26D926B0064}" srcOrd="1" destOrd="0" presId="urn:microsoft.com/office/officeart/2005/8/layout/hierarchy2"/>
    <dgm:cxn modelId="{3862D6C3-461C-5D49-8427-1C2C00898B3E}" type="presOf" srcId="{018932E3-9783-4509-B565-DB3ED3FB9AF9}" destId="{95595179-7B83-4FF5-AF04-C044F145A8F9}" srcOrd="0" destOrd="0" presId="urn:microsoft.com/office/officeart/2005/8/layout/hierarchy2"/>
    <dgm:cxn modelId="{6123A8FE-4276-4381-A77E-EAB3486F6D1F}" srcId="{3BFDC3DC-9B3E-4D92-A667-04E24C5BB170}" destId="{9F539A18-7BB7-4452-B1DB-C49A1F79DF26}" srcOrd="0" destOrd="0" parTransId="{02A0D44E-EB1B-4AF4-A7D2-8F0E818A31D7}" sibTransId="{50AADC42-946F-4AB7-9DAC-707FFE195934}"/>
    <dgm:cxn modelId="{04AAC7F2-973B-F24B-B57A-86E9CE40D496}" type="presOf" srcId="{02A0D44E-EB1B-4AF4-A7D2-8F0E818A31D7}" destId="{55793005-E80F-4641-8056-A4DCEA861198}" srcOrd="1" destOrd="0" presId="urn:microsoft.com/office/officeart/2005/8/layout/hierarchy2"/>
    <dgm:cxn modelId="{D537407E-90D0-4A44-A6B6-A8DE72E6B66C}" srcId="{9F539A18-7BB7-4452-B1DB-C49A1F79DF26}" destId="{D5C332EB-603F-4A6C-AA0D-49C833EF3972}" srcOrd="1" destOrd="0" parTransId="{2C7CE1EC-75E6-416B-B0D6-A65E7B453887}" sibTransId="{705C35C6-9646-4826-A9BB-80DF0743EEA5}"/>
    <dgm:cxn modelId="{29EF8AB8-79CA-0443-B737-07131195C215}" type="presOf" srcId="{EAD84BC0-415D-4934-B36E-6141D9369C9F}" destId="{7FC5B8D0-3018-41AB-B14F-3C78E9CEBB88}" srcOrd="1" destOrd="0" presId="urn:microsoft.com/office/officeart/2005/8/layout/hierarchy2"/>
    <dgm:cxn modelId="{F50719F1-2E78-F844-B967-C289D11CC137}" type="presOf" srcId="{3BFDC3DC-9B3E-4D92-A667-04E24C5BB170}" destId="{AE426A69-8E42-473F-900B-A7EDA00A30A0}" srcOrd="0" destOrd="0" presId="urn:microsoft.com/office/officeart/2005/8/layout/hierarchy2"/>
    <dgm:cxn modelId="{A66D295D-27BB-494C-A242-B27F0F955F40}" srcId="{9F539A18-7BB7-4452-B1DB-C49A1F79DF26}" destId="{EE53B8A0-1CB8-4802-831E-7F49083DA17B}" srcOrd="0" destOrd="0" parTransId="{EAD84BC0-415D-4934-B36E-6141D9369C9F}" sibTransId="{D3A7BF44-F0A6-4121-855E-218F5314006E}"/>
    <dgm:cxn modelId="{3B832F6F-2D18-CB40-8D4B-96A3EFC1BAD8}" type="presOf" srcId="{D5C332EB-603F-4A6C-AA0D-49C833EF3972}" destId="{0EF881D3-9915-485B-AA25-F3FFDE7D6326}" srcOrd="0" destOrd="0" presId="urn:microsoft.com/office/officeart/2005/8/layout/hierarchy2"/>
    <dgm:cxn modelId="{009AB678-E868-4ADF-AF0C-E74C8F729A2D}" srcId="{018932E3-9783-4509-B565-DB3ED3FB9AF9}" destId="{3BFDC3DC-9B3E-4D92-A667-04E24C5BB170}" srcOrd="0" destOrd="0" parTransId="{B1D9A491-B8CF-44BA-881A-925174850318}" sibTransId="{C06B3FCF-8D93-40F6-8EDF-F210635D6C29}"/>
    <dgm:cxn modelId="{BC6F930E-6BC5-E141-B39B-882947F155B7}" type="presOf" srcId="{2C7CE1EC-75E6-416B-B0D6-A65E7B453887}" destId="{97F39D17-1A81-4C56-BF6A-03BA56157CF2}" srcOrd="0" destOrd="0" presId="urn:microsoft.com/office/officeart/2005/8/layout/hierarchy2"/>
    <dgm:cxn modelId="{68CECAC3-F452-3242-B11D-BCDBCF60BD2B}" type="presOf" srcId="{9F539A18-7BB7-4452-B1DB-C49A1F79DF26}" destId="{94087F96-7EF1-4BAB-907C-14E7019BC1F7}" srcOrd="0" destOrd="0" presId="urn:microsoft.com/office/officeart/2005/8/layout/hierarchy2"/>
    <dgm:cxn modelId="{51BFFC24-E9A7-BF46-9401-DDAAED1E7B0D}" type="presParOf" srcId="{95595179-7B83-4FF5-AF04-C044F145A8F9}" destId="{9CEC241E-3E89-4867-8765-0E98BEF34B59}" srcOrd="0" destOrd="0" presId="urn:microsoft.com/office/officeart/2005/8/layout/hierarchy2"/>
    <dgm:cxn modelId="{CA8CF753-6D0F-5347-AE2C-6AADF7F48AF2}" type="presParOf" srcId="{9CEC241E-3E89-4867-8765-0E98BEF34B59}" destId="{AE426A69-8E42-473F-900B-A7EDA00A30A0}" srcOrd="0" destOrd="0" presId="urn:microsoft.com/office/officeart/2005/8/layout/hierarchy2"/>
    <dgm:cxn modelId="{F4E5E332-5480-0749-B25C-87D585561B6E}" type="presParOf" srcId="{9CEC241E-3E89-4867-8765-0E98BEF34B59}" destId="{845DB490-62DB-4B49-AF13-4FEA7C79936F}" srcOrd="1" destOrd="0" presId="urn:microsoft.com/office/officeart/2005/8/layout/hierarchy2"/>
    <dgm:cxn modelId="{C9FB14B2-2648-D64D-94DE-F7F4B77B8308}" type="presParOf" srcId="{845DB490-62DB-4B49-AF13-4FEA7C79936F}" destId="{508352F3-13F7-4A89-A01A-616121F609B1}" srcOrd="0" destOrd="0" presId="urn:microsoft.com/office/officeart/2005/8/layout/hierarchy2"/>
    <dgm:cxn modelId="{499512D1-3BE9-014D-BD2B-DE51B337B70F}" type="presParOf" srcId="{508352F3-13F7-4A89-A01A-616121F609B1}" destId="{55793005-E80F-4641-8056-A4DCEA861198}" srcOrd="0" destOrd="0" presId="urn:microsoft.com/office/officeart/2005/8/layout/hierarchy2"/>
    <dgm:cxn modelId="{7525BB36-542B-CE4A-8346-F7C4B1AF252D}" type="presParOf" srcId="{845DB490-62DB-4B49-AF13-4FEA7C79936F}" destId="{3C511621-9C66-4B6A-939B-18DB1AC07FA7}" srcOrd="1" destOrd="0" presId="urn:microsoft.com/office/officeart/2005/8/layout/hierarchy2"/>
    <dgm:cxn modelId="{915A67EC-6385-8C48-AAAD-299707514F01}" type="presParOf" srcId="{3C511621-9C66-4B6A-939B-18DB1AC07FA7}" destId="{94087F96-7EF1-4BAB-907C-14E7019BC1F7}" srcOrd="0" destOrd="0" presId="urn:microsoft.com/office/officeart/2005/8/layout/hierarchy2"/>
    <dgm:cxn modelId="{39BD007A-1740-B443-958F-007959700958}" type="presParOf" srcId="{3C511621-9C66-4B6A-939B-18DB1AC07FA7}" destId="{2AC26945-90FC-4D64-AE76-321FFBD18B77}" srcOrd="1" destOrd="0" presId="urn:microsoft.com/office/officeart/2005/8/layout/hierarchy2"/>
    <dgm:cxn modelId="{F4E7F886-5B03-3B41-8B62-5C4F209E601E}" type="presParOf" srcId="{2AC26945-90FC-4D64-AE76-321FFBD18B77}" destId="{6E1D32F5-23EA-466F-804C-CD9978CC66A2}" srcOrd="0" destOrd="0" presId="urn:microsoft.com/office/officeart/2005/8/layout/hierarchy2"/>
    <dgm:cxn modelId="{90A95294-725B-B648-9168-8808A4D486A6}" type="presParOf" srcId="{6E1D32F5-23EA-466F-804C-CD9978CC66A2}" destId="{7FC5B8D0-3018-41AB-B14F-3C78E9CEBB88}" srcOrd="0" destOrd="0" presId="urn:microsoft.com/office/officeart/2005/8/layout/hierarchy2"/>
    <dgm:cxn modelId="{0003FE77-366E-4D40-946A-F902045CD780}" type="presParOf" srcId="{2AC26945-90FC-4D64-AE76-321FFBD18B77}" destId="{40BFB47E-FBAF-4974-B4A3-F8B222F9012D}" srcOrd="1" destOrd="0" presId="urn:microsoft.com/office/officeart/2005/8/layout/hierarchy2"/>
    <dgm:cxn modelId="{214460E8-70D8-7646-B8C5-06579DFE7EFC}" type="presParOf" srcId="{40BFB47E-FBAF-4974-B4A3-F8B222F9012D}" destId="{FE73F7D6-7E78-4FAC-AA3D-9D4B7F2BD478}" srcOrd="0" destOrd="0" presId="urn:microsoft.com/office/officeart/2005/8/layout/hierarchy2"/>
    <dgm:cxn modelId="{28CC8207-8202-9A44-9B1D-EE69C2786926}" type="presParOf" srcId="{40BFB47E-FBAF-4974-B4A3-F8B222F9012D}" destId="{D14F04C8-A2EA-4699-A0B0-F722A6945688}" srcOrd="1" destOrd="0" presId="urn:microsoft.com/office/officeart/2005/8/layout/hierarchy2"/>
    <dgm:cxn modelId="{54815819-1C80-AD4C-9F7E-2926A0569A33}" type="presParOf" srcId="{2AC26945-90FC-4D64-AE76-321FFBD18B77}" destId="{97F39D17-1A81-4C56-BF6A-03BA56157CF2}" srcOrd="2" destOrd="0" presId="urn:microsoft.com/office/officeart/2005/8/layout/hierarchy2"/>
    <dgm:cxn modelId="{103810CE-D7F9-C04B-9D92-F8F03E0CBBC4}" type="presParOf" srcId="{97F39D17-1A81-4C56-BF6A-03BA56157CF2}" destId="{5E01D22A-3A59-44BA-93D8-E26D926B0064}" srcOrd="0" destOrd="0" presId="urn:microsoft.com/office/officeart/2005/8/layout/hierarchy2"/>
    <dgm:cxn modelId="{7D339AED-9599-394B-B585-F9F9546E0F6E}" type="presParOf" srcId="{2AC26945-90FC-4D64-AE76-321FFBD18B77}" destId="{462C4B70-452C-4798-82C6-82267B58E906}" srcOrd="3" destOrd="0" presId="urn:microsoft.com/office/officeart/2005/8/layout/hierarchy2"/>
    <dgm:cxn modelId="{2A51843B-31E4-854C-9DD9-DEDA4AD3ACE1}" type="presParOf" srcId="{462C4B70-452C-4798-82C6-82267B58E906}" destId="{0EF881D3-9915-485B-AA25-F3FFDE7D6326}" srcOrd="0" destOrd="0" presId="urn:microsoft.com/office/officeart/2005/8/layout/hierarchy2"/>
    <dgm:cxn modelId="{FEE9A108-B961-6249-AE95-ED5A8FBC057F}" type="presParOf" srcId="{462C4B70-452C-4798-82C6-82267B58E906}" destId="{F241ACA8-C742-47F4-ACA4-8C140F5180C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8932E3-9783-4509-B565-DB3ED3FB9AF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F539A18-7BB7-4452-B1DB-C49A1F79DF26}">
      <dgm:prSet phldrT="[Text]"/>
      <dgm:spPr/>
      <dgm:t>
        <a:bodyPr/>
        <a:lstStyle/>
        <a:p>
          <a:r>
            <a:rPr lang="en-US" dirty="0"/>
            <a:t>5FU/Capecitabine+ Mitomycin or 5FU+CDDP </a:t>
          </a:r>
        </a:p>
        <a:p>
          <a:r>
            <a:rPr lang="en-US" dirty="0"/>
            <a:t>and concurrent RT</a:t>
          </a:r>
        </a:p>
      </dgm:t>
    </dgm:pt>
    <dgm:pt modelId="{50AADC42-946F-4AB7-9DAC-707FFE195934}" type="sibTrans" cxnId="{6123A8FE-4276-4381-A77E-EAB3486F6D1F}">
      <dgm:prSet/>
      <dgm:spPr/>
      <dgm:t>
        <a:bodyPr/>
        <a:lstStyle/>
        <a:p>
          <a:endParaRPr lang="en-US"/>
        </a:p>
      </dgm:t>
    </dgm:pt>
    <dgm:pt modelId="{02A0D44E-EB1B-4AF4-A7D2-8F0E818A31D7}" type="parTrans" cxnId="{6123A8FE-4276-4381-A77E-EAB3486F6D1F}">
      <dgm:prSet/>
      <dgm:spPr/>
      <dgm:t>
        <a:bodyPr/>
        <a:lstStyle/>
        <a:p>
          <a:endParaRPr lang="en-US" dirty="0"/>
        </a:p>
      </dgm:t>
    </dgm:pt>
    <dgm:pt modelId="{EE53B8A0-1CB8-4802-831E-7F49083DA17B}">
      <dgm:prSet/>
      <dgm:spPr/>
      <dgm:t>
        <a:bodyPr/>
        <a:lstStyle/>
        <a:p>
          <a:r>
            <a:rPr lang="en-US" dirty="0"/>
            <a:t>Observation</a:t>
          </a:r>
        </a:p>
      </dgm:t>
    </dgm:pt>
    <dgm:pt modelId="{EAD84BC0-415D-4934-B36E-6141D9369C9F}" type="parTrans" cxnId="{A66D295D-27BB-494C-A242-B27F0F955F40}">
      <dgm:prSet/>
      <dgm:spPr/>
      <dgm:t>
        <a:bodyPr/>
        <a:lstStyle/>
        <a:p>
          <a:endParaRPr lang="en-US"/>
        </a:p>
      </dgm:t>
    </dgm:pt>
    <dgm:pt modelId="{D3A7BF44-F0A6-4121-855E-218F5314006E}" type="sibTrans" cxnId="{A66D295D-27BB-494C-A242-B27F0F955F40}">
      <dgm:prSet/>
      <dgm:spPr/>
      <dgm:t>
        <a:bodyPr/>
        <a:lstStyle/>
        <a:p>
          <a:endParaRPr lang="en-US"/>
        </a:p>
      </dgm:t>
    </dgm:pt>
    <dgm:pt modelId="{D5C332EB-603F-4A6C-AA0D-49C833EF3972}">
      <dgm:prSet/>
      <dgm:spPr/>
      <dgm:t>
        <a:bodyPr/>
        <a:lstStyle/>
        <a:p>
          <a:r>
            <a:rPr lang="en-US" dirty="0" err="1"/>
            <a:t>Nivolumab</a:t>
          </a:r>
          <a:r>
            <a:rPr lang="en-US" dirty="0"/>
            <a:t> x 6 months</a:t>
          </a:r>
        </a:p>
      </dgm:t>
    </dgm:pt>
    <dgm:pt modelId="{2C7CE1EC-75E6-416B-B0D6-A65E7B453887}" type="parTrans" cxnId="{D537407E-90D0-4A44-A6B6-A8DE72E6B66C}">
      <dgm:prSet/>
      <dgm:spPr/>
      <dgm:t>
        <a:bodyPr/>
        <a:lstStyle/>
        <a:p>
          <a:endParaRPr lang="en-US"/>
        </a:p>
      </dgm:t>
    </dgm:pt>
    <dgm:pt modelId="{705C35C6-9646-4826-A9BB-80DF0743EEA5}" type="sibTrans" cxnId="{D537407E-90D0-4A44-A6B6-A8DE72E6B66C}">
      <dgm:prSet/>
      <dgm:spPr/>
      <dgm:t>
        <a:bodyPr/>
        <a:lstStyle/>
        <a:p>
          <a:endParaRPr lang="en-US"/>
        </a:p>
      </dgm:t>
    </dgm:pt>
    <dgm:pt modelId="{3BFDC3DC-9B3E-4D92-A667-04E24C5BB170}">
      <dgm:prSet phldrT="[Text]"/>
      <dgm:spPr/>
      <dgm:t>
        <a:bodyPr/>
        <a:lstStyle/>
        <a:p>
          <a:r>
            <a:rPr lang="en-US" dirty="0"/>
            <a:t>High Risk Anal Cancer</a:t>
          </a:r>
        </a:p>
      </dgm:t>
    </dgm:pt>
    <dgm:pt modelId="{C06B3FCF-8D93-40F6-8EDF-F210635D6C29}" type="sibTrans" cxnId="{009AB678-E868-4ADF-AF0C-E74C8F729A2D}">
      <dgm:prSet/>
      <dgm:spPr/>
      <dgm:t>
        <a:bodyPr/>
        <a:lstStyle/>
        <a:p>
          <a:endParaRPr lang="en-US"/>
        </a:p>
      </dgm:t>
    </dgm:pt>
    <dgm:pt modelId="{B1D9A491-B8CF-44BA-881A-925174850318}" type="parTrans" cxnId="{009AB678-E868-4ADF-AF0C-E74C8F729A2D}">
      <dgm:prSet/>
      <dgm:spPr/>
      <dgm:t>
        <a:bodyPr/>
        <a:lstStyle/>
        <a:p>
          <a:endParaRPr lang="en-US"/>
        </a:p>
      </dgm:t>
    </dgm:pt>
    <dgm:pt modelId="{95595179-7B83-4FF5-AF04-C044F145A8F9}" type="pres">
      <dgm:prSet presAssocID="{018932E3-9783-4509-B565-DB3ED3FB9AF9}" presName="diagram" presStyleCnt="0">
        <dgm:presLayoutVars>
          <dgm:chPref val="1"/>
          <dgm:dir/>
          <dgm:animOne val="branch"/>
          <dgm:animLvl val="lvl"/>
          <dgm:resizeHandles val="exact"/>
        </dgm:presLayoutVars>
      </dgm:prSet>
      <dgm:spPr/>
    </dgm:pt>
    <dgm:pt modelId="{9CEC241E-3E89-4867-8765-0E98BEF34B59}" type="pres">
      <dgm:prSet presAssocID="{3BFDC3DC-9B3E-4D92-A667-04E24C5BB170}" presName="root1" presStyleCnt="0"/>
      <dgm:spPr/>
    </dgm:pt>
    <dgm:pt modelId="{AE426A69-8E42-473F-900B-A7EDA00A30A0}" type="pres">
      <dgm:prSet presAssocID="{3BFDC3DC-9B3E-4D92-A667-04E24C5BB170}" presName="LevelOneTextNode" presStyleLbl="node0" presStyleIdx="0" presStyleCnt="1" custScaleX="85489" custScaleY="96969" custLinFactNeighborX="-5764" custLinFactNeighborY="6046">
        <dgm:presLayoutVars>
          <dgm:chPref val="3"/>
        </dgm:presLayoutVars>
      </dgm:prSet>
      <dgm:spPr/>
    </dgm:pt>
    <dgm:pt modelId="{845DB490-62DB-4B49-AF13-4FEA7C79936F}" type="pres">
      <dgm:prSet presAssocID="{3BFDC3DC-9B3E-4D92-A667-04E24C5BB170}" presName="level2hierChild" presStyleCnt="0"/>
      <dgm:spPr/>
    </dgm:pt>
    <dgm:pt modelId="{508352F3-13F7-4A89-A01A-616121F609B1}" type="pres">
      <dgm:prSet presAssocID="{02A0D44E-EB1B-4AF4-A7D2-8F0E818A31D7}" presName="conn2-1" presStyleLbl="parChTrans1D2" presStyleIdx="0" presStyleCnt="1"/>
      <dgm:spPr/>
    </dgm:pt>
    <dgm:pt modelId="{55793005-E80F-4641-8056-A4DCEA861198}" type="pres">
      <dgm:prSet presAssocID="{02A0D44E-EB1B-4AF4-A7D2-8F0E818A31D7}" presName="connTx" presStyleLbl="parChTrans1D2" presStyleIdx="0" presStyleCnt="1"/>
      <dgm:spPr/>
    </dgm:pt>
    <dgm:pt modelId="{3C511621-9C66-4B6A-939B-18DB1AC07FA7}" type="pres">
      <dgm:prSet presAssocID="{9F539A18-7BB7-4452-B1DB-C49A1F79DF26}" presName="root2" presStyleCnt="0"/>
      <dgm:spPr/>
    </dgm:pt>
    <dgm:pt modelId="{94087F96-7EF1-4BAB-907C-14E7019BC1F7}" type="pres">
      <dgm:prSet presAssocID="{9F539A18-7BB7-4452-B1DB-C49A1F79DF26}" presName="LevelTwoTextNode" presStyleLbl="node2" presStyleIdx="0" presStyleCnt="1" custScaleX="74603" custScaleY="89719" custLinFactNeighborX="-16296" custLinFactNeighborY="5992">
        <dgm:presLayoutVars>
          <dgm:chPref val="3"/>
        </dgm:presLayoutVars>
      </dgm:prSet>
      <dgm:spPr/>
    </dgm:pt>
    <dgm:pt modelId="{2AC26945-90FC-4D64-AE76-321FFBD18B77}" type="pres">
      <dgm:prSet presAssocID="{9F539A18-7BB7-4452-B1DB-C49A1F79DF26}" presName="level3hierChild" presStyleCnt="0"/>
      <dgm:spPr/>
    </dgm:pt>
    <dgm:pt modelId="{6E1D32F5-23EA-466F-804C-CD9978CC66A2}" type="pres">
      <dgm:prSet presAssocID="{EAD84BC0-415D-4934-B36E-6141D9369C9F}" presName="conn2-1" presStyleLbl="parChTrans1D3" presStyleIdx="0" presStyleCnt="2"/>
      <dgm:spPr/>
    </dgm:pt>
    <dgm:pt modelId="{7FC5B8D0-3018-41AB-B14F-3C78E9CEBB88}" type="pres">
      <dgm:prSet presAssocID="{EAD84BC0-415D-4934-B36E-6141D9369C9F}" presName="connTx" presStyleLbl="parChTrans1D3" presStyleIdx="0" presStyleCnt="2"/>
      <dgm:spPr/>
    </dgm:pt>
    <dgm:pt modelId="{40BFB47E-FBAF-4974-B4A3-F8B222F9012D}" type="pres">
      <dgm:prSet presAssocID="{EE53B8A0-1CB8-4802-831E-7F49083DA17B}" presName="root2" presStyleCnt="0"/>
      <dgm:spPr/>
    </dgm:pt>
    <dgm:pt modelId="{FE73F7D6-7E78-4FAC-AA3D-9D4B7F2BD478}" type="pres">
      <dgm:prSet presAssocID="{EE53B8A0-1CB8-4802-831E-7F49083DA17B}" presName="LevelTwoTextNode" presStyleLbl="node3" presStyleIdx="0" presStyleCnt="2">
        <dgm:presLayoutVars>
          <dgm:chPref val="3"/>
        </dgm:presLayoutVars>
      </dgm:prSet>
      <dgm:spPr/>
    </dgm:pt>
    <dgm:pt modelId="{D14F04C8-A2EA-4699-A0B0-F722A6945688}" type="pres">
      <dgm:prSet presAssocID="{EE53B8A0-1CB8-4802-831E-7F49083DA17B}" presName="level3hierChild" presStyleCnt="0"/>
      <dgm:spPr/>
    </dgm:pt>
    <dgm:pt modelId="{97F39D17-1A81-4C56-BF6A-03BA56157CF2}" type="pres">
      <dgm:prSet presAssocID="{2C7CE1EC-75E6-416B-B0D6-A65E7B453887}" presName="conn2-1" presStyleLbl="parChTrans1D3" presStyleIdx="1" presStyleCnt="2"/>
      <dgm:spPr/>
    </dgm:pt>
    <dgm:pt modelId="{5E01D22A-3A59-44BA-93D8-E26D926B0064}" type="pres">
      <dgm:prSet presAssocID="{2C7CE1EC-75E6-416B-B0D6-A65E7B453887}" presName="connTx" presStyleLbl="parChTrans1D3" presStyleIdx="1" presStyleCnt="2"/>
      <dgm:spPr/>
    </dgm:pt>
    <dgm:pt modelId="{462C4B70-452C-4798-82C6-82267B58E906}" type="pres">
      <dgm:prSet presAssocID="{D5C332EB-603F-4A6C-AA0D-49C833EF3972}" presName="root2" presStyleCnt="0"/>
      <dgm:spPr/>
    </dgm:pt>
    <dgm:pt modelId="{0EF881D3-9915-485B-AA25-F3FFDE7D6326}" type="pres">
      <dgm:prSet presAssocID="{D5C332EB-603F-4A6C-AA0D-49C833EF3972}" presName="LevelTwoTextNode" presStyleLbl="node3" presStyleIdx="1" presStyleCnt="2">
        <dgm:presLayoutVars>
          <dgm:chPref val="3"/>
        </dgm:presLayoutVars>
      </dgm:prSet>
      <dgm:spPr/>
    </dgm:pt>
    <dgm:pt modelId="{F241ACA8-C742-47F4-ACA4-8C140F5180C9}" type="pres">
      <dgm:prSet presAssocID="{D5C332EB-603F-4A6C-AA0D-49C833EF3972}" presName="level3hierChild" presStyleCnt="0"/>
      <dgm:spPr/>
    </dgm:pt>
  </dgm:ptLst>
  <dgm:cxnLst>
    <dgm:cxn modelId="{8C7BF3A9-1AE4-D24C-8359-4F1CDEA89916}" type="presOf" srcId="{EE53B8A0-1CB8-4802-831E-7F49083DA17B}" destId="{FE73F7D6-7E78-4FAC-AA3D-9D4B7F2BD478}" srcOrd="0" destOrd="0" presId="urn:microsoft.com/office/officeart/2005/8/layout/hierarchy2"/>
    <dgm:cxn modelId="{4CED6528-7CE4-1C49-8930-C56E5828D33B}" type="presOf" srcId="{02A0D44E-EB1B-4AF4-A7D2-8F0E818A31D7}" destId="{508352F3-13F7-4A89-A01A-616121F609B1}" srcOrd="0" destOrd="0" presId="urn:microsoft.com/office/officeart/2005/8/layout/hierarchy2"/>
    <dgm:cxn modelId="{64F4BC24-AFE2-8C42-8249-FD9B03CC1C42}" type="presOf" srcId="{EAD84BC0-415D-4934-B36E-6141D9369C9F}" destId="{6E1D32F5-23EA-466F-804C-CD9978CC66A2}" srcOrd="0" destOrd="0" presId="urn:microsoft.com/office/officeart/2005/8/layout/hierarchy2"/>
    <dgm:cxn modelId="{52850EF8-09BB-234D-AB85-BDF6EBC227EF}" type="presOf" srcId="{2C7CE1EC-75E6-416B-B0D6-A65E7B453887}" destId="{5E01D22A-3A59-44BA-93D8-E26D926B0064}" srcOrd="1" destOrd="0" presId="urn:microsoft.com/office/officeart/2005/8/layout/hierarchy2"/>
    <dgm:cxn modelId="{3862D6C3-461C-5D49-8427-1C2C00898B3E}" type="presOf" srcId="{018932E3-9783-4509-B565-DB3ED3FB9AF9}" destId="{95595179-7B83-4FF5-AF04-C044F145A8F9}" srcOrd="0" destOrd="0" presId="urn:microsoft.com/office/officeart/2005/8/layout/hierarchy2"/>
    <dgm:cxn modelId="{6123A8FE-4276-4381-A77E-EAB3486F6D1F}" srcId="{3BFDC3DC-9B3E-4D92-A667-04E24C5BB170}" destId="{9F539A18-7BB7-4452-B1DB-C49A1F79DF26}" srcOrd="0" destOrd="0" parTransId="{02A0D44E-EB1B-4AF4-A7D2-8F0E818A31D7}" sibTransId="{50AADC42-946F-4AB7-9DAC-707FFE195934}"/>
    <dgm:cxn modelId="{04AAC7F2-973B-F24B-B57A-86E9CE40D496}" type="presOf" srcId="{02A0D44E-EB1B-4AF4-A7D2-8F0E818A31D7}" destId="{55793005-E80F-4641-8056-A4DCEA861198}" srcOrd="1" destOrd="0" presId="urn:microsoft.com/office/officeart/2005/8/layout/hierarchy2"/>
    <dgm:cxn modelId="{D537407E-90D0-4A44-A6B6-A8DE72E6B66C}" srcId="{9F539A18-7BB7-4452-B1DB-C49A1F79DF26}" destId="{D5C332EB-603F-4A6C-AA0D-49C833EF3972}" srcOrd="1" destOrd="0" parTransId="{2C7CE1EC-75E6-416B-B0D6-A65E7B453887}" sibTransId="{705C35C6-9646-4826-A9BB-80DF0743EEA5}"/>
    <dgm:cxn modelId="{29EF8AB8-79CA-0443-B737-07131195C215}" type="presOf" srcId="{EAD84BC0-415D-4934-B36E-6141D9369C9F}" destId="{7FC5B8D0-3018-41AB-B14F-3C78E9CEBB88}" srcOrd="1" destOrd="0" presId="urn:microsoft.com/office/officeart/2005/8/layout/hierarchy2"/>
    <dgm:cxn modelId="{F50719F1-2E78-F844-B967-C289D11CC137}" type="presOf" srcId="{3BFDC3DC-9B3E-4D92-A667-04E24C5BB170}" destId="{AE426A69-8E42-473F-900B-A7EDA00A30A0}" srcOrd="0" destOrd="0" presId="urn:microsoft.com/office/officeart/2005/8/layout/hierarchy2"/>
    <dgm:cxn modelId="{A66D295D-27BB-494C-A242-B27F0F955F40}" srcId="{9F539A18-7BB7-4452-B1DB-C49A1F79DF26}" destId="{EE53B8A0-1CB8-4802-831E-7F49083DA17B}" srcOrd="0" destOrd="0" parTransId="{EAD84BC0-415D-4934-B36E-6141D9369C9F}" sibTransId="{D3A7BF44-F0A6-4121-855E-218F5314006E}"/>
    <dgm:cxn modelId="{3B832F6F-2D18-CB40-8D4B-96A3EFC1BAD8}" type="presOf" srcId="{D5C332EB-603F-4A6C-AA0D-49C833EF3972}" destId="{0EF881D3-9915-485B-AA25-F3FFDE7D6326}" srcOrd="0" destOrd="0" presId="urn:microsoft.com/office/officeart/2005/8/layout/hierarchy2"/>
    <dgm:cxn modelId="{009AB678-E868-4ADF-AF0C-E74C8F729A2D}" srcId="{018932E3-9783-4509-B565-DB3ED3FB9AF9}" destId="{3BFDC3DC-9B3E-4D92-A667-04E24C5BB170}" srcOrd="0" destOrd="0" parTransId="{B1D9A491-B8CF-44BA-881A-925174850318}" sibTransId="{C06B3FCF-8D93-40F6-8EDF-F210635D6C29}"/>
    <dgm:cxn modelId="{BC6F930E-6BC5-E141-B39B-882947F155B7}" type="presOf" srcId="{2C7CE1EC-75E6-416B-B0D6-A65E7B453887}" destId="{97F39D17-1A81-4C56-BF6A-03BA56157CF2}" srcOrd="0" destOrd="0" presId="urn:microsoft.com/office/officeart/2005/8/layout/hierarchy2"/>
    <dgm:cxn modelId="{68CECAC3-F452-3242-B11D-BCDBCF60BD2B}" type="presOf" srcId="{9F539A18-7BB7-4452-B1DB-C49A1F79DF26}" destId="{94087F96-7EF1-4BAB-907C-14E7019BC1F7}" srcOrd="0" destOrd="0" presId="urn:microsoft.com/office/officeart/2005/8/layout/hierarchy2"/>
    <dgm:cxn modelId="{51BFFC24-E9A7-BF46-9401-DDAAED1E7B0D}" type="presParOf" srcId="{95595179-7B83-4FF5-AF04-C044F145A8F9}" destId="{9CEC241E-3E89-4867-8765-0E98BEF34B59}" srcOrd="0" destOrd="0" presId="urn:microsoft.com/office/officeart/2005/8/layout/hierarchy2"/>
    <dgm:cxn modelId="{CA8CF753-6D0F-5347-AE2C-6AADF7F48AF2}" type="presParOf" srcId="{9CEC241E-3E89-4867-8765-0E98BEF34B59}" destId="{AE426A69-8E42-473F-900B-A7EDA00A30A0}" srcOrd="0" destOrd="0" presId="urn:microsoft.com/office/officeart/2005/8/layout/hierarchy2"/>
    <dgm:cxn modelId="{F4E5E332-5480-0749-B25C-87D585561B6E}" type="presParOf" srcId="{9CEC241E-3E89-4867-8765-0E98BEF34B59}" destId="{845DB490-62DB-4B49-AF13-4FEA7C79936F}" srcOrd="1" destOrd="0" presId="urn:microsoft.com/office/officeart/2005/8/layout/hierarchy2"/>
    <dgm:cxn modelId="{C9FB14B2-2648-D64D-94DE-F7F4B77B8308}" type="presParOf" srcId="{845DB490-62DB-4B49-AF13-4FEA7C79936F}" destId="{508352F3-13F7-4A89-A01A-616121F609B1}" srcOrd="0" destOrd="0" presId="urn:microsoft.com/office/officeart/2005/8/layout/hierarchy2"/>
    <dgm:cxn modelId="{499512D1-3BE9-014D-BD2B-DE51B337B70F}" type="presParOf" srcId="{508352F3-13F7-4A89-A01A-616121F609B1}" destId="{55793005-E80F-4641-8056-A4DCEA861198}" srcOrd="0" destOrd="0" presId="urn:microsoft.com/office/officeart/2005/8/layout/hierarchy2"/>
    <dgm:cxn modelId="{7525BB36-542B-CE4A-8346-F7C4B1AF252D}" type="presParOf" srcId="{845DB490-62DB-4B49-AF13-4FEA7C79936F}" destId="{3C511621-9C66-4B6A-939B-18DB1AC07FA7}" srcOrd="1" destOrd="0" presId="urn:microsoft.com/office/officeart/2005/8/layout/hierarchy2"/>
    <dgm:cxn modelId="{915A67EC-6385-8C48-AAAD-299707514F01}" type="presParOf" srcId="{3C511621-9C66-4B6A-939B-18DB1AC07FA7}" destId="{94087F96-7EF1-4BAB-907C-14E7019BC1F7}" srcOrd="0" destOrd="0" presId="urn:microsoft.com/office/officeart/2005/8/layout/hierarchy2"/>
    <dgm:cxn modelId="{39BD007A-1740-B443-958F-007959700958}" type="presParOf" srcId="{3C511621-9C66-4B6A-939B-18DB1AC07FA7}" destId="{2AC26945-90FC-4D64-AE76-321FFBD18B77}" srcOrd="1" destOrd="0" presId="urn:microsoft.com/office/officeart/2005/8/layout/hierarchy2"/>
    <dgm:cxn modelId="{F4E7F886-5B03-3B41-8B62-5C4F209E601E}" type="presParOf" srcId="{2AC26945-90FC-4D64-AE76-321FFBD18B77}" destId="{6E1D32F5-23EA-466F-804C-CD9978CC66A2}" srcOrd="0" destOrd="0" presId="urn:microsoft.com/office/officeart/2005/8/layout/hierarchy2"/>
    <dgm:cxn modelId="{90A95294-725B-B648-9168-8808A4D486A6}" type="presParOf" srcId="{6E1D32F5-23EA-466F-804C-CD9978CC66A2}" destId="{7FC5B8D0-3018-41AB-B14F-3C78E9CEBB88}" srcOrd="0" destOrd="0" presId="urn:microsoft.com/office/officeart/2005/8/layout/hierarchy2"/>
    <dgm:cxn modelId="{0003FE77-366E-4D40-946A-F902045CD780}" type="presParOf" srcId="{2AC26945-90FC-4D64-AE76-321FFBD18B77}" destId="{40BFB47E-FBAF-4974-B4A3-F8B222F9012D}" srcOrd="1" destOrd="0" presId="urn:microsoft.com/office/officeart/2005/8/layout/hierarchy2"/>
    <dgm:cxn modelId="{214460E8-70D8-7646-B8C5-06579DFE7EFC}" type="presParOf" srcId="{40BFB47E-FBAF-4974-B4A3-F8B222F9012D}" destId="{FE73F7D6-7E78-4FAC-AA3D-9D4B7F2BD478}" srcOrd="0" destOrd="0" presId="urn:microsoft.com/office/officeart/2005/8/layout/hierarchy2"/>
    <dgm:cxn modelId="{28CC8207-8202-9A44-9B1D-EE69C2786926}" type="presParOf" srcId="{40BFB47E-FBAF-4974-B4A3-F8B222F9012D}" destId="{D14F04C8-A2EA-4699-A0B0-F722A6945688}" srcOrd="1" destOrd="0" presId="urn:microsoft.com/office/officeart/2005/8/layout/hierarchy2"/>
    <dgm:cxn modelId="{54815819-1C80-AD4C-9F7E-2926A0569A33}" type="presParOf" srcId="{2AC26945-90FC-4D64-AE76-321FFBD18B77}" destId="{97F39D17-1A81-4C56-BF6A-03BA56157CF2}" srcOrd="2" destOrd="0" presId="urn:microsoft.com/office/officeart/2005/8/layout/hierarchy2"/>
    <dgm:cxn modelId="{103810CE-D7F9-C04B-9D92-F8F03E0CBBC4}" type="presParOf" srcId="{97F39D17-1A81-4C56-BF6A-03BA56157CF2}" destId="{5E01D22A-3A59-44BA-93D8-E26D926B0064}" srcOrd="0" destOrd="0" presId="urn:microsoft.com/office/officeart/2005/8/layout/hierarchy2"/>
    <dgm:cxn modelId="{7D339AED-9599-394B-B585-F9F9546E0F6E}" type="presParOf" srcId="{2AC26945-90FC-4D64-AE76-321FFBD18B77}" destId="{462C4B70-452C-4798-82C6-82267B58E906}" srcOrd="3" destOrd="0" presId="urn:microsoft.com/office/officeart/2005/8/layout/hierarchy2"/>
    <dgm:cxn modelId="{2A51843B-31E4-854C-9DD9-DEDA4AD3ACE1}" type="presParOf" srcId="{462C4B70-452C-4798-82C6-82267B58E906}" destId="{0EF881D3-9915-485B-AA25-F3FFDE7D6326}" srcOrd="0" destOrd="0" presId="urn:microsoft.com/office/officeart/2005/8/layout/hierarchy2"/>
    <dgm:cxn modelId="{FEE9A108-B961-6249-AE95-ED5A8FBC057F}" type="presParOf" srcId="{462C4B70-452C-4798-82C6-82267B58E906}" destId="{F241ACA8-C742-47F4-ACA4-8C140F5180C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26A69-8E42-473F-900B-A7EDA00A30A0}">
      <dsp:nvSpPr>
        <dsp:cNvPr id="0" name=""/>
        <dsp:cNvSpPr/>
      </dsp:nvSpPr>
      <dsp:spPr>
        <a:xfrm>
          <a:off x="0" y="883629"/>
          <a:ext cx="2170816" cy="1231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High Risk Anal Cancer</a:t>
          </a:r>
        </a:p>
      </dsp:txBody>
      <dsp:txXfrm>
        <a:off x="36060" y="919689"/>
        <a:ext cx="2098696" cy="1159043"/>
      </dsp:txXfrm>
    </dsp:sp>
    <dsp:sp modelId="{508352F3-13F7-4A89-A01A-616121F609B1}">
      <dsp:nvSpPr>
        <dsp:cNvPr id="0" name=""/>
        <dsp:cNvSpPr/>
      </dsp:nvSpPr>
      <dsp:spPr>
        <a:xfrm rot="21596091">
          <a:off x="2170816" y="1458703"/>
          <a:ext cx="602993" cy="80332"/>
        </a:xfrm>
        <a:custGeom>
          <a:avLst/>
          <a:gdLst/>
          <a:ahLst/>
          <a:cxnLst/>
          <a:rect l="0" t="0" r="0" b="0"/>
          <a:pathLst>
            <a:path>
              <a:moveTo>
                <a:pt x="0" y="40166"/>
              </a:moveTo>
              <a:lnTo>
                <a:pt x="602993" y="40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57238" y="1483794"/>
        <a:ext cx="30149" cy="30149"/>
      </dsp:txXfrm>
    </dsp:sp>
    <dsp:sp modelId="{94087F96-7EF1-4BAB-907C-14E7019BC1F7}">
      <dsp:nvSpPr>
        <dsp:cNvPr id="0" name=""/>
        <dsp:cNvSpPr/>
      </dsp:nvSpPr>
      <dsp:spPr>
        <a:xfrm>
          <a:off x="2773809" y="928969"/>
          <a:ext cx="1894389" cy="1139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5FU/Capecitabine+ Mitomycin or 5FU+CDDP </a:t>
          </a:r>
        </a:p>
        <a:p>
          <a:pPr marL="0" lvl="0" indent="0" algn="ctr" defTabSz="755650">
            <a:lnSpc>
              <a:spcPct val="90000"/>
            </a:lnSpc>
            <a:spcBef>
              <a:spcPct val="0"/>
            </a:spcBef>
            <a:spcAft>
              <a:spcPct val="35000"/>
            </a:spcAft>
            <a:buNone/>
          </a:pPr>
          <a:r>
            <a:rPr lang="en-US" sz="1700" kern="1200" dirty="0"/>
            <a:t>and concurrent RT</a:t>
          </a:r>
        </a:p>
      </dsp:txBody>
      <dsp:txXfrm>
        <a:off x="2807173" y="962333"/>
        <a:ext cx="1827661" cy="1072386"/>
      </dsp:txXfrm>
    </dsp:sp>
    <dsp:sp modelId="{6E1D32F5-23EA-466F-804C-CD9978CC66A2}">
      <dsp:nvSpPr>
        <dsp:cNvPr id="0" name=""/>
        <dsp:cNvSpPr/>
      </dsp:nvSpPr>
      <dsp:spPr>
        <a:xfrm rot="19834849">
          <a:off x="4562385" y="1055298"/>
          <a:ext cx="1641147" cy="80332"/>
        </a:xfrm>
        <a:custGeom>
          <a:avLst/>
          <a:gdLst/>
          <a:ahLst/>
          <a:cxnLst/>
          <a:rect l="0" t="0" r="0" b="0"/>
          <a:pathLst>
            <a:path>
              <a:moveTo>
                <a:pt x="0" y="40166"/>
              </a:moveTo>
              <a:lnTo>
                <a:pt x="1641147" y="40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1930" y="1054435"/>
        <a:ext cx="82057" cy="82057"/>
      </dsp:txXfrm>
    </dsp:sp>
    <dsp:sp modelId="{FE73F7D6-7E78-4FAC-AA3D-9D4B7F2BD478}">
      <dsp:nvSpPr>
        <dsp:cNvPr id="0" name=""/>
        <dsp:cNvSpPr/>
      </dsp:nvSpPr>
      <dsp:spPr>
        <a:xfrm>
          <a:off x="6097719" y="57578"/>
          <a:ext cx="2539293" cy="1269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Observation</a:t>
          </a:r>
        </a:p>
      </dsp:txBody>
      <dsp:txXfrm>
        <a:off x="6134906" y="94765"/>
        <a:ext cx="2464919" cy="1195272"/>
      </dsp:txXfrm>
    </dsp:sp>
    <dsp:sp modelId="{97F39D17-1A81-4C56-BF6A-03BA56157CF2}">
      <dsp:nvSpPr>
        <dsp:cNvPr id="0" name=""/>
        <dsp:cNvSpPr/>
      </dsp:nvSpPr>
      <dsp:spPr>
        <a:xfrm rot="1474974">
          <a:off x="4596955" y="1785345"/>
          <a:ext cx="1572007" cy="80332"/>
        </a:xfrm>
        <a:custGeom>
          <a:avLst/>
          <a:gdLst/>
          <a:ahLst/>
          <a:cxnLst/>
          <a:rect l="0" t="0" r="0" b="0"/>
          <a:pathLst>
            <a:path>
              <a:moveTo>
                <a:pt x="0" y="40166"/>
              </a:moveTo>
              <a:lnTo>
                <a:pt x="1572007" y="40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3659" y="1786210"/>
        <a:ext cx="78600" cy="78600"/>
      </dsp:txXfrm>
    </dsp:sp>
    <dsp:sp modelId="{0EF881D3-9915-485B-AA25-F3FFDE7D6326}">
      <dsp:nvSpPr>
        <dsp:cNvPr id="0" name=""/>
        <dsp:cNvSpPr/>
      </dsp:nvSpPr>
      <dsp:spPr>
        <a:xfrm>
          <a:off x="6097719" y="1517672"/>
          <a:ext cx="2539293" cy="1269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Nivolumab</a:t>
          </a:r>
          <a:r>
            <a:rPr lang="en-US" sz="1700" kern="1200" dirty="0"/>
            <a:t> x 6 months</a:t>
          </a:r>
        </a:p>
      </dsp:txBody>
      <dsp:txXfrm>
        <a:off x="6134906" y="1554859"/>
        <a:ext cx="2464919" cy="1195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26A69-8E42-473F-900B-A7EDA00A30A0}">
      <dsp:nvSpPr>
        <dsp:cNvPr id="0" name=""/>
        <dsp:cNvSpPr/>
      </dsp:nvSpPr>
      <dsp:spPr>
        <a:xfrm>
          <a:off x="0" y="883629"/>
          <a:ext cx="2170816" cy="1231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High Risk Anal Cancer</a:t>
          </a:r>
        </a:p>
      </dsp:txBody>
      <dsp:txXfrm>
        <a:off x="36060" y="919689"/>
        <a:ext cx="2098696" cy="1159043"/>
      </dsp:txXfrm>
    </dsp:sp>
    <dsp:sp modelId="{508352F3-13F7-4A89-A01A-616121F609B1}">
      <dsp:nvSpPr>
        <dsp:cNvPr id="0" name=""/>
        <dsp:cNvSpPr/>
      </dsp:nvSpPr>
      <dsp:spPr>
        <a:xfrm rot="21596091">
          <a:off x="2170816" y="1458703"/>
          <a:ext cx="602993" cy="80332"/>
        </a:xfrm>
        <a:custGeom>
          <a:avLst/>
          <a:gdLst/>
          <a:ahLst/>
          <a:cxnLst/>
          <a:rect l="0" t="0" r="0" b="0"/>
          <a:pathLst>
            <a:path>
              <a:moveTo>
                <a:pt x="0" y="40166"/>
              </a:moveTo>
              <a:lnTo>
                <a:pt x="602993" y="401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57238" y="1483794"/>
        <a:ext cx="30149" cy="30149"/>
      </dsp:txXfrm>
    </dsp:sp>
    <dsp:sp modelId="{94087F96-7EF1-4BAB-907C-14E7019BC1F7}">
      <dsp:nvSpPr>
        <dsp:cNvPr id="0" name=""/>
        <dsp:cNvSpPr/>
      </dsp:nvSpPr>
      <dsp:spPr>
        <a:xfrm>
          <a:off x="2773809" y="928969"/>
          <a:ext cx="1894389" cy="1139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5FU/Capecitabine+ Mitomycin or 5FU+CDDP </a:t>
          </a:r>
        </a:p>
        <a:p>
          <a:pPr marL="0" lvl="0" indent="0" algn="ctr" defTabSz="755650">
            <a:lnSpc>
              <a:spcPct val="90000"/>
            </a:lnSpc>
            <a:spcBef>
              <a:spcPct val="0"/>
            </a:spcBef>
            <a:spcAft>
              <a:spcPct val="35000"/>
            </a:spcAft>
            <a:buNone/>
          </a:pPr>
          <a:r>
            <a:rPr lang="en-US" sz="1700" kern="1200" dirty="0"/>
            <a:t>and concurrent RT</a:t>
          </a:r>
        </a:p>
      </dsp:txBody>
      <dsp:txXfrm>
        <a:off x="2807173" y="962333"/>
        <a:ext cx="1827661" cy="1072386"/>
      </dsp:txXfrm>
    </dsp:sp>
    <dsp:sp modelId="{6E1D32F5-23EA-466F-804C-CD9978CC66A2}">
      <dsp:nvSpPr>
        <dsp:cNvPr id="0" name=""/>
        <dsp:cNvSpPr/>
      </dsp:nvSpPr>
      <dsp:spPr>
        <a:xfrm rot="19834849">
          <a:off x="4562385" y="1055298"/>
          <a:ext cx="1641147" cy="80332"/>
        </a:xfrm>
        <a:custGeom>
          <a:avLst/>
          <a:gdLst/>
          <a:ahLst/>
          <a:cxnLst/>
          <a:rect l="0" t="0" r="0" b="0"/>
          <a:pathLst>
            <a:path>
              <a:moveTo>
                <a:pt x="0" y="40166"/>
              </a:moveTo>
              <a:lnTo>
                <a:pt x="1641147" y="40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1930" y="1054435"/>
        <a:ext cx="82057" cy="82057"/>
      </dsp:txXfrm>
    </dsp:sp>
    <dsp:sp modelId="{FE73F7D6-7E78-4FAC-AA3D-9D4B7F2BD478}">
      <dsp:nvSpPr>
        <dsp:cNvPr id="0" name=""/>
        <dsp:cNvSpPr/>
      </dsp:nvSpPr>
      <dsp:spPr>
        <a:xfrm>
          <a:off x="6097719" y="57578"/>
          <a:ext cx="2539293" cy="1269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Observation</a:t>
          </a:r>
        </a:p>
      </dsp:txBody>
      <dsp:txXfrm>
        <a:off x="6134906" y="94765"/>
        <a:ext cx="2464919" cy="1195272"/>
      </dsp:txXfrm>
    </dsp:sp>
    <dsp:sp modelId="{97F39D17-1A81-4C56-BF6A-03BA56157CF2}">
      <dsp:nvSpPr>
        <dsp:cNvPr id="0" name=""/>
        <dsp:cNvSpPr/>
      </dsp:nvSpPr>
      <dsp:spPr>
        <a:xfrm rot="1474974">
          <a:off x="4596955" y="1785345"/>
          <a:ext cx="1572007" cy="80332"/>
        </a:xfrm>
        <a:custGeom>
          <a:avLst/>
          <a:gdLst/>
          <a:ahLst/>
          <a:cxnLst/>
          <a:rect l="0" t="0" r="0" b="0"/>
          <a:pathLst>
            <a:path>
              <a:moveTo>
                <a:pt x="0" y="40166"/>
              </a:moveTo>
              <a:lnTo>
                <a:pt x="1572007" y="401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3659" y="1786210"/>
        <a:ext cx="78600" cy="78600"/>
      </dsp:txXfrm>
    </dsp:sp>
    <dsp:sp modelId="{0EF881D3-9915-485B-AA25-F3FFDE7D6326}">
      <dsp:nvSpPr>
        <dsp:cNvPr id="0" name=""/>
        <dsp:cNvSpPr/>
      </dsp:nvSpPr>
      <dsp:spPr>
        <a:xfrm>
          <a:off x="6097719" y="1517672"/>
          <a:ext cx="2539293" cy="1269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t>Nivolumab</a:t>
          </a:r>
          <a:r>
            <a:rPr lang="en-US" sz="1700" kern="1200" dirty="0"/>
            <a:t> x 6 months</a:t>
          </a:r>
        </a:p>
      </dsp:txBody>
      <dsp:txXfrm>
        <a:off x="6134906" y="1554859"/>
        <a:ext cx="2464919" cy="11952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840" units="cm"/>
          <inkml:channel name="Y" type="integer" min="-7" max="1200" units="cm"/>
          <inkml:channel name="T" type="integer" max="2.14748E9" units="dev"/>
        </inkml:traceFormat>
        <inkml:channelProperties>
          <inkml:channelProperty channel="X" name="resolution" value="73.98844" units="1/cm"/>
          <inkml:channelProperty channel="Y" name="resolution" value="37.25309" units="1/cm"/>
          <inkml:channelProperty channel="T" name="resolution" value="1" units="1/dev"/>
        </inkml:channelProperties>
      </inkml:inkSource>
      <inkml:timestamp xml:id="ts0" timeString="2020-07-07T19:17:20.3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5026 11555 0,'0'-21'281,"20"21"-281,1 0 16,0 0-16,0 0 16,0 0-16,21 0 15,-21 0-15,0 0 16,0 0 0,0 0 30,0 0 1,0 0-15,0 0-17,0 0 1,0 0-16,20 0 15,-20 0 1,21 0 0,-21 0-1,21 0 1,-21 0 0,0 0-1,21 0 1,-21 0-1,0 0 1,0 0-16,0 0 16,0 0-1,0 0 1,-1 0 0,1 0 15,0 0 0,0 0-15,0 0-16,0 0 15,0 0-15,0 0 16,0 0-16,0 0 16,0 0-16,0 0 15,0 0-15,0 0 16,0 0-1,0 0 1,-1 0 0,1 0-1,21 0 17,-21 0-17,0 0 16,21 0-15,-21 0 0,0 0-1,0 0 1,0 0 0,0 0-1,0 0 1,0 0-16,0 0 15,0 0 17,20 0 108,-20 0-124,21 0-16,0 0 16,0 0-16,0 0 15,0 0-15,-21 0 16,0 0-16,0 0 15,0 0-15,-1 0 16,1 0 0,0 0 31,0 0-16,0 0-16,0 0 17,0 0-32,0 0 62,21 0 1,-21 0-32,0 0-31,21 0 16,-21 0-1,0 0-15,-1 0 16,22 0-1,-21 0 1,0 0 15,0 0 1,0 0-17,0 0 1,0 0-1,0 0 1,0 0 0,0 0-16,0 0 15,0 0 1,0 0 15,0 0 0,0 0-15,-1 0 0,1 0-1,0 0 1,0 0-16,0 0 31,0 0-31,0 0 16,0 0-16,21 0 15,-21 0 1,0 0 0,0 0-16,0 0 15,0 0 1,0 0 0,-1 0-1,1 0 16,0 0 32,0 0-16,0 0-16,0 0 0,21 0-15,-21 0 0,0 0 62</inkml:trace>
</inkml:ink>
</file>

<file path=ppt/ink/ink2.xml><?xml version="1.0" encoding="utf-8"?>
<inkml:ink xmlns:inkml="http://www.w3.org/2003/InkML">
  <inkml:definitions>
    <inkml:context xml:id="ctx0">
      <inkml:inkSource xml:id="inkSrc0">
        <inkml:traceFormat>
          <inkml:channel name="X" type="integer" max="3840" units="cm"/>
          <inkml:channel name="Y" type="integer" min="-7" max="1200" units="cm"/>
          <inkml:channel name="T" type="integer" max="2.14748E9" units="dev"/>
        </inkml:traceFormat>
        <inkml:channelProperties>
          <inkml:channelProperty channel="X" name="resolution" value="73.98844" units="1/cm"/>
          <inkml:channelProperty channel="Y" name="resolution" value="37.25309" units="1/cm"/>
          <inkml:channelProperty channel="T" name="resolution" value="1" units="1/dev"/>
        </inkml:channelProperties>
      </inkml:inkSource>
      <inkml:timestamp xml:id="ts0" timeString="2020-07-07T19:17:22.3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13653 11555 0,'42'-21'109,"0"21"-109,-22 0 16,1 0 0,0 0-1,0 0 1,0 0 0,0 0-16,0 0 15,0 0 1,0 0-16,0 0 31,0 0 0,-21-21 32,21 21-48,0 0-15,0 0 16,0 0 0,0 0-1,-1 0-15,1 0 16,0 0-16,0 0 16,0 0-16,0 0 15,0 0-15,0 0 16,0 0-1,0 0 1,0 0 15,0 0 1,0 0-17,0 0 16,0 0-31,0 0 16,0 0 0,-1 0-1,1 0 1,0 0 0,0 0-16,0 0 15,0 0 1,0 0-1,0 0 1,0 0 0,0 0-1,0 0 48,0 0-32</inkml:trace>
</inkml:ink>
</file>

<file path=ppt/ink/ink3.xml><?xml version="1.0" encoding="utf-8"?>
<inkml:ink xmlns:inkml="http://www.w3.org/2003/InkML">
  <inkml:definitions>
    <inkml:context xml:id="ctx0">
      <inkml:inkSource xml:id="inkSrc0">
        <inkml:traceFormat>
          <inkml:channel name="X" type="integer" max="3840" units="cm"/>
          <inkml:channel name="Y" type="integer" min="-7" max="1200" units="cm"/>
          <inkml:channel name="T" type="integer" max="2.14748E9" units="dev"/>
        </inkml:traceFormat>
        <inkml:channelProperties>
          <inkml:channelProperty channel="X" name="resolution" value="73.98844" units="1/cm"/>
          <inkml:channelProperty channel="Y" name="resolution" value="37.25309" units="1/cm"/>
          <inkml:channelProperty channel="T" name="resolution" value="1" units="1/dev"/>
        </inkml:channelProperties>
      </inkml:inkSource>
      <inkml:timestamp xml:id="ts0" timeString="2020-07-07T19:17:26.4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17589 11555 0,'21'0'156,"0"0"-140,0 0-16,0 0 15,0 0-15,-21-21 16,21 21 0,0 0-1,0 0 17,0 0-1,-21-21-31,21 21 62,0 0 32,-21-20-78,21 20-1,0 0-15,0 0 32,0 0-1,-1 0-16,1 0 17,0 0-17,0 0 1,0 0 0,0 0-1,0 0 1,0 0-1,0 0 64,0 0-79,0 0 15,0 0 16,0 0 1,0 0-17,0 0 32,0 0-31,0 0 15,-1 0 0,1 0 1,0 0-17,0 0 32,0 0 31,0 0-62,0 0-1,0 0-15,-42 0 969,0 0-859,0 0 30,0 0-109,0 0 1,0 0-17,0 0 32,1 0-16,-22 0 110,0 0-125,21 0 31,0 0-32,0 0 1,0 0 15,0 0 16,0 0 15,0 0-15,0 0-31,0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7C9DBE6-DB02-462B-8A5B-ECEAE923539A}" type="datetimeFigureOut">
              <a:rPr lang="en-US" smtClean="0"/>
              <a:t>7/15/2020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150F8FB-EF46-41CF-8984-58EBF3993DE5}" type="slidenum">
              <a:rPr lang="en-US" smtClean="0"/>
              <a:t>‹#›</a:t>
            </a:fld>
            <a:endParaRPr lang="en-US"/>
          </a:p>
        </p:txBody>
      </p:sp>
    </p:spTree>
    <p:extLst>
      <p:ext uri="{BB962C8B-B14F-4D97-AF65-F5344CB8AC3E}">
        <p14:creationId xmlns:p14="http://schemas.microsoft.com/office/powerpoint/2010/main" val="1824651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148C34B-3B40-4253-B148-E3790C25302B}"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51121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066F93-B2D7-4731-9B44-4DC4058E0F0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3963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HRQOL</a:t>
            </a:r>
            <a:r>
              <a:rPr lang="en-US" baseline="0" dirty="0"/>
              <a:t> decline based on &gt;= 10 point difference as clinically meaningful</a:t>
            </a:r>
          </a:p>
          <a:p>
            <a:r>
              <a:rPr lang="en-US" baseline="0" dirty="0"/>
              <a:t>The goal for the study is to show that </a:t>
            </a:r>
            <a:r>
              <a:rPr lang="mr-IN" baseline="0" dirty="0"/>
              <a:t>…</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066F93-B2D7-4731-9B44-4DC4058E0F0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10988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066F93-B2D7-4731-9B44-4DC4058E0F0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6272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a:t>
            </a:r>
            <a:r>
              <a:rPr lang="en-US" baseline="0" dirty="0"/>
              <a:t> objective is to determine if </a:t>
            </a:r>
            <a:r>
              <a:rPr lang="mr-IN" baseline="0" dirty="0"/>
              <a:t>…</a:t>
            </a:r>
            <a:r>
              <a:rPr lang="en-US" baseline="0" dirty="0"/>
              <a:t> </a:t>
            </a:r>
          </a:p>
          <a:p>
            <a:endParaRPr lang="en-US" baseline="0" dirty="0"/>
          </a:p>
          <a:p>
            <a:r>
              <a:rPr lang="en-US" baseline="0" dirty="0"/>
              <a:t>We have a 90% power to detect a 10 point or greater minimally important decline</a:t>
            </a:r>
          </a:p>
          <a:p>
            <a:endParaRPr lang="en-US" baseline="0" dirty="0"/>
          </a:p>
          <a:p>
            <a:r>
              <a:rPr lang="en-US" baseline="0" dirty="0"/>
              <a:t>Report long-term outcomes to further confirm good early endpoint results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066F93-B2D7-4731-9B44-4DC4058E0F0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75583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N0 by PET/CT criteria (size, morphology, FDG uptake)</a:t>
            </a:r>
          </a:p>
          <a:p>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066F93-B2D7-4731-9B44-4DC4058E0F0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78664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Censored exponential test to account for the fact that not all patients</a:t>
            </a:r>
            <a:r>
              <a:rPr lang="en-US" baseline="0" dirty="0"/>
              <a:t> will complete 2 year </a:t>
            </a:r>
            <a:r>
              <a:rPr lang="en-US" baseline="0" dirty="0" err="1"/>
              <a:t>followup</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066F93-B2D7-4731-9B44-4DC4058E0F0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60019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066F93-B2D7-4731-9B44-4DC4058E0F0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1487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522288"/>
            <a:ext cx="4635500" cy="2608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4D13F83-3FAD-4A9A-9CD3-191DECA4F334}"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1917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ECOG: FAM 39 pts 11/1983 to 12/1985: 1.6/m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44F321-AF12-5545-8384-A617D922F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9022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1550" y="673100"/>
            <a:ext cx="5067300" cy="2851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C8C47AE-1A24-4DC2-8B08-39E32DB5F5B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1712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a:ea typeface="ヒラギノ角ゴ Pro W3"/>
                <a:cs typeface="ヒラギノ角ゴ Pro W3"/>
              </a:rPr>
              <a:t>Can have different dose to different targets</a:t>
            </a:r>
          </a:p>
        </p:txBody>
      </p:sp>
    </p:spTree>
    <p:extLst>
      <p:ext uri="{BB962C8B-B14F-4D97-AF65-F5344CB8AC3E}">
        <p14:creationId xmlns:p14="http://schemas.microsoft.com/office/powerpoint/2010/main" val="385057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6C666E-119D-4F58-9E8E-8FAB60750C9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62800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bwMode="auto">
          <a:xfrm>
            <a:off x="971550" y="673100"/>
            <a:ext cx="5067300" cy="2851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576B6478-8C2D-4AD4-8ED1-750A0BCE2169}" type="slidenum">
              <a:rPr kumimoji="0" lang="en-US" altLang="en-US" sz="1800" b="0" i="0" u="none" strike="noStrike" kern="0" cap="none" spc="0" normalizeH="0" baseline="0" noProof="0" smtClean="0">
                <a:ln>
                  <a:noFill/>
                </a:ln>
                <a:solidFill>
                  <a:schemeClr val="tx1"/>
                </a:solidFill>
                <a:effectLst/>
                <a:uLnTx/>
                <a:uFillTx/>
                <a:latin typeface="Calibri" panose="020F050202020403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en-US" altLang="en-US" sz="18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3041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76726461-929C-418A-8785-B21EB32EC037}" type="slidenum">
              <a:rPr kumimoji="0" lang="en-US" altLang="en-US" sz="1200" b="0" i="0" u="none" strike="noStrike" kern="0" cap="none" spc="0" normalizeH="0" baseline="0" noProof="0" smtClean="0">
                <a:ln>
                  <a:noFill/>
                </a:ln>
                <a:solidFill>
                  <a:schemeClr val="tx1"/>
                </a:solidFill>
                <a:effectLst/>
                <a:uLnTx/>
                <a:uFillTx/>
                <a:latin typeface="Calibri" panose="020F0502020204030204" pitchFamily="34" charset="0"/>
              </a:rPr>
              <a:pPr marL="0" marR="0" lvl="0" indent="0" defTabSz="914400" eaLnBrk="1" fontAlgn="auto" latinLnBrk="0" hangingPunct="1">
                <a:lnSpc>
                  <a:spcPct val="100000"/>
                </a:lnSpc>
                <a:spcBef>
                  <a:spcPct val="0"/>
                </a:spcBef>
                <a:spcAft>
                  <a:spcPts val="0"/>
                </a:spcAft>
                <a:buClrTx/>
                <a:buSzTx/>
                <a:buFontTx/>
                <a:buNone/>
                <a:tabLst/>
                <a:defRPr/>
              </a:pPr>
              <a:t>87</a:t>
            </a:fld>
            <a:endParaRPr kumimoji="0" lang="en-US" altLang="en-US" sz="1200" b="0" i="0" u="none" strike="noStrike" kern="0" cap="none" spc="0" normalizeH="0" baseline="0" noProof="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127297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67B1C76-2E78-4D15-B8EB-DD0F0A3E33DC}" type="slidenum">
              <a:rPr kumimoji="0" lang="en-US" altLang="en-US" sz="1200" b="0" i="0" u="none" strike="noStrike" kern="0" cap="none" spc="0" normalizeH="0" baseline="0" noProof="0" smtClean="0">
                <a:ln>
                  <a:noFill/>
                </a:ln>
                <a:solidFill>
                  <a:schemeClr val="tx1"/>
                </a:solidFill>
                <a:effectLst/>
                <a:uLnTx/>
                <a:uFillTx/>
                <a:latin typeface="Calibri" panose="020F0502020204030204" pitchFamily="34" charset="0"/>
              </a:rPr>
              <a:pPr marL="0" marR="0" lvl="0" indent="0" defTabSz="914400" eaLnBrk="1" fontAlgn="auto" latinLnBrk="0" hangingPunct="1">
                <a:lnSpc>
                  <a:spcPct val="100000"/>
                </a:lnSpc>
                <a:spcBef>
                  <a:spcPct val="0"/>
                </a:spcBef>
                <a:spcAft>
                  <a:spcPts val="0"/>
                </a:spcAft>
                <a:buClrTx/>
                <a:buSzTx/>
                <a:buFontTx/>
                <a:buNone/>
                <a:tabLst/>
                <a:defRPr/>
              </a:pPr>
              <a:t>89</a:t>
            </a:fld>
            <a:endParaRPr kumimoji="0" lang="en-US" altLang="en-US" sz="1200" b="0" i="0" u="none" strike="noStrike" kern="0" cap="none" spc="0" normalizeH="0" baseline="0" noProof="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1164892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B7D8634-2370-494C-ADFE-D7BBD97C9D3B}" type="slidenum">
              <a:rPr kumimoji="0" lang="en-US" altLang="en-US" sz="1200" b="0" i="0" u="none" strike="noStrike" kern="0" cap="none" spc="0" normalizeH="0" baseline="0" noProof="0" smtClean="0">
                <a:ln>
                  <a:noFill/>
                </a:ln>
                <a:solidFill>
                  <a:schemeClr val="tx1"/>
                </a:solidFill>
                <a:effectLst/>
                <a:uLnTx/>
                <a:uFillTx/>
                <a:latin typeface="Calibri" panose="020F0502020204030204" pitchFamily="34" charset="0"/>
              </a:rPr>
              <a:pPr marL="0" marR="0" lvl="0" indent="0" defTabSz="914400" eaLnBrk="1" fontAlgn="auto" latinLnBrk="0" hangingPunct="1">
                <a:lnSpc>
                  <a:spcPct val="100000"/>
                </a:lnSpc>
                <a:spcBef>
                  <a:spcPct val="0"/>
                </a:spcBef>
                <a:spcAft>
                  <a:spcPts val="0"/>
                </a:spcAft>
                <a:buClrTx/>
                <a:buSzTx/>
                <a:buFontTx/>
                <a:buNone/>
                <a:tabLst/>
                <a:defRPr/>
              </a:pPr>
              <a:t>90</a:t>
            </a:fld>
            <a:endParaRPr kumimoji="0" lang="en-US" altLang="en-US" sz="1200" b="0" i="0" u="none" strike="noStrike" kern="0" cap="none" spc="0" normalizeH="0" baseline="0" noProof="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2212597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ー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pPr defTabSz="914216">
              <a:defRPr/>
            </a:pPr>
            <a:r>
              <a:rPr lang="en-US" altLang="ja-JP" kern="100" dirty="0">
                <a:latin typeface="Times New Roman"/>
                <a:ea typeface="ＭＳ 明朝"/>
                <a:cs typeface="Times New Roman"/>
              </a:rPr>
              <a:t>Third patient was a 92-year-old female with advanced lower thoracic esophageal cancer. Treatment induced tumor shrinkage gradually. The images from the stomach side also showed apparently reduced tumor. </a:t>
            </a:r>
            <a:endParaRPr lang="ja-JP" altLang="ja-JP" kern="100" dirty="0">
              <a:latin typeface="Century"/>
              <a:ea typeface="ＭＳ 明朝"/>
              <a:cs typeface="Times New Roman"/>
            </a:endParaRPr>
          </a:p>
          <a:p>
            <a:pPr>
              <a:defRPr/>
            </a:pPr>
            <a:endParaRPr kumimoji="1" lang="ja-JP" altLang="en-US" dirty="0"/>
          </a:p>
        </p:txBody>
      </p:sp>
      <p:sp>
        <p:nvSpPr>
          <p:cNvPr id="40963" name="スライド番号プレースホルダー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fld id="{560B67F4-230C-418A-95A5-6CB5769CC2E5}" type="slidenum">
              <a:rPr kumimoji="0" lang="ja-JP" altLang="en-US" sz="1800" b="0" i="0" u="none" strike="noStrike" kern="0" cap="none" spc="0" normalizeH="0" baseline="0" noProof="0" smtClean="0">
                <a:ln>
                  <a:noFill/>
                </a:ln>
                <a:solidFill>
                  <a:srgbClr val="000000"/>
                </a:solidFill>
                <a:effectLst/>
                <a:uLnTx/>
                <a:uFillTx/>
                <a:latin typeface="Calibri" panose="020F0502020204030204" pitchFamily="34" charset="0"/>
                <a:ea typeface="Yu Gothic" pitchFamily="34" charset="-128"/>
                <a:cs typeface="Arial" panose="020B0604020202020204" pitchFamily="34" charset="0"/>
              </a:rPr>
              <a:pPr marL="0" marR="0" lvl="0" indent="0" defTabSz="457200" eaLnBrk="1" fontAlgn="auto" latinLnBrk="0" hangingPunct="1">
                <a:lnSpc>
                  <a:spcPct val="100000"/>
                </a:lnSpc>
                <a:spcBef>
                  <a:spcPts val="0"/>
                </a:spcBef>
                <a:spcAft>
                  <a:spcPts val="0"/>
                </a:spcAft>
                <a:buClrTx/>
                <a:buSzTx/>
                <a:buFontTx/>
                <a:buNone/>
                <a:tabLst/>
                <a:defRPr/>
              </a:pPr>
              <a:t>91</a:t>
            </a:fld>
            <a:endParaRPr kumimoji="0" lang="ja-JP" altLang="en-US" sz="1800" b="0" i="0" u="none" strike="noStrike" kern="0" cap="none" spc="0" normalizeH="0" baseline="0" noProof="0">
              <a:ln>
                <a:noFill/>
              </a:ln>
              <a:solidFill>
                <a:srgbClr val="000000"/>
              </a:solidFill>
              <a:effectLst/>
              <a:uLnTx/>
              <a:uFillTx/>
              <a:latin typeface="Calibri" panose="020F0502020204030204" pitchFamily="34" charset="0"/>
              <a:ea typeface="Yu Gothic" pitchFamily="34" charset="-128"/>
              <a:cs typeface="Arial" panose="020B0604020202020204" pitchFamily="34" charset="0"/>
            </a:endParaRPr>
          </a:p>
        </p:txBody>
      </p:sp>
    </p:spTree>
    <p:extLst>
      <p:ext uri="{BB962C8B-B14F-4D97-AF65-F5344CB8AC3E}">
        <p14:creationId xmlns:p14="http://schemas.microsoft.com/office/powerpoint/2010/main" val="378144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B73F597-4085-46F6-A2C9-C6178D8BCF83}" type="slidenum">
              <a:rPr kumimoji="0" lang="en-US" altLang="en-US" sz="1200" b="0" i="0" u="none" strike="noStrike" kern="0" cap="none" spc="0" normalizeH="0" baseline="0" noProof="0" smtClean="0">
                <a:ln>
                  <a:noFill/>
                </a:ln>
                <a:solidFill>
                  <a:schemeClr val="tx1"/>
                </a:solidFill>
                <a:effectLst/>
                <a:uLnTx/>
                <a:uFillTx/>
                <a:latin typeface="Calibri" panose="020F0502020204030204" pitchFamily="34" charset="0"/>
              </a:rPr>
              <a:pPr marL="0" marR="0" lvl="0" indent="0" defTabSz="914400" eaLnBrk="1" fontAlgn="auto" latinLnBrk="0" hangingPunct="1">
                <a:lnSpc>
                  <a:spcPct val="100000"/>
                </a:lnSpc>
                <a:spcBef>
                  <a:spcPct val="0"/>
                </a:spcBef>
                <a:spcAft>
                  <a:spcPts val="0"/>
                </a:spcAft>
                <a:buClrTx/>
                <a:buSzTx/>
                <a:buFontTx/>
                <a:buNone/>
                <a:tabLst/>
                <a:defRPr/>
              </a:pPr>
              <a:t>95</a:t>
            </a:fld>
            <a:endParaRPr kumimoji="0" lang="en-US" altLang="en-US" sz="1200" b="0" i="0" u="none" strike="noStrike" kern="0" cap="none" spc="0" normalizeH="0" baseline="0" noProof="0">
              <a:ln>
                <a:noFill/>
              </a:ln>
              <a:solidFill>
                <a:schemeClr val="tx1"/>
              </a:solidFill>
              <a:effectLst/>
              <a:uLnTx/>
              <a:uFillTx/>
              <a:latin typeface="Calibri" panose="020F0502020204030204" pitchFamily="34" charset="0"/>
            </a:endParaRPr>
          </a:p>
        </p:txBody>
      </p:sp>
    </p:spTree>
    <p:extLst>
      <p:ext uri="{BB962C8B-B14F-4D97-AF65-F5344CB8AC3E}">
        <p14:creationId xmlns:p14="http://schemas.microsoft.com/office/powerpoint/2010/main" val="78645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EB97DEA3-7237-415D-9EDC-E6FF0D8C0E0C}"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640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fld id="{E9EA0DFE-C8E5-4D80-A71C-CF1F128A7A20}" type="slidenum">
              <a:rPr kumimoji="0" lang="en-US" altLang="en-US" sz="1200" b="0" i="1" u="none" strike="noStrike" kern="0" cap="none" spc="0" normalizeH="0" baseline="0" noProof="0" smtClean="0">
                <a:ln>
                  <a:noFill/>
                </a:ln>
                <a:solidFill>
                  <a:srgbClr val="000000"/>
                </a:solidFill>
                <a:effectLst/>
                <a:uLnTx/>
                <a:uFillTx/>
                <a:latin typeface="Times" panose="02020603050405020304" pitchFamily="18" charset="0"/>
                <a:ea typeface="ヒラギノ角ゴ Pro W3"/>
              </a:rPr>
              <a:pPr marL="0" marR="0" lvl="0" indent="0" algn="r" defTabSz="914400" eaLnBrk="1" fontAlgn="auto" latinLnBrk="0" hangingPunct="1">
                <a:lnSpc>
                  <a:spcPct val="100000"/>
                </a:lnSpc>
                <a:spcBef>
                  <a:spcPct val="0"/>
                </a:spcBef>
                <a:spcAft>
                  <a:spcPts val="0"/>
                </a:spcAft>
                <a:buClrTx/>
                <a:buSzTx/>
                <a:buFontTx/>
                <a:buNone/>
                <a:tabLst/>
                <a:defRPr/>
              </a:pPr>
              <a:t>6</a:t>
            </a:fld>
            <a:endParaRPr kumimoji="0" lang="en-US" altLang="en-US" sz="1200" b="0" i="1" u="none" strike="noStrike" kern="0" cap="none" spc="0" normalizeH="0" baseline="0" noProof="0">
              <a:ln>
                <a:noFill/>
              </a:ln>
              <a:solidFill>
                <a:srgbClr val="000000"/>
              </a:solidFill>
              <a:effectLst/>
              <a:uLnTx/>
              <a:uFillTx/>
              <a:latin typeface="Times" panose="02020603050405020304" pitchFamily="18" charset="0"/>
              <a:ea typeface="ヒラギノ角ゴ Pro W3"/>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ea typeface="ヒラギノ角ゴ Pro W3"/>
              <a:cs typeface="ヒラギノ角ゴ Pro W3"/>
            </a:endParaRPr>
          </a:p>
        </p:txBody>
      </p:sp>
    </p:spTree>
    <p:extLst>
      <p:ext uri="{BB962C8B-B14F-4D97-AF65-F5344CB8AC3E}">
        <p14:creationId xmlns:p14="http://schemas.microsoft.com/office/powerpoint/2010/main" val="335387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76A58A6-0530-4494-8A9F-CCD571D70A01}" type="slidenum">
              <a:rPr kumimoji="0" lang="en-US" altLang="en-US" sz="1800" b="0" i="0" u="none" strike="noStrike" kern="0" cap="none" spc="0" normalizeH="0" baseline="0" noProof="0" smtClean="0">
                <a:ln>
                  <a:noFill/>
                </a:ln>
                <a:solidFill>
                  <a:schemeClr val="tx1"/>
                </a:solidFill>
                <a:effectLst/>
                <a:uLnTx/>
                <a:uFillTx/>
                <a:latin typeface="Calibri" panose="020F050202020403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0" cap="none" spc="0" normalizeH="0" baseline="0" noProof="0">
              <a:ln>
                <a:noFill/>
              </a:ln>
              <a:solidFill>
                <a:schemeClr val="tx1"/>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855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pPr>
              <a:buFont typeface="Arial" panose="020B0604020202020204" pitchFamily="34" charset="0"/>
              <a:buChar char="•"/>
            </a:pPr>
            <a:r>
              <a:rPr lang="en-US" sz="1200" dirty="0"/>
              <a:t>In RTOG 98-11, 644 patients were assessable and analyzed. Tumor diameter &gt;5 cm was associated with poorer 5-year DFS (p=0.0003) and poorer 5-year OS (p=0.0031) and N+ was associated with poorer 5-year DFS (p=&lt;0.0001) and poorer 5-year OS (p=&lt;0.0001) in the multivariate analysis. In stratified analyses, N+ had more adverse influence on DFS and OS than did tumor diameter. </a:t>
            </a:r>
          </a:p>
          <a:p>
            <a:pPr>
              <a:buFont typeface="Arial" panose="020B0604020202020204" pitchFamily="34" charset="0"/>
              <a:buChar char="•"/>
            </a:pPr>
            <a:r>
              <a:rPr lang="en-US" sz="1200" dirty="0"/>
              <a:t>Patients with &gt;5cm tumor and N+ had the worst DFS (only 30% at 3 years compared to 74% for the best group; &lt;5 cm primary and N0) and OS (only 48% at 4 years compared to 81% for the best group; &lt;5 cm primary and N0).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39FBE3-7C1E-604C-A973-421AC64550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9228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39FBE3-7C1E-604C-A973-421AC64550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7881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Based on current data from this trial we expect no more than 10% of patients will drop out of the study between registration and randomization, hence the overall sample size for the first, registration, step of the study is 294 patients in order to obtain the required 264 patients needed for randomization.</a:t>
            </a:r>
          </a:p>
          <a:p>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39FBE3-7C1E-604C-A973-421AC64550EC}"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7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Observation:</a:t>
            </a:r>
            <a:r>
              <a:rPr lang="en-GB" sz="1200" kern="1200" baseline="0" dirty="0">
                <a:solidFill>
                  <a:schemeClr val="tx1"/>
                </a:solidFill>
                <a:effectLst/>
                <a:latin typeface="+mn-lt"/>
                <a:ea typeface="+mn-ea"/>
                <a:cs typeface="+mn-cs"/>
              </a:rPr>
              <a:t> </a:t>
            </a:r>
          </a:p>
          <a:p>
            <a:r>
              <a:rPr lang="en-GB" sz="1200" kern="1200" baseline="0" dirty="0">
                <a:solidFill>
                  <a:schemeClr val="tx1"/>
                </a:solidFill>
                <a:effectLst/>
                <a:latin typeface="+mn-lt"/>
                <a:ea typeface="+mn-ea"/>
                <a:cs typeface="+mn-cs"/>
              </a:rPr>
              <a:t>Data for 209 = 30% of </a:t>
            </a:r>
            <a:r>
              <a:rPr lang="en-GB" sz="1200" kern="1200" baseline="0" dirty="0" err="1">
                <a:solidFill>
                  <a:schemeClr val="tx1"/>
                </a:solidFill>
                <a:effectLst/>
                <a:latin typeface="+mn-lt"/>
                <a:ea typeface="+mn-ea"/>
                <a:cs typeface="+mn-cs"/>
              </a:rPr>
              <a:t>obs</a:t>
            </a:r>
            <a:r>
              <a:rPr lang="en-GB" sz="1200" kern="1200" baseline="0" dirty="0">
                <a:solidFill>
                  <a:schemeClr val="tx1"/>
                </a:solidFill>
                <a:effectLst/>
                <a:latin typeface="+mn-lt"/>
                <a:ea typeface="+mn-ea"/>
                <a:cs typeface="+mn-cs"/>
              </a:rPr>
              <a:t> patients</a:t>
            </a:r>
          </a:p>
          <a:p>
            <a:r>
              <a:rPr lang="en-GB" sz="1200" kern="1200" baseline="0" dirty="0">
                <a:solidFill>
                  <a:schemeClr val="tx1"/>
                </a:solidFill>
                <a:effectLst/>
                <a:latin typeface="+mn-lt"/>
                <a:ea typeface="+mn-ea"/>
                <a:cs typeface="+mn-cs"/>
              </a:rPr>
              <a:t>HR = 44%</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Lenalidomide</a:t>
            </a:r>
          </a:p>
          <a:p>
            <a:r>
              <a:rPr lang="en-GB" sz="1200" kern="1200" baseline="0" dirty="0">
                <a:solidFill>
                  <a:schemeClr val="tx1"/>
                </a:solidFill>
                <a:effectLst/>
                <a:latin typeface="+mn-lt"/>
                <a:ea typeface="+mn-ea"/>
                <a:cs typeface="+mn-cs"/>
              </a:rPr>
              <a:t>Data for 196 = 23%</a:t>
            </a:r>
          </a:p>
          <a:p>
            <a:r>
              <a:rPr lang="en-GB" sz="1200" kern="1200" baseline="0" dirty="0">
                <a:solidFill>
                  <a:schemeClr val="tx1"/>
                </a:solidFill>
                <a:effectLst/>
                <a:latin typeface="+mn-lt"/>
                <a:ea typeface="+mn-ea"/>
                <a:cs typeface="+mn-cs"/>
              </a:rPr>
              <a:t>HR = 51%</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695344-591D-4611-8506-C416822A802E}"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33331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ED06B21B-447A-4BA3-86A5-25BFA4E4F67D}" type="datetimeFigureOut">
              <a:rPr lang="en-US">
                <a:solidFill>
                  <a:prstClr val="black"/>
                </a:solidFill>
              </a:rPr>
              <a:pPr>
                <a:defRPr/>
              </a:pPr>
              <a:t>7/15/2020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86440E3-F81E-4C97-AB11-3EECCF95317E}"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08975344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9C9DB681-D27E-4974-BFAF-C748AF9743D5}" type="datetimeFigureOut">
              <a:rPr lang="en-US">
                <a:solidFill>
                  <a:prstClr val="black"/>
                </a:solidFill>
              </a:rPr>
              <a:pPr>
                <a:defRPr/>
              </a:pPr>
              <a:t>7/15/2020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4F6D1877-712D-419B-B659-DEF220A18BA0}"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16284747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48641" y="1950720"/>
            <a:ext cx="11094720" cy="4511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1"/>
          <p:cNvSpPr>
            <a:spLocks noGrp="1"/>
          </p:cNvSpPr>
          <p:nvPr>
            <p:ph type="title"/>
          </p:nvPr>
        </p:nvSpPr>
        <p:spPr>
          <a:xfrm>
            <a:off x="548641" y="685799"/>
            <a:ext cx="11094720" cy="853440"/>
          </a:xfrm>
        </p:spPr>
        <p:txBody>
          <a:bodyPr/>
          <a:lstStyle>
            <a:lvl1pPr>
              <a:defRPr sz="3733"/>
            </a:lvl1pPr>
          </a:lstStyle>
          <a:p>
            <a:r>
              <a:rPr lang="en-US" dirty="0"/>
              <a:t>Click to edit Master title style</a:t>
            </a:r>
          </a:p>
        </p:txBody>
      </p:sp>
      <p:sp>
        <p:nvSpPr>
          <p:cNvPr id="14" name="Footer Placeholder 13"/>
          <p:cNvSpPr>
            <a:spLocks noGrp="1"/>
          </p:cNvSpPr>
          <p:nvPr>
            <p:ph type="ftr" sz="quarter" idx="12"/>
          </p:nvPr>
        </p:nvSpPr>
        <p:spPr>
          <a:xfrm>
            <a:off x="1889761" y="289266"/>
            <a:ext cx="8346697" cy="215444"/>
          </a:xfrm>
        </p:spPr>
        <p:txBody>
          <a:bodyPr/>
          <a:lstStyle/>
          <a:p>
            <a:r>
              <a:rPr lang="en-US">
                <a:solidFill>
                  <a:srgbClr val="63666A"/>
                </a:solidFill>
              </a:rPr>
              <a:t>NRG-GI006</a:t>
            </a:r>
            <a:endParaRPr lang="en-US" dirty="0">
              <a:solidFill>
                <a:srgbClr val="63666A"/>
              </a:solidFill>
            </a:endParaRPr>
          </a:p>
        </p:txBody>
      </p:sp>
    </p:spTree>
    <p:extLst>
      <p:ext uri="{BB962C8B-B14F-4D97-AF65-F5344CB8AC3E}">
        <p14:creationId xmlns:p14="http://schemas.microsoft.com/office/powerpoint/2010/main" val="40798364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2" y="685800"/>
            <a:ext cx="11094271" cy="853440"/>
          </a:xfrm>
        </p:spPr>
        <p:txBody>
          <a:bodyPr/>
          <a:lstStyle/>
          <a:p>
            <a:r>
              <a:rPr lang="en-US"/>
              <a:t>Click to edit Master title style</a:t>
            </a:r>
            <a:endParaRPr lang="en-US" dirty="0"/>
          </a:p>
        </p:txBody>
      </p:sp>
      <p:sp>
        <p:nvSpPr>
          <p:cNvPr id="10" name="Footer Placeholder 9"/>
          <p:cNvSpPr>
            <a:spLocks noGrp="1"/>
          </p:cNvSpPr>
          <p:nvPr>
            <p:ph type="ftr" sz="quarter" idx="11"/>
          </p:nvPr>
        </p:nvSpPr>
        <p:spPr/>
        <p:txBody>
          <a:bodyPr/>
          <a:lstStyle/>
          <a:p>
            <a:r>
              <a:rPr lang="en-US">
                <a:solidFill>
                  <a:srgbClr val="63666A"/>
                </a:solidFill>
              </a:rPr>
              <a:t>NRG-GI006</a:t>
            </a:r>
            <a:endParaRPr lang="en-US" dirty="0">
              <a:solidFill>
                <a:srgbClr val="63666A"/>
              </a:solidFill>
            </a:endParaRPr>
          </a:p>
        </p:txBody>
      </p:sp>
      <p:sp>
        <p:nvSpPr>
          <p:cNvPr id="6" name="Content Placeholder 5"/>
          <p:cNvSpPr>
            <a:spLocks noGrp="1"/>
          </p:cNvSpPr>
          <p:nvPr>
            <p:ph sz="quarter" idx="12"/>
          </p:nvPr>
        </p:nvSpPr>
        <p:spPr>
          <a:xfrm>
            <a:off x="548639" y="1950720"/>
            <a:ext cx="5242560" cy="4511040"/>
          </a:xfrm>
        </p:spPr>
        <p:txBody>
          <a:bodyPr rIns="137160">
            <a:noAutofit/>
          </a:bodyPr>
          <a:lstStyle>
            <a:lvl1pPr>
              <a:spcBef>
                <a:spcPts val="1600"/>
              </a:spcBef>
              <a:defRPr sz="2400"/>
            </a:lvl1pPr>
            <a:lvl2pPr>
              <a:defRPr sz="2400"/>
            </a:lvl2pPr>
            <a:lvl3pPr>
              <a:defRPr sz="2133"/>
            </a:lvl3pPr>
            <a:lvl4pPr>
              <a:defRPr sz="1867"/>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7"/>
          <p:cNvSpPr>
            <a:spLocks noGrp="1"/>
          </p:cNvSpPr>
          <p:nvPr>
            <p:ph sz="quarter" idx="13"/>
          </p:nvPr>
        </p:nvSpPr>
        <p:spPr>
          <a:xfrm>
            <a:off x="6400351" y="1950720"/>
            <a:ext cx="5242560" cy="4511040"/>
          </a:xfrm>
        </p:spPr>
        <p:txBody>
          <a:bodyPr rIns="137160">
            <a:noAutofit/>
          </a:bodyPr>
          <a:lstStyle>
            <a:lvl1pPr>
              <a:spcBef>
                <a:spcPts val="1600"/>
              </a:spcBef>
              <a:defRPr sz="2400"/>
            </a:lvl1pPr>
            <a:lvl2pPr>
              <a:defRPr sz="2400"/>
            </a:lvl2pPr>
            <a:lvl3pPr>
              <a:defRPr sz="2133"/>
            </a:lvl3pPr>
            <a:lvl4pPr>
              <a:defRPr sz="1867"/>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875772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r>
              <a:rPr lang="en-US">
                <a:solidFill>
                  <a:srgbClr val="63666A"/>
                </a:solidFill>
              </a:rPr>
              <a:t>NRG-GI006</a:t>
            </a:r>
            <a:endParaRPr lang="en-US" dirty="0">
              <a:solidFill>
                <a:srgbClr val="63666A"/>
              </a:solidFill>
            </a:endParaRPr>
          </a:p>
        </p:txBody>
      </p:sp>
    </p:spTree>
    <p:extLst>
      <p:ext uri="{BB962C8B-B14F-4D97-AF65-F5344CB8AC3E}">
        <p14:creationId xmlns:p14="http://schemas.microsoft.com/office/powerpoint/2010/main" val="11405806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889761" y="289266"/>
            <a:ext cx="7019849" cy="215444"/>
          </a:xfrm>
        </p:spPr>
        <p:txBody>
          <a:bodyPr/>
          <a:lstStyle/>
          <a:p>
            <a:r>
              <a:rPr lang="en-US">
                <a:solidFill>
                  <a:srgbClr val="63666A"/>
                </a:solidFill>
              </a:rPr>
              <a:t>NRG-GI006</a:t>
            </a:r>
            <a:endParaRPr lang="en-US" dirty="0">
              <a:solidFill>
                <a:srgbClr val="63666A"/>
              </a:solidFill>
            </a:endParaRPr>
          </a:p>
        </p:txBody>
      </p:sp>
    </p:spTree>
    <p:extLst>
      <p:ext uri="{BB962C8B-B14F-4D97-AF65-F5344CB8AC3E}">
        <p14:creationId xmlns:p14="http://schemas.microsoft.com/office/powerpoint/2010/main" val="2170940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48640" y="1682496"/>
            <a:ext cx="11089301" cy="1097280"/>
          </a:xfrm>
        </p:spPr>
        <p:txBody>
          <a:bodyPr anchor="t"/>
          <a:lstStyle>
            <a:lvl1pPr algn="l">
              <a:defRPr sz="3467" b="1" cap="none">
                <a:solidFill>
                  <a:schemeClr val="bg1"/>
                </a:solidFill>
              </a:defRPr>
            </a:lvl1pPr>
          </a:lstStyle>
          <a:p>
            <a:r>
              <a:rPr lang="en-US" dirty="0"/>
              <a:t>Click to Edit Master Title Style</a:t>
            </a:r>
          </a:p>
        </p:txBody>
      </p:sp>
      <p:sp>
        <p:nvSpPr>
          <p:cNvPr id="11" name="Slide Number Placeholder 10"/>
          <p:cNvSpPr>
            <a:spLocks noGrp="1"/>
          </p:cNvSpPr>
          <p:nvPr>
            <p:ph type="sldNum" sz="quarter" idx="10"/>
          </p:nvPr>
        </p:nvSpPr>
        <p:spPr bwMode="gray">
          <a:xfrm>
            <a:off x="11248253" y="291273"/>
            <a:ext cx="395111" cy="215444"/>
          </a:xfrm>
          <a:prstGeom prst="rect">
            <a:avLst/>
          </a:prstGeom>
        </p:spPr>
        <p:txBody>
          <a:bodyPr/>
          <a:lstStyle>
            <a:lvl1pPr>
              <a:defRPr>
                <a:solidFill>
                  <a:schemeClr val="bg1"/>
                </a:solidFill>
              </a:defRPr>
            </a:lvl1pPr>
          </a:lstStyle>
          <a:p>
            <a:fld id="{CC041753-90EA-4E44-9BB8-633978F3CCC4}" type="slidenum">
              <a:rPr lang="en-US" smtClean="0">
                <a:solidFill>
                  <a:srgbClr val="FFFFFF"/>
                </a:solidFill>
              </a:rPr>
              <a:pPr/>
              <a:t>‹#›</a:t>
            </a:fld>
            <a:endParaRPr lang="en-US" dirty="0">
              <a:solidFill>
                <a:srgbClr val="FFFFFF"/>
              </a:solidFill>
            </a:endParaRPr>
          </a:p>
        </p:txBody>
      </p:sp>
      <p:sp>
        <p:nvSpPr>
          <p:cNvPr id="12" name="Footer Placeholder 11"/>
          <p:cNvSpPr>
            <a:spLocks noGrp="1"/>
          </p:cNvSpPr>
          <p:nvPr>
            <p:ph type="ftr" sz="quarter" idx="11"/>
          </p:nvPr>
        </p:nvSpPr>
        <p:spPr bwMode="gray">
          <a:xfrm>
            <a:off x="1889760" y="291273"/>
            <a:ext cx="8534400" cy="215444"/>
          </a:xfrm>
        </p:spPr>
        <p:txBody>
          <a:bodyPr/>
          <a:lstStyle>
            <a:lvl1pPr>
              <a:defRPr>
                <a:solidFill>
                  <a:schemeClr val="bg1"/>
                </a:solidFill>
              </a:defRPr>
            </a:lvl1pPr>
          </a:lstStyle>
          <a:p>
            <a:r>
              <a:rPr lang="en-US"/>
              <a:t>NRG-GI006</a:t>
            </a:r>
            <a:endParaRPr lang="en-US" dirty="0"/>
          </a:p>
        </p:txBody>
      </p:sp>
      <p:sp>
        <p:nvSpPr>
          <p:cNvPr id="15" name="Text Placeholder 14"/>
          <p:cNvSpPr>
            <a:spLocks noGrp="1"/>
          </p:cNvSpPr>
          <p:nvPr>
            <p:ph type="body" sz="quarter" idx="12"/>
          </p:nvPr>
        </p:nvSpPr>
        <p:spPr bwMode="gray">
          <a:xfrm>
            <a:off x="548639" y="3048000"/>
            <a:ext cx="6096000" cy="1645920"/>
          </a:xfrm>
        </p:spPr>
        <p:txBody>
          <a:bodyPr>
            <a:noAutofit/>
          </a:bodyPr>
          <a:lstStyle>
            <a:lvl1pPr>
              <a:lnSpc>
                <a:spcPct val="100000"/>
              </a:lnSpc>
              <a:spcBef>
                <a:spcPts val="1600"/>
              </a:spcBef>
              <a:spcAft>
                <a:spcPts val="600"/>
              </a:spcAft>
              <a:defRPr sz="2667" b="1">
                <a:solidFill>
                  <a:schemeClr val="bg1"/>
                </a:solidFill>
                <a:latin typeface="+mj-lt"/>
                <a:cs typeface="Arial" pitchFamily="34" charset="0"/>
              </a:defRPr>
            </a:lvl1pPr>
            <a:lvl2pPr marL="0" indent="0">
              <a:lnSpc>
                <a:spcPct val="100000"/>
              </a:lnSpc>
              <a:spcBef>
                <a:spcPts val="400"/>
              </a:spcBef>
              <a:spcAft>
                <a:spcPts val="0"/>
              </a:spcAft>
              <a:buNone/>
              <a:defRPr sz="2667">
                <a:solidFill>
                  <a:schemeClr val="bg1"/>
                </a:solidFill>
              </a:defRPr>
            </a:lvl2pPr>
            <a:lvl3pPr marL="0" indent="0">
              <a:lnSpc>
                <a:spcPct val="90000"/>
              </a:lnSpc>
              <a:spcAft>
                <a:spcPts val="300"/>
              </a:spcAft>
              <a:buNone/>
              <a:defRPr>
                <a:solidFill>
                  <a:schemeClr val="bg1"/>
                </a:solidFill>
              </a:defRPr>
            </a:lvl3pPr>
          </a:lstStyle>
          <a:p>
            <a:pPr lvl="0"/>
            <a:r>
              <a:rPr lang="en-US"/>
              <a:t>Click to edit Master text styles</a:t>
            </a:r>
          </a:p>
          <a:p>
            <a:pPr lvl="1"/>
            <a:r>
              <a:rPr lang="en-US"/>
              <a:t>Second level</a:t>
            </a:r>
          </a:p>
        </p:txBody>
      </p:sp>
      <p:sp>
        <p:nvSpPr>
          <p:cNvPr id="14" name="TextBox 13"/>
          <p:cNvSpPr txBox="1"/>
          <p:nvPr userDrawn="1"/>
        </p:nvSpPr>
        <p:spPr bwMode="gray">
          <a:xfrm>
            <a:off x="553147" y="291273"/>
            <a:ext cx="1097280" cy="215444"/>
          </a:xfrm>
          <a:prstGeom prst="rect">
            <a:avLst/>
          </a:prstGeom>
          <a:noFill/>
        </p:spPr>
        <p:txBody>
          <a:bodyPr wrap="square" lIns="0" tIns="0" rIns="0" bIns="0" rtlCol="0" anchor="ctr" anchorCtr="0">
            <a:spAutoFit/>
          </a:bodyPr>
          <a:lstStyle/>
          <a:p>
            <a:pPr>
              <a:tabLst>
                <a:tab pos="684196" algn="l"/>
              </a:tabLst>
            </a:pPr>
            <a:r>
              <a:rPr lang="en-US" sz="1400" dirty="0">
                <a:solidFill>
                  <a:srgbClr val="FFFFFF"/>
                </a:solidFill>
                <a:latin typeface="+mj-lt"/>
                <a:cs typeface="Arial" pitchFamily="34" charset="0"/>
              </a:rPr>
              <a:t>MD Anderson </a:t>
            </a:r>
          </a:p>
        </p:txBody>
      </p:sp>
      <p:cxnSp>
        <p:nvCxnSpPr>
          <p:cNvPr id="9" name="Straight Connector 8"/>
          <p:cNvCxnSpPr/>
          <p:nvPr userDrawn="1"/>
        </p:nvCxnSpPr>
        <p:spPr bwMode="gray">
          <a:xfrm>
            <a:off x="1755225" y="289265"/>
            <a:ext cx="0" cy="21945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2" y="396984"/>
            <a:ext cx="361244" cy="0"/>
          </a:xfrm>
          <a:prstGeom prst="line">
            <a:avLst/>
          </a:prstGeom>
          <a:ln w="4445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1959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old Statement">
    <p:bg bwMode="gray">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bwMode="gray">
          <a:xfrm>
            <a:off x="548642" y="1618676"/>
            <a:ext cx="11090137" cy="3535680"/>
          </a:xfrm>
        </p:spPr>
        <p:txBody>
          <a:bodyPr>
            <a:noAutofit/>
          </a:bodyPr>
          <a:lstStyle>
            <a:lvl1pPr>
              <a:lnSpc>
                <a:spcPct val="120000"/>
              </a:lnSpc>
              <a:spcBef>
                <a:spcPts val="1600"/>
              </a:spcBef>
              <a:defRPr sz="3467" b="1">
                <a:solidFill>
                  <a:schemeClr val="bg1"/>
                </a:solidFill>
                <a:latin typeface="+mj-lt"/>
                <a:cs typeface="Arial"/>
              </a:defRPr>
            </a:lvl1pPr>
            <a:lvl2pPr>
              <a:spcBef>
                <a:spcPts val="800"/>
              </a:spcBef>
              <a:defRPr sz="2400">
                <a:solidFill>
                  <a:srgbClr val="FFFFFF"/>
                </a:solidFill>
              </a:defRPr>
            </a:lvl2pPr>
          </a:lstStyle>
          <a:p>
            <a:pPr lvl="0"/>
            <a:r>
              <a:rPr lang="en-US"/>
              <a:t>Click to edit Master text styles</a:t>
            </a:r>
          </a:p>
          <a:p>
            <a:pPr lvl="1"/>
            <a:r>
              <a:rPr lang="en-US"/>
              <a:t>Second level</a:t>
            </a:r>
          </a:p>
        </p:txBody>
      </p:sp>
      <p:sp>
        <p:nvSpPr>
          <p:cNvPr id="13" name="Slide Number Placeholder 12"/>
          <p:cNvSpPr>
            <a:spLocks noGrp="1"/>
          </p:cNvSpPr>
          <p:nvPr>
            <p:ph type="sldNum" sz="quarter" idx="10"/>
          </p:nvPr>
        </p:nvSpPr>
        <p:spPr bwMode="gray">
          <a:xfrm>
            <a:off x="11248253" y="291273"/>
            <a:ext cx="395111" cy="215444"/>
          </a:xfrm>
          <a:prstGeom prst="rect">
            <a:avLst/>
          </a:prstGeom>
        </p:spPr>
        <p:txBody>
          <a:bodyPr/>
          <a:lstStyle>
            <a:lvl1pPr>
              <a:defRPr>
                <a:solidFill>
                  <a:schemeClr val="bg1"/>
                </a:solidFill>
              </a:defRPr>
            </a:lvl1pPr>
          </a:lstStyle>
          <a:p>
            <a:fld id="{CC041753-90EA-4E44-9BB8-633978F3CCC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1"/>
          </p:nvPr>
        </p:nvSpPr>
        <p:spPr bwMode="gray">
          <a:xfrm>
            <a:off x="1889760" y="291273"/>
            <a:ext cx="8534400" cy="215444"/>
          </a:xfrm>
        </p:spPr>
        <p:txBody>
          <a:bodyPr/>
          <a:lstStyle>
            <a:lvl1pPr>
              <a:defRPr>
                <a:solidFill>
                  <a:schemeClr val="bg1"/>
                </a:solidFill>
              </a:defRPr>
            </a:lvl1pPr>
          </a:lstStyle>
          <a:p>
            <a:r>
              <a:rPr lang="en-US"/>
              <a:t>NRG-GI006</a:t>
            </a:r>
            <a:endParaRPr lang="en-US" dirty="0"/>
          </a:p>
        </p:txBody>
      </p:sp>
      <p:sp>
        <p:nvSpPr>
          <p:cNvPr id="12" name="TextBox 11"/>
          <p:cNvSpPr txBox="1"/>
          <p:nvPr userDrawn="1"/>
        </p:nvSpPr>
        <p:spPr bwMode="gray">
          <a:xfrm>
            <a:off x="553147" y="291273"/>
            <a:ext cx="1097280" cy="215444"/>
          </a:xfrm>
          <a:prstGeom prst="rect">
            <a:avLst/>
          </a:prstGeom>
          <a:noFill/>
        </p:spPr>
        <p:txBody>
          <a:bodyPr wrap="square" lIns="0" tIns="0" rIns="0" bIns="0" rtlCol="0" anchor="ctr" anchorCtr="0">
            <a:spAutoFit/>
          </a:bodyPr>
          <a:lstStyle/>
          <a:p>
            <a:pPr>
              <a:tabLst>
                <a:tab pos="684196" algn="l"/>
              </a:tabLst>
            </a:pPr>
            <a:r>
              <a:rPr lang="en-US" sz="1400" dirty="0">
                <a:solidFill>
                  <a:srgbClr val="FFFFFF"/>
                </a:solidFill>
                <a:latin typeface="+mj-lt"/>
                <a:cs typeface="Arial" pitchFamily="34" charset="0"/>
              </a:rPr>
              <a:t>MD Anderson </a:t>
            </a:r>
          </a:p>
        </p:txBody>
      </p:sp>
      <p:cxnSp>
        <p:nvCxnSpPr>
          <p:cNvPr id="8" name="Straight Connector 7"/>
          <p:cNvCxnSpPr/>
          <p:nvPr userDrawn="1"/>
        </p:nvCxnSpPr>
        <p:spPr bwMode="gray">
          <a:xfrm>
            <a:off x="1755225" y="289265"/>
            <a:ext cx="0" cy="21945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2" y="396984"/>
            <a:ext cx="361244" cy="0"/>
          </a:xfrm>
          <a:prstGeom prst="line">
            <a:avLst/>
          </a:prstGeom>
          <a:ln w="4445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0585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Alt">
    <p:bg bwMode="auto">
      <p:bgPr>
        <a:solidFill>
          <a:schemeClr val="accent2"/>
        </a:solidFill>
        <a:effectLst/>
      </p:bgPr>
    </p:bg>
    <p:spTree>
      <p:nvGrpSpPr>
        <p:cNvPr id="1" name=""/>
        <p:cNvGrpSpPr/>
        <p:nvPr/>
      </p:nvGrpSpPr>
      <p:grpSpPr>
        <a:xfrm>
          <a:off x="0" y="0"/>
          <a:ext cx="0" cy="0"/>
          <a:chOff x="0" y="0"/>
          <a:chExt cx="0" cy="0"/>
        </a:xfrm>
      </p:grpSpPr>
      <p:sp>
        <p:nvSpPr>
          <p:cNvPr id="11" name="Rectangle 10"/>
          <p:cNvSpPr/>
          <p:nvPr userDrawn="1"/>
        </p:nvSpPr>
        <p:spPr>
          <a:xfrm>
            <a:off x="0" y="3761232"/>
            <a:ext cx="12204192" cy="30967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67"/>
          </a:p>
        </p:txBody>
      </p:sp>
      <p:sp>
        <p:nvSpPr>
          <p:cNvPr id="3" name="Subtitle 2"/>
          <p:cNvSpPr>
            <a:spLocks noGrp="1"/>
          </p:cNvSpPr>
          <p:nvPr>
            <p:ph type="subTitle" idx="1"/>
          </p:nvPr>
        </p:nvSpPr>
        <p:spPr>
          <a:xfrm>
            <a:off x="4023360" y="4937760"/>
            <a:ext cx="7620000" cy="548640"/>
          </a:xfrm>
        </p:spPr>
        <p:txBody>
          <a:bodyPr lIns="0" tIns="0" rIns="0" bIns="0">
            <a:noAutofit/>
          </a:bodyPr>
          <a:lstStyle>
            <a:lvl1pPr marL="0" indent="0" algn="l">
              <a:lnSpc>
                <a:spcPct val="100000"/>
              </a:lnSpc>
              <a:spcBef>
                <a:spcPts val="600"/>
              </a:spcBef>
              <a:spcAft>
                <a:spcPts val="0"/>
              </a:spcAft>
              <a:buNone/>
              <a:defRPr sz="2133" b="1">
                <a:solidFill>
                  <a:schemeClr val="accent6"/>
                </a:solidFill>
                <a:latin typeface="+mj-lt"/>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4023360" y="5547360"/>
            <a:ext cx="7620000" cy="853440"/>
          </a:xfrm>
        </p:spPr>
        <p:txBody>
          <a:bodyPr lIns="0" tIns="0" rIns="0" bIns="0">
            <a:noAutofit/>
          </a:bodyPr>
          <a:lstStyle>
            <a:lvl1pPr marL="0" indent="0">
              <a:lnSpc>
                <a:spcPct val="100000"/>
              </a:lnSpc>
              <a:spcBef>
                <a:spcPts val="0"/>
              </a:spcBef>
              <a:spcAft>
                <a:spcPts val="267"/>
              </a:spcAft>
              <a:buNone/>
              <a:defRPr sz="1733" b="1">
                <a:solidFill>
                  <a:srgbClr val="413C38"/>
                </a:solidFill>
                <a:latin typeface="+mj-lt"/>
                <a:cs typeface="Arial" pitchFamily="34" charset="0"/>
              </a:defRPr>
            </a:lvl1pPr>
            <a:lvl2pPr marL="0" indent="0">
              <a:lnSpc>
                <a:spcPct val="100000"/>
              </a:lnSpc>
              <a:spcBef>
                <a:spcPts val="0"/>
              </a:spcBef>
              <a:spcAft>
                <a:spcPts val="0"/>
              </a:spcAft>
              <a:buNone/>
              <a:defRPr sz="1600">
                <a:solidFill>
                  <a:schemeClr val="accent6"/>
                </a:solidFill>
                <a:latin typeface="+mj-lt"/>
                <a:cs typeface="Arial" pitchFamily="34" charset="0"/>
              </a:defRPr>
            </a:lvl2pPr>
          </a:lstStyle>
          <a:p>
            <a:pPr lvl="0"/>
            <a:r>
              <a:rPr lang="en-US"/>
              <a:t>Click to edit Master text styles</a:t>
            </a:r>
          </a:p>
          <a:p>
            <a:pPr lvl="1"/>
            <a:r>
              <a:rPr lang="en-US"/>
              <a:t>Second level</a:t>
            </a:r>
          </a:p>
        </p:txBody>
      </p:sp>
      <p:sp>
        <p:nvSpPr>
          <p:cNvPr id="2" name="Title 1"/>
          <p:cNvSpPr>
            <a:spLocks noGrp="1"/>
          </p:cNvSpPr>
          <p:nvPr>
            <p:ph type="ctrTitle"/>
          </p:nvPr>
        </p:nvSpPr>
        <p:spPr>
          <a:xfrm>
            <a:off x="4023360" y="4023360"/>
            <a:ext cx="7620000" cy="853440"/>
          </a:xfrm>
        </p:spPr>
        <p:txBody>
          <a:bodyPr lIns="0" tIns="0" rIns="0" bIns="0" anchor="t" anchorCtr="0">
            <a:noAutofit/>
          </a:bodyPr>
          <a:lstStyle>
            <a:lvl1pPr algn="l">
              <a:lnSpc>
                <a:spcPct val="90000"/>
              </a:lnSpc>
              <a:defRPr sz="3733" b="1">
                <a:latin typeface="+mj-lt"/>
                <a:cs typeface="Arial" pitchFamily="34" charset="0"/>
              </a:defRPr>
            </a:lvl1pPr>
          </a:lstStyle>
          <a:p>
            <a:r>
              <a:rPr lang="en-US" dirty="0"/>
              <a:t>Click to edit Master title style</a:t>
            </a:r>
          </a:p>
        </p:txBody>
      </p:sp>
      <p:sp>
        <p:nvSpPr>
          <p:cNvPr id="10" name="Rectangle 9"/>
          <p:cNvSpPr/>
          <p:nvPr userDrawn="1"/>
        </p:nvSpPr>
        <p:spPr>
          <a:xfrm>
            <a:off x="0" y="6492240"/>
            <a:ext cx="12192000" cy="36576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p:cNvCxnSpPr/>
          <p:nvPr userDrawn="1"/>
        </p:nvCxnSpPr>
        <p:spPr bwMode="gray">
          <a:xfrm>
            <a:off x="0" y="6492240"/>
            <a:ext cx="12192000" cy="0"/>
          </a:xfrm>
          <a:prstGeom prst="line">
            <a:avLst/>
          </a:prstGeom>
          <a:ln w="381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descr="C:\Users\michelle\Downloads\MDA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6100" y="4072165"/>
            <a:ext cx="2438400" cy="118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208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064331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2AAD-BAF1-4AE1-9463-AEE351FFAC7B}"/>
              </a:ext>
            </a:extLst>
          </p:cNvPr>
          <p:cNvSpPr>
            <a:spLocks noGrp="1"/>
          </p:cNvSpPr>
          <p:nvPr>
            <p:ph type="title"/>
          </p:nvPr>
        </p:nvSpPr>
        <p:spPr/>
        <p:txBody>
          <a:bodyPr/>
          <a:lstStyle>
            <a:lvl1pPr>
              <a:defRPr b="1">
                <a:solidFill>
                  <a:srgbClr val="01B1A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4F8D50C-31F0-414D-AF1E-B8F288AEA70E}"/>
              </a:ext>
            </a:extLst>
          </p:cNvPr>
          <p:cNvSpPr>
            <a:spLocks noGrp="1"/>
          </p:cNvSpPr>
          <p:nvPr>
            <p:ph idx="1"/>
          </p:nvPr>
        </p:nvSpPr>
        <p:spPr/>
        <p:txBody>
          <a:bodyPr/>
          <a:lstStyle>
            <a:lvl1pPr>
              <a:defRPr b="0">
                <a:solidFill>
                  <a:srgbClr val="004B8E"/>
                </a:solidFill>
              </a:defRPr>
            </a:lvl1pPr>
            <a:lvl2pPr>
              <a:defRPr>
                <a:solidFill>
                  <a:srgbClr val="004B8E"/>
                </a:solidFill>
              </a:defRPr>
            </a:lvl2pPr>
            <a:lvl3pPr>
              <a:defRPr>
                <a:solidFill>
                  <a:srgbClr val="004B8E"/>
                </a:solidFill>
              </a:defRPr>
            </a:lvl3pPr>
            <a:lvl4pPr>
              <a:defRPr>
                <a:solidFill>
                  <a:srgbClr val="004B8E"/>
                </a:solidFill>
              </a:defRPr>
            </a:lvl4pPr>
            <a:lvl5pPr>
              <a:defRPr>
                <a:solidFill>
                  <a:srgbClr val="004B8E"/>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F7A834C-C2B5-4D7D-9B93-FBD7A6E18140}"/>
              </a:ext>
            </a:extLst>
          </p:cNvPr>
          <p:cNvSpPr>
            <a:spLocks noGrp="1"/>
          </p:cNvSpPr>
          <p:nvPr>
            <p:ph type="dt" sz="half" idx="10"/>
          </p:nvPr>
        </p:nvSpPr>
        <p:spPr/>
        <p:txBody>
          <a:bodyPr/>
          <a:lstStyle/>
          <a:p>
            <a:fld id="{D741D991-F4CD-44A7-9539-A7318C818DB8}" type="datetimeFigureOut">
              <a:rPr lang="en-US" smtClean="0"/>
              <a:t>7/15/2020</a:t>
            </a:fld>
            <a:endParaRPr lang="en-US"/>
          </a:p>
        </p:txBody>
      </p:sp>
      <p:sp>
        <p:nvSpPr>
          <p:cNvPr id="5" name="Footer Placeholder 4">
            <a:extLst>
              <a:ext uri="{FF2B5EF4-FFF2-40B4-BE49-F238E27FC236}">
                <a16:creationId xmlns:a16="http://schemas.microsoft.com/office/drawing/2014/main" id="{FD242DA1-D93D-4D66-AA61-6958D3866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C6598-DCA7-46F4-BA12-3FE2216C54DB}"/>
              </a:ext>
            </a:extLst>
          </p:cNvPr>
          <p:cNvSpPr>
            <a:spLocks noGrp="1"/>
          </p:cNvSpPr>
          <p:nvPr>
            <p:ph type="sldNum" sz="quarter" idx="12"/>
          </p:nvPr>
        </p:nvSpPr>
        <p:spPr/>
        <p:txBody>
          <a:bodyPr/>
          <a:lstStyle/>
          <a:p>
            <a:fld id="{371EC145-EF2D-460E-AC64-91D259F5AEA0}" type="slidenum">
              <a:rPr lang="en-US" smtClean="0"/>
              <a:t>‹#›</a:t>
            </a:fld>
            <a:endParaRPr lang="en-US"/>
          </a:p>
        </p:txBody>
      </p:sp>
    </p:spTree>
    <p:extLst>
      <p:ext uri="{BB962C8B-B14F-4D97-AF65-F5344CB8AC3E}">
        <p14:creationId xmlns:p14="http://schemas.microsoft.com/office/powerpoint/2010/main" val="18292738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73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B9F61139-01AF-495B-BBF3-366D20DFFA4D}" type="datetimeFigureOut">
              <a:rPr lang="en-US">
                <a:solidFill>
                  <a:prstClr val="black"/>
                </a:solidFill>
              </a:rPr>
              <a:pPr>
                <a:defRPr/>
              </a:pPr>
              <a:t>7/15/2020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C6469361-FFCD-46DE-84F5-FB07044B9E22}"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39396092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62662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43410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3316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49586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05882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0775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3740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62579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33874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099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0FBC21D3-8CC2-4C53-BFAF-EACF396E486D}"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B0EE5F5-8A82-4C2A-B33A-6C6A050B8449}" type="slidenum">
              <a:rPr lang="en-US" altLang="en-US"/>
              <a:pPr/>
              <a:t>‹#›</a:t>
            </a:fld>
            <a:endParaRPr lang="en-US" altLang="en-US"/>
          </a:p>
        </p:txBody>
      </p:sp>
    </p:spTree>
    <p:extLst>
      <p:ext uri="{BB962C8B-B14F-4D97-AF65-F5344CB8AC3E}">
        <p14:creationId xmlns:p14="http://schemas.microsoft.com/office/powerpoint/2010/main" val="13237591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25D3AA4-C0A2-49B8-8F4F-55AAC9FA1E7A}" type="datetimeFigureOut">
              <a:rPr lang="en-US" altLang="en-US"/>
              <a:pPr>
                <a:defRPr/>
              </a:pPr>
              <a:t>7/15/2020</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42243F3-8370-4F22-A666-A2BCD88AF678}" type="slidenum">
              <a:rPr lang="en-US" altLang="en-US"/>
              <a:pPr/>
              <a:t>‹#›</a:t>
            </a:fld>
            <a:endParaRPr lang="en-US" altLang="en-US"/>
          </a:p>
        </p:txBody>
      </p:sp>
    </p:spTree>
    <p:extLst>
      <p:ext uri="{BB962C8B-B14F-4D97-AF65-F5344CB8AC3E}">
        <p14:creationId xmlns:p14="http://schemas.microsoft.com/office/powerpoint/2010/main" val="34148335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7F9170D-41CA-4B3C-8CB4-CEFA84F091AF}" type="datetimeFigureOut">
              <a:rPr lang="en-US" altLang="en-US"/>
              <a:pPr>
                <a:defRPr/>
              </a:pPr>
              <a:t>7/15/2020</a:t>
            </a:fld>
            <a:endParaRPr lang="en-US"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58A5DD6-CE97-48CD-A4D6-53D2507C6AB0}" type="slidenum">
              <a:rPr lang="en-US" altLang="en-US"/>
              <a:pPr/>
              <a:t>‹#›</a:t>
            </a:fld>
            <a:endParaRPr lang="en-US" altLang="en-US"/>
          </a:p>
        </p:txBody>
      </p:sp>
    </p:spTree>
    <p:extLst>
      <p:ext uri="{BB962C8B-B14F-4D97-AF65-F5344CB8AC3E}">
        <p14:creationId xmlns:p14="http://schemas.microsoft.com/office/powerpoint/2010/main" val="26972263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E930185-5E30-4742-A551-5F53561BFF29}" type="datetimeFigureOut">
              <a:rPr lang="en-US" altLang="en-US"/>
              <a:pPr>
                <a:defRPr/>
              </a:pPr>
              <a:t>7/15/2020</a:t>
            </a:fld>
            <a:endParaRPr lang="en-US" altLang="en-US"/>
          </a:p>
        </p:txBody>
      </p:sp>
      <p:sp>
        <p:nvSpPr>
          <p:cNvPr id="8" name="Footer Placeholder 7"/>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84A1F36-E76D-4247-9D11-D6C4D3FC124D}" type="slidenum">
              <a:rPr lang="en-US" altLang="en-US"/>
              <a:pPr/>
              <a:t>‹#›</a:t>
            </a:fld>
            <a:endParaRPr lang="en-US" altLang="en-US"/>
          </a:p>
        </p:txBody>
      </p:sp>
    </p:spTree>
    <p:extLst>
      <p:ext uri="{BB962C8B-B14F-4D97-AF65-F5344CB8AC3E}">
        <p14:creationId xmlns:p14="http://schemas.microsoft.com/office/powerpoint/2010/main" val="26891564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F257F58-536E-4563-8CB7-AFA3612DE6A6}" type="datetimeFigureOut">
              <a:rPr lang="en-US" altLang="en-US"/>
              <a:pPr>
                <a:defRPr/>
              </a:pPr>
              <a:t>7/15/2020</a:t>
            </a:fld>
            <a:endParaRPr lang="en-US" altLang="en-US"/>
          </a:p>
        </p:txBody>
      </p:sp>
      <p:sp>
        <p:nvSpPr>
          <p:cNvPr id="4" name="Footer Placeholder 3"/>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A20B1F0-35A4-4ABD-A5A5-E204A85BDBB1}" type="slidenum">
              <a:rPr lang="en-US" altLang="en-US"/>
              <a:pPr/>
              <a:t>‹#›</a:t>
            </a:fld>
            <a:endParaRPr lang="en-US" altLang="en-US"/>
          </a:p>
        </p:txBody>
      </p:sp>
    </p:spTree>
    <p:extLst>
      <p:ext uri="{BB962C8B-B14F-4D97-AF65-F5344CB8AC3E}">
        <p14:creationId xmlns:p14="http://schemas.microsoft.com/office/powerpoint/2010/main" val="5743196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23F7A7C-4CD8-4F2C-93A4-7A6127D5C9D6}" type="datetimeFigureOut">
              <a:rPr lang="en-US" altLang="en-US"/>
              <a:pPr>
                <a:defRPr/>
              </a:pPr>
              <a:t>7/15/2020</a:t>
            </a:fld>
            <a:endParaRPr lang="en-US" altLang="en-US"/>
          </a:p>
        </p:txBody>
      </p:sp>
      <p:sp>
        <p:nvSpPr>
          <p:cNvPr id="3" name="Footer Placeholder 2"/>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92DE6AF-392D-42B6-A1B2-FBC32D86749E}" type="slidenum">
              <a:rPr lang="en-US" altLang="en-US"/>
              <a:pPr/>
              <a:t>‹#›</a:t>
            </a:fld>
            <a:endParaRPr lang="en-US" altLang="en-US"/>
          </a:p>
        </p:txBody>
      </p:sp>
    </p:spTree>
    <p:extLst>
      <p:ext uri="{BB962C8B-B14F-4D97-AF65-F5344CB8AC3E}">
        <p14:creationId xmlns:p14="http://schemas.microsoft.com/office/powerpoint/2010/main" val="30530097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5DAB0BF-82FB-46C5-9B3C-C28C46460D10}" type="datetimeFigureOut">
              <a:rPr lang="en-US" altLang="en-US"/>
              <a:pPr>
                <a:defRPr/>
              </a:pPr>
              <a:t>7/15/2020</a:t>
            </a:fld>
            <a:endParaRPr lang="en-US"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237687A-31F7-460F-BFBF-262CA8EC54F0}" type="slidenum">
              <a:rPr lang="en-US" altLang="en-US"/>
              <a:pPr/>
              <a:t>‹#›</a:t>
            </a:fld>
            <a:endParaRPr lang="en-US" altLang="en-US"/>
          </a:p>
        </p:txBody>
      </p:sp>
    </p:spTree>
    <p:extLst>
      <p:ext uri="{BB962C8B-B14F-4D97-AF65-F5344CB8AC3E}">
        <p14:creationId xmlns:p14="http://schemas.microsoft.com/office/powerpoint/2010/main" val="2926178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CE3D0C3-B391-41C9-A360-49C7AA9D3973}" type="datetimeFigureOut">
              <a:rPr lang="en-US" altLang="en-US"/>
              <a:pPr>
                <a:defRPr/>
              </a:pPr>
              <a:t>7/15/2020</a:t>
            </a:fld>
            <a:endParaRPr lang="en-US"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6823BCB-3ADC-4848-888F-2B4721D848E4}" type="slidenum">
              <a:rPr lang="en-US" altLang="en-US"/>
              <a:pPr/>
              <a:t>‹#›</a:t>
            </a:fld>
            <a:endParaRPr lang="en-US" altLang="en-US"/>
          </a:p>
        </p:txBody>
      </p:sp>
    </p:spTree>
    <p:extLst>
      <p:ext uri="{BB962C8B-B14F-4D97-AF65-F5344CB8AC3E}">
        <p14:creationId xmlns:p14="http://schemas.microsoft.com/office/powerpoint/2010/main" val="12594891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15BF1F6-AE42-4DEE-A28E-2A09852BECE1}" type="datetimeFigureOut">
              <a:rPr lang="en-US" altLang="en-US"/>
              <a:pPr>
                <a:defRPr/>
              </a:pPr>
              <a:t>7/15/2020</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101923B-2453-4F64-97F4-0E96B32E92BC}" type="slidenum">
              <a:rPr lang="en-US" altLang="en-US"/>
              <a:pPr/>
              <a:t>‹#›</a:t>
            </a:fld>
            <a:endParaRPr lang="en-US" altLang="en-US"/>
          </a:p>
        </p:txBody>
      </p:sp>
    </p:spTree>
    <p:extLst>
      <p:ext uri="{BB962C8B-B14F-4D97-AF65-F5344CB8AC3E}">
        <p14:creationId xmlns:p14="http://schemas.microsoft.com/office/powerpoint/2010/main" val="10658033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CB2CD48-7399-4962-9C39-C9C547C33D5B}" type="datetimeFigureOut">
              <a:rPr lang="en-US" altLang="en-US"/>
              <a:pPr>
                <a:defRPr/>
              </a:pPr>
              <a:t>7/15/2020</a:t>
            </a:fld>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0D158D5-53B3-46C1-AA19-7EC9E9CDAAC5}" type="slidenum">
              <a:rPr lang="en-US" altLang="en-US"/>
              <a:pPr/>
              <a:t>‹#›</a:t>
            </a:fld>
            <a:endParaRPr lang="en-US" altLang="en-US"/>
          </a:p>
        </p:txBody>
      </p:sp>
    </p:spTree>
    <p:extLst>
      <p:ext uri="{BB962C8B-B14F-4D97-AF65-F5344CB8AC3E}">
        <p14:creationId xmlns:p14="http://schemas.microsoft.com/office/powerpoint/2010/main" val="35219881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1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D7B0FE5C-AB9A-4371-B738-090403A636E0}"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869CE65-EF9B-4D87-A275-30EF71E3C0AC}" type="slidenum">
              <a:rPr lang="en-US" altLang="en-US"/>
              <a:pPr/>
              <a:t>‹#›</a:t>
            </a:fld>
            <a:endParaRPr lang="en-US" altLang="en-US"/>
          </a:p>
        </p:txBody>
      </p:sp>
    </p:spTree>
    <p:extLst>
      <p:ext uri="{BB962C8B-B14F-4D97-AF65-F5344CB8AC3E}">
        <p14:creationId xmlns:p14="http://schemas.microsoft.com/office/powerpoint/2010/main" val="34437758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02393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3" y="89098"/>
            <a:ext cx="11394276" cy="10800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71933" y="983048"/>
            <a:ext cx="11394276" cy="5176316"/>
          </a:xfrm>
          <a:prstGeom prst="rect">
            <a:avLst/>
          </a:prstGeo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xfrm>
            <a:off x="472017" y="6356351"/>
            <a:ext cx="3860800" cy="365125"/>
          </a:xfrm>
          <a:prstGeom prst="rect">
            <a:avLst/>
          </a:prstGeom>
        </p:spPr>
        <p:txBody>
          <a:bodyPr/>
          <a:lstStyle>
            <a:lvl1pPr eaLnBrk="1" hangingPunct="1">
              <a:defRPr>
                <a:solidFill>
                  <a:schemeClr val="tx1"/>
                </a:solidFill>
                <a:latin typeface="Arial" charset="0"/>
                <a:ea typeface="+mn-ea"/>
                <a:cs typeface="Arial" charset="0"/>
              </a:defRPr>
            </a:lvl1pPr>
          </a:lstStyle>
          <a:p>
            <a:pPr>
              <a:defRPr/>
            </a:pPr>
            <a:r>
              <a:rPr lang="en-US"/>
              <a:t>Footer</a:t>
            </a:r>
          </a:p>
        </p:txBody>
      </p:sp>
      <p:sp>
        <p:nvSpPr>
          <p:cNvPr id="5" name="Slide Number Placeholder 5"/>
          <p:cNvSpPr>
            <a:spLocks noGrp="1"/>
          </p:cNvSpPr>
          <p:nvPr>
            <p:ph type="sldNum" sz="quarter" idx="11"/>
          </p:nvPr>
        </p:nvSpPr>
        <p:spPr>
          <a:xfrm>
            <a:off x="4900084"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E5A99681-D76B-45F7-8928-501918F9D9EA}" type="slidenum">
              <a:rPr lang="en-US" altLang="en-US"/>
              <a:pPr/>
              <a:t>‹#›</a:t>
            </a:fld>
            <a:endParaRPr lang="en-US" altLang="en-US"/>
          </a:p>
        </p:txBody>
      </p:sp>
    </p:spTree>
    <p:extLst>
      <p:ext uri="{BB962C8B-B14F-4D97-AF65-F5344CB8AC3E}">
        <p14:creationId xmlns:p14="http://schemas.microsoft.com/office/powerpoint/2010/main" val="12625775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ノーマル">
    <p:spTree>
      <p:nvGrpSpPr>
        <p:cNvPr id="1" name=""/>
        <p:cNvGrpSpPr/>
        <p:nvPr/>
      </p:nvGrpSpPr>
      <p:grpSpPr>
        <a:xfrm>
          <a:off x="0" y="0"/>
          <a:ext cx="0" cy="0"/>
          <a:chOff x="0" y="0"/>
          <a:chExt cx="0" cy="0"/>
        </a:xfrm>
      </p:grpSpPr>
      <p:sp>
        <p:nvSpPr>
          <p:cNvPr id="3" name="フッター プレースホルダ 6"/>
          <p:cNvSpPr>
            <a:spLocks noGrp="1"/>
          </p:cNvSpPr>
          <p:nvPr userDrawn="1"/>
        </p:nvSpPr>
        <p:spPr>
          <a:xfrm>
            <a:off x="3257551" y="6488114"/>
            <a:ext cx="5670549" cy="365125"/>
          </a:xfrm>
          <a:prstGeom prst="rect">
            <a:avLst/>
          </a:prstGeom>
        </p:spPr>
        <p:txBody>
          <a:bodyPr lIns="63305" tIns="31652" rIns="63305" bIns="31652" anchor="b"/>
          <a:lstStyle>
            <a:defPPr>
              <a:defRPr lang="ja-JP"/>
            </a:defPPr>
            <a:lvl1pPr algn="ctr" rtl="0" fontAlgn="base">
              <a:spcBef>
                <a:spcPct val="0"/>
              </a:spcBef>
              <a:spcAft>
                <a:spcPct val="0"/>
              </a:spcAft>
              <a:defRPr kumimoji="1" sz="1050" kern="1200">
                <a:solidFill>
                  <a:schemeClr val="tx1">
                    <a:tint val="75000"/>
                  </a:schemeClr>
                </a:solidFill>
                <a:latin typeface="+mn-lt"/>
                <a:ea typeface="ＭＳ Ｐゴシック" pitchFamily="50" charset="-128"/>
                <a:cs typeface="+mn-cs"/>
              </a:defRPr>
            </a:lvl1pPr>
            <a:lvl2pPr marL="457200" algn="ctr" rtl="0" fontAlgn="base">
              <a:spcBef>
                <a:spcPct val="0"/>
              </a:spcBef>
              <a:spcAft>
                <a:spcPct val="0"/>
              </a:spcAft>
              <a:defRPr kumimoji="1" sz="1400" kern="1200">
                <a:solidFill>
                  <a:schemeClr val="tx1"/>
                </a:solidFill>
                <a:latin typeface="Arial" pitchFamily="34" charset="0"/>
                <a:ea typeface="ＭＳ Ｐゴシック" pitchFamily="50" charset="-128"/>
                <a:cs typeface="+mn-cs"/>
              </a:defRPr>
            </a:lvl2pPr>
            <a:lvl3pPr marL="914400" algn="ctr" rtl="0" fontAlgn="base">
              <a:spcBef>
                <a:spcPct val="0"/>
              </a:spcBef>
              <a:spcAft>
                <a:spcPct val="0"/>
              </a:spcAft>
              <a:defRPr kumimoji="1" sz="1400" kern="1200">
                <a:solidFill>
                  <a:schemeClr val="tx1"/>
                </a:solidFill>
                <a:latin typeface="Arial" pitchFamily="34" charset="0"/>
                <a:ea typeface="ＭＳ Ｐゴシック" pitchFamily="50" charset="-128"/>
                <a:cs typeface="+mn-cs"/>
              </a:defRPr>
            </a:lvl3pPr>
            <a:lvl4pPr marL="1371600" algn="ctr" rtl="0" fontAlgn="base">
              <a:spcBef>
                <a:spcPct val="0"/>
              </a:spcBef>
              <a:spcAft>
                <a:spcPct val="0"/>
              </a:spcAft>
              <a:defRPr kumimoji="1" sz="1400" kern="1200">
                <a:solidFill>
                  <a:schemeClr val="tx1"/>
                </a:solidFill>
                <a:latin typeface="Arial" pitchFamily="34" charset="0"/>
                <a:ea typeface="ＭＳ Ｐゴシック" pitchFamily="50" charset="-128"/>
                <a:cs typeface="+mn-cs"/>
              </a:defRPr>
            </a:lvl4pPr>
            <a:lvl5pPr marL="1828800" algn="ctr" rtl="0" fontAlgn="base">
              <a:spcBef>
                <a:spcPct val="0"/>
              </a:spcBef>
              <a:spcAft>
                <a:spcPct val="0"/>
              </a:spcAft>
              <a:defRPr kumimoji="1" sz="1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Arial" pitchFamily="34" charset="0"/>
                <a:ea typeface="ＭＳ Ｐゴシック" pitchFamily="50" charset="-128"/>
                <a:cs typeface="+mn-cs"/>
              </a:defRPr>
            </a:lvl9pPr>
          </a:lstStyle>
          <a:p>
            <a:pPr>
              <a:defRPr/>
            </a:pPr>
            <a:r>
              <a:rPr lang="en-US" altLang="ja-JP" sz="692" dirty="0">
                <a:solidFill>
                  <a:prstClr val="black"/>
                </a:solidFill>
                <a:cs typeface="Arial" panose="020B0604020202020204" pitchFamily="34" charset="0"/>
              </a:rPr>
              <a:t>Copyright(C) 2018, Oncolys BioPharma Inc.  All rights reserved.</a:t>
            </a:r>
            <a:endParaRPr lang="ja-JP" altLang="en-US" sz="692" dirty="0">
              <a:solidFill>
                <a:prstClr val="black"/>
              </a:solidFill>
              <a:cs typeface="Arial" panose="020B0604020202020204" pitchFamily="34" charset="0"/>
            </a:endParaRPr>
          </a:p>
        </p:txBody>
      </p:sp>
      <p:pic>
        <p:nvPicPr>
          <p:cNvPr id="4" name="Picture 2"/>
          <p:cNvPicPr>
            <a:picLocks noChangeAspect="1" noChangeArrowheads="1"/>
          </p:cNvPicPr>
          <p:nvPr userDrawn="1"/>
        </p:nvPicPr>
        <p:blipFill>
          <a:blip r:embed="rId2">
            <a:clrChange>
              <a:clrFrom>
                <a:srgbClr val="565655"/>
              </a:clrFrom>
              <a:clrTo>
                <a:srgbClr val="565655">
                  <a:alpha val="0"/>
                </a:srgbClr>
              </a:clrTo>
            </a:clrChange>
            <a:extLst>
              <a:ext uri="{28A0092B-C50C-407E-A947-70E740481C1C}">
                <a14:useLocalDpi xmlns:a14="http://schemas.microsoft.com/office/drawing/2010/main" val="0"/>
              </a:ext>
            </a:extLst>
          </a:blip>
          <a:srcRect/>
          <a:stretch>
            <a:fillRect/>
          </a:stretch>
        </p:blipFill>
        <p:spPr bwMode="auto">
          <a:xfrm>
            <a:off x="120651" y="6507164"/>
            <a:ext cx="13208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9"/>
          <p:cNvSpPr/>
          <p:nvPr userDrawn="1"/>
        </p:nvSpPr>
        <p:spPr>
          <a:xfrm>
            <a:off x="120184" y="689716"/>
            <a:ext cx="11972917" cy="74988"/>
          </a:xfrm>
          <a:prstGeom prst="rect">
            <a:avLst/>
          </a:prstGeom>
          <a:gradFill flip="none" rotWithShape="1">
            <a:gsLst>
              <a:gs pos="0">
                <a:schemeClr val="accent1">
                  <a:lumMod val="0"/>
                  <a:lumOff val="100000"/>
                </a:schemeClr>
              </a:gs>
              <a:gs pos="19000">
                <a:schemeClr val="accent1">
                  <a:lumMod val="0"/>
                  <a:lumOff val="100000"/>
                </a:schemeClr>
              </a:gs>
              <a:gs pos="81000">
                <a:schemeClr val="accent1">
                  <a:lumMod val="10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47"/>
          </a:p>
        </p:txBody>
      </p:sp>
      <p:sp>
        <p:nvSpPr>
          <p:cNvPr id="13" name="タイトル 1"/>
          <p:cNvSpPr>
            <a:spLocks noGrp="1"/>
          </p:cNvSpPr>
          <p:nvPr>
            <p:ph type="title"/>
          </p:nvPr>
        </p:nvSpPr>
        <p:spPr>
          <a:xfrm>
            <a:off x="231967" y="78532"/>
            <a:ext cx="11624676" cy="614164"/>
          </a:xfrm>
        </p:spPr>
        <p:txBody>
          <a:bodyPr>
            <a:normAutofit/>
          </a:bodyPr>
          <a:lstStyle>
            <a:lvl1pPr algn="l">
              <a:defRPr sz="1939" b="1" baseline="0">
                <a:solidFill>
                  <a:srgbClr val="002060"/>
                </a:solidFill>
                <a:effectLst>
                  <a:outerShdw blurRad="38100" dist="38100" dir="2700000" algn="tl">
                    <a:srgbClr val="000000">
                      <a:alpha val="43137"/>
                    </a:srgbClr>
                  </a:outerShdw>
                </a:effectLst>
                <a:latin typeface="+mn-lt"/>
                <a:ea typeface="ＭＳ Ｐゴシック" panose="020B0600070205080204" pitchFamily="50" charset="-128"/>
              </a:defRPr>
            </a:lvl1pPr>
          </a:lstStyle>
          <a:p>
            <a:r>
              <a:rPr lang="ja-JP" altLang="en-US" dirty="0"/>
              <a:t>マスター タイトルの書式設定</a:t>
            </a:r>
          </a:p>
        </p:txBody>
      </p:sp>
      <p:sp>
        <p:nvSpPr>
          <p:cNvPr id="6" name="スライド番号プレースホルダー 5"/>
          <p:cNvSpPr>
            <a:spLocks noGrp="1"/>
          </p:cNvSpPr>
          <p:nvPr>
            <p:ph type="sldNum" sz="quarter" idx="10"/>
          </p:nvPr>
        </p:nvSpPr>
        <p:spPr>
          <a:xfrm>
            <a:off x="9334500" y="6491289"/>
            <a:ext cx="2844800" cy="365125"/>
          </a:xfrm>
        </p:spPr>
        <p:txBody>
          <a:bodyPr vert="horz" wrap="square" lIns="91440" tIns="45720" rIns="91440" bIns="45720" numCol="1" anchor="b" anchorCtr="0" compatLnSpc="1">
            <a:prstTxWarp prst="textNoShape">
              <a:avLst/>
            </a:prstTxWarp>
          </a:bodyPr>
          <a:lstStyle>
            <a:lvl1pPr>
              <a:defRPr>
                <a:ea typeface="MS PGothic" panose="020B0600070205080204" pitchFamily="34" charset="-128"/>
              </a:defRPr>
            </a:lvl1pPr>
          </a:lstStyle>
          <a:p>
            <a:fld id="{481D3874-4D10-4316-978A-A768B2E12354}" type="slidenum">
              <a:rPr lang="ja-JP" altLang="en-US"/>
              <a:pPr/>
              <a:t>‹#›</a:t>
            </a:fld>
            <a:endParaRPr lang="ja-JP" altLang="en-US"/>
          </a:p>
        </p:txBody>
      </p:sp>
    </p:spTree>
    <p:extLst>
      <p:ext uri="{BB962C8B-B14F-4D97-AF65-F5344CB8AC3E}">
        <p14:creationId xmlns:p14="http://schemas.microsoft.com/office/powerpoint/2010/main" val="1143929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3" name="正方形/長方形 1"/>
          <p:cNvSpPr>
            <a:spLocks noChangeArrowheads="1"/>
          </p:cNvSpPr>
          <p:nvPr userDrawn="1"/>
        </p:nvSpPr>
        <p:spPr bwMode="auto">
          <a:xfrm>
            <a:off x="-2117" y="549275"/>
            <a:ext cx="12192001" cy="71438"/>
          </a:xfrm>
          <a:prstGeom prst="rect">
            <a:avLst/>
          </a:prstGeom>
          <a:solidFill>
            <a:srgbClr val="E5322C"/>
          </a:solidFill>
          <a:ln>
            <a:noFill/>
          </a:ln>
        </p:spPr>
        <p:txBody>
          <a:bodyPr wrap="none"/>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85800" eaLnBrk="1" hangingPunct="1">
              <a:spcBef>
                <a:spcPct val="0"/>
              </a:spcBef>
              <a:buFontTx/>
              <a:buNone/>
              <a:defRPr/>
            </a:pPr>
            <a:endParaRPr lang="ja-JP" altLang="ja-JP" sz="1050">
              <a:solidFill>
                <a:srgbClr val="000000"/>
              </a:solidFill>
              <a:latin typeface="+mn-lt"/>
            </a:endParaRPr>
          </a:p>
        </p:txBody>
      </p:sp>
      <p:pic>
        <p:nvPicPr>
          <p:cNvPr id="4" name="Picture 2"/>
          <p:cNvPicPr>
            <a:picLocks noChangeAspect="1" noChangeArrowheads="1"/>
          </p:cNvPicPr>
          <p:nvPr userDrawn="1"/>
        </p:nvPicPr>
        <p:blipFill>
          <a:blip r:embed="rId2">
            <a:clrChange>
              <a:clrFrom>
                <a:srgbClr val="565655"/>
              </a:clrFrom>
              <a:clrTo>
                <a:srgbClr val="565655">
                  <a:alpha val="0"/>
                </a:srgbClr>
              </a:clrTo>
            </a:clrChange>
            <a:extLst>
              <a:ext uri="{28A0092B-C50C-407E-A947-70E740481C1C}">
                <a14:useLocalDpi xmlns:a14="http://schemas.microsoft.com/office/drawing/2010/main" val="0"/>
              </a:ext>
            </a:extLst>
          </a:blip>
          <a:srcRect/>
          <a:stretch>
            <a:fillRect/>
          </a:stretch>
        </p:blipFill>
        <p:spPr bwMode="auto">
          <a:xfrm>
            <a:off x="5380567" y="6410325"/>
            <a:ext cx="143086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プレースホルダー 1"/>
          <p:cNvSpPr>
            <a:spLocks noGrp="1"/>
          </p:cNvSpPr>
          <p:nvPr>
            <p:ph type="title"/>
          </p:nvPr>
        </p:nvSpPr>
        <p:spPr bwMode="auto">
          <a:xfrm>
            <a:off x="609600" y="17463"/>
            <a:ext cx="10972800" cy="531812"/>
          </a:xfrm>
          <a:prstGeom prst="rect">
            <a:avLst/>
          </a:prstGeom>
          <a:noFill/>
          <a:ln>
            <a:noFill/>
          </a:ln>
        </p:spPr>
        <p:txBody>
          <a:bodyPr/>
          <a:lstStyle>
            <a:lvl1pPr algn="l">
              <a:defRPr sz="2100" b="1" i="1">
                <a:effectLst>
                  <a:outerShdw blurRad="38100" dist="38100" dir="2700000" algn="tl">
                    <a:srgbClr val="000000">
                      <a:alpha val="43137"/>
                    </a:srgbClr>
                  </a:outerShdw>
                </a:effectLst>
                <a:latin typeface="+mn-lt"/>
              </a:defRPr>
            </a:lvl1pPr>
          </a:lstStyle>
          <a:p>
            <a:pPr lvl="0"/>
            <a:r>
              <a:rPr lang="ja-JP" altLang="en-US"/>
              <a:t>マスター タイトルの書式設定</a:t>
            </a:r>
          </a:p>
        </p:txBody>
      </p:sp>
      <p:sp>
        <p:nvSpPr>
          <p:cNvPr id="5" name="スライド番号プレースホルダー 5"/>
          <p:cNvSpPr>
            <a:spLocks noGrp="1"/>
          </p:cNvSpPr>
          <p:nvPr>
            <p:ph type="sldNum" sz="quarter" idx="10"/>
          </p:nvPr>
        </p:nvSpPr>
        <p:spPr>
          <a:xfrm>
            <a:off x="9345084" y="6486526"/>
            <a:ext cx="2844800" cy="365125"/>
          </a:xfr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fld id="{4E775080-C506-417F-8D99-91ED6595640F}" type="slidenum">
              <a:rPr lang="ja-JP" altLang="en-US"/>
              <a:pPr/>
              <a:t>‹#›</a:t>
            </a:fld>
            <a:endParaRPr lang="ja-JP" altLang="en-US"/>
          </a:p>
        </p:txBody>
      </p:sp>
    </p:spTree>
    <p:extLst>
      <p:ext uri="{BB962C8B-B14F-4D97-AF65-F5344CB8AC3E}">
        <p14:creationId xmlns:p14="http://schemas.microsoft.com/office/powerpoint/2010/main" val="32630733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11B37895-F000-4BEB-816B-EF453BDD3DB9}" type="datetimeFigureOut">
              <a:rPr lang="en-US"/>
              <a:pPr>
                <a:defRPr/>
              </a:pPr>
              <a:t>7/15/2020</a:t>
            </a:fld>
            <a:endParaRPr lang="en-US"/>
          </a:p>
        </p:txBody>
      </p:sp>
      <p:sp>
        <p:nvSpPr>
          <p:cNvPr id="5" name="Footer Placeholder 4">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5DE3BFC-A9AE-4A71-BF4F-DF89D4602D1A}" type="slidenum">
              <a:rPr lang="en-US" altLang="en-US"/>
              <a:pPr>
                <a:defRPr/>
              </a:pPr>
              <a:t>‹#›</a:t>
            </a:fld>
            <a:endParaRPr lang="en-US" altLang="en-US"/>
          </a:p>
        </p:txBody>
      </p:sp>
    </p:spTree>
    <p:extLst>
      <p:ext uri="{BB962C8B-B14F-4D97-AF65-F5344CB8AC3E}">
        <p14:creationId xmlns:p14="http://schemas.microsoft.com/office/powerpoint/2010/main" val="3823348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smtClean="0">
                <a:latin typeface="+mn-lt"/>
                <a:cs typeface="+mn-cs"/>
              </a:defRPr>
            </a:lvl1pPr>
          </a:lstStyle>
          <a:p>
            <a:pPr>
              <a:defRPr/>
            </a:pPr>
            <a:fld id="{57D111D3-2DA5-4F23-BC2E-AF003201862B}" type="datetime1">
              <a:rPr lang="en-US"/>
              <a:pPr>
                <a:defRPr/>
              </a:pPr>
              <a:t>7/15/2020</a:t>
            </a:fld>
            <a:endParaRPr lang="en-US"/>
          </a:p>
        </p:txBody>
      </p:sp>
      <p:sp>
        <p:nvSpPr>
          <p:cNvPr id="5" name="Footer Placeholder 4">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946DA7B-2D7A-4139-A4E0-EB19E9DBA094}" type="slidenum">
              <a:rPr lang="en-US" altLang="en-US"/>
              <a:pPr>
                <a:defRPr/>
              </a:pPr>
              <a:t>‹#›</a:t>
            </a:fld>
            <a:endParaRPr lang="en-US" altLang="en-US"/>
          </a:p>
        </p:txBody>
      </p:sp>
    </p:spTree>
    <p:extLst>
      <p:ext uri="{BB962C8B-B14F-4D97-AF65-F5344CB8AC3E}">
        <p14:creationId xmlns:p14="http://schemas.microsoft.com/office/powerpoint/2010/main" val="5935654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smtClean="0">
                <a:latin typeface="+mn-lt"/>
                <a:cs typeface="+mn-cs"/>
              </a:defRPr>
            </a:lvl1pPr>
          </a:lstStyle>
          <a:p>
            <a:pPr>
              <a:defRPr/>
            </a:pPr>
            <a:fld id="{732A797D-6241-4F91-8E74-F4D587E9A962}" type="datetime1">
              <a:rPr lang="en-US"/>
              <a:pPr>
                <a:defRPr/>
              </a:pPr>
              <a:t>7/15/2020</a:t>
            </a:fld>
            <a:endParaRPr lang="en-US"/>
          </a:p>
        </p:txBody>
      </p:sp>
      <p:sp>
        <p:nvSpPr>
          <p:cNvPr id="6" name="Footer Placeholder 5">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50A00D6-500D-45B8-95C3-FA7280B0A07B}" type="slidenum">
              <a:rPr lang="en-US" altLang="en-US"/>
              <a:pPr>
                <a:defRPr/>
              </a:pPr>
              <a:t>‹#›</a:t>
            </a:fld>
            <a:endParaRPr lang="en-US" altLang="en-US"/>
          </a:p>
        </p:txBody>
      </p:sp>
    </p:spTree>
    <p:extLst>
      <p:ext uri="{BB962C8B-B14F-4D97-AF65-F5344CB8AC3E}">
        <p14:creationId xmlns:p14="http://schemas.microsoft.com/office/powerpoint/2010/main" val="30128311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smtClean="0">
                <a:latin typeface="+mn-lt"/>
                <a:cs typeface="+mn-cs"/>
              </a:defRPr>
            </a:lvl1pPr>
          </a:lstStyle>
          <a:p>
            <a:pPr>
              <a:defRPr/>
            </a:pPr>
            <a:fld id="{24BED00F-FE37-47A6-9076-401988C83493}" type="datetime1">
              <a:rPr lang="en-US"/>
              <a:pPr>
                <a:defRPr/>
              </a:pPr>
              <a:t>7/15/2020</a:t>
            </a:fld>
            <a:endParaRPr lang="en-US"/>
          </a:p>
        </p:txBody>
      </p:sp>
      <p:sp>
        <p:nvSpPr>
          <p:cNvPr id="8" name="Footer Placeholder 7">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CD8FB9A-DE44-4921-99E3-0B12AC4AC5B8}" type="slidenum">
              <a:rPr lang="en-US" altLang="en-US"/>
              <a:pPr>
                <a:defRPr/>
              </a:pPr>
              <a:t>‹#›</a:t>
            </a:fld>
            <a:endParaRPr lang="en-US" altLang="en-US"/>
          </a:p>
        </p:txBody>
      </p:sp>
    </p:spTree>
    <p:extLst>
      <p:ext uri="{BB962C8B-B14F-4D97-AF65-F5344CB8AC3E}">
        <p14:creationId xmlns:p14="http://schemas.microsoft.com/office/powerpoint/2010/main" val="40171560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smtClean="0">
                <a:latin typeface="+mn-lt"/>
                <a:cs typeface="+mn-cs"/>
              </a:defRPr>
            </a:lvl1pPr>
          </a:lstStyle>
          <a:p>
            <a:pPr>
              <a:defRPr/>
            </a:pPr>
            <a:fld id="{9BC02E8E-417E-41AB-9D14-80DBBFE8C876}" type="datetime1">
              <a:rPr lang="en-US"/>
              <a:pPr>
                <a:defRPr/>
              </a:pPr>
              <a:t>7/15/2020</a:t>
            </a:fld>
            <a:endParaRPr lang="en-US"/>
          </a:p>
        </p:txBody>
      </p:sp>
      <p:sp>
        <p:nvSpPr>
          <p:cNvPr id="4" name="Footer Placeholder 3">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6E4A53D-B247-4C50-AEF5-20593331D39F}" type="slidenum">
              <a:rPr lang="en-US" altLang="en-US"/>
              <a:pPr>
                <a:defRPr/>
              </a:pPr>
              <a:t>‹#›</a:t>
            </a:fld>
            <a:endParaRPr lang="en-US" altLang="en-US"/>
          </a:p>
        </p:txBody>
      </p:sp>
    </p:spTree>
    <p:extLst>
      <p:ext uri="{BB962C8B-B14F-4D97-AF65-F5344CB8AC3E}">
        <p14:creationId xmlns:p14="http://schemas.microsoft.com/office/powerpoint/2010/main" val="32784108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smtClean="0">
                <a:latin typeface="+mn-lt"/>
                <a:cs typeface="+mn-cs"/>
              </a:defRPr>
            </a:lvl1pPr>
          </a:lstStyle>
          <a:p>
            <a:pPr>
              <a:defRPr/>
            </a:pPr>
            <a:fld id="{2EC896DD-955C-4803-BB48-947B95B82692}" type="datetime1">
              <a:rPr lang="en-US"/>
              <a:pPr>
                <a:defRPr/>
              </a:pPr>
              <a:t>7/15/2020</a:t>
            </a:fld>
            <a:endParaRPr lang="en-US"/>
          </a:p>
        </p:txBody>
      </p:sp>
      <p:sp>
        <p:nvSpPr>
          <p:cNvPr id="3" name="Footer Placeholder 2">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AFF8B44-2B3F-48BB-8AC6-D57FFE150958}" type="slidenum">
              <a:rPr lang="en-US" altLang="en-US"/>
              <a:pPr>
                <a:defRPr/>
              </a:pPr>
              <a:t>‹#›</a:t>
            </a:fld>
            <a:endParaRPr lang="en-US" altLang="en-US"/>
          </a:p>
        </p:txBody>
      </p:sp>
    </p:spTree>
    <p:extLst>
      <p:ext uri="{BB962C8B-B14F-4D97-AF65-F5344CB8AC3E}">
        <p14:creationId xmlns:p14="http://schemas.microsoft.com/office/powerpoint/2010/main" val="120810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vl1pPr>
          </a:lstStyle>
          <a:p>
            <a:pPr>
              <a:defRPr/>
            </a:pPr>
            <a:fld id="{795A8066-C61B-4F11-A846-16C11F206803}" type="datetimeFigureOut">
              <a:rPr lang="en-US"/>
              <a:pPr>
                <a:defRPr/>
              </a:pPr>
              <a:t>7/15/2020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6E326AA-E533-4C53-B6B0-3F0718EDFBCC}" type="slidenum">
              <a:rPr lang="en-US" altLang="en-US"/>
              <a:pPr/>
              <a:t>‹#›</a:t>
            </a:fld>
            <a:endParaRPr lang="en-US" altLang="en-US"/>
          </a:p>
        </p:txBody>
      </p:sp>
    </p:spTree>
    <p:extLst>
      <p:ext uri="{BB962C8B-B14F-4D97-AF65-F5344CB8AC3E}">
        <p14:creationId xmlns:p14="http://schemas.microsoft.com/office/powerpoint/2010/main" val="33339388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smtClean="0">
                <a:latin typeface="+mn-lt"/>
                <a:cs typeface="+mn-cs"/>
              </a:defRPr>
            </a:lvl1pPr>
          </a:lstStyle>
          <a:p>
            <a:pPr>
              <a:defRPr/>
            </a:pPr>
            <a:fld id="{5D28BE4E-38B0-4396-8F01-7BF67A699121}" type="datetime1">
              <a:rPr lang="en-US"/>
              <a:pPr>
                <a:defRPr/>
              </a:pPr>
              <a:t>7/15/2020</a:t>
            </a:fld>
            <a:endParaRPr lang="en-US"/>
          </a:p>
        </p:txBody>
      </p:sp>
      <p:sp>
        <p:nvSpPr>
          <p:cNvPr id="6" name="Footer Placeholder 5">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0277E9D-3DD4-4118-B273-05A7C86CE599}" type="slidenum">
              <a:rPr lang="en-US" altLang="en-US"/>
              <a:pPr>
                <a:defRPr/>
              </a:pPr>
              <a:t>‹#›</a:t>
            </a:fld>
            <a:endParaRPr lang="en-US" altLang="en-US"/>
          </a:p>
        </p:txBody>
      </p:sp>
    </p:spTree>
    <p:extLst>
      <p:ext uri="{BB962C8B-B14F-4D97-AF65-F5344CB8AC3E}">
        <p14:creationId xmlns:p14="http://schemas.microsoft.com/office/powerpoint/2010/main" val="16010444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smtClean="0">
                <a:latin typeface="+mn-lt"/>
                <a:cs typeface="+mn-cs"/>
              </a:defRPr>
            </a:lvl1pPr>
          </a:lstStyle>
          <a:p>
            <a:pPr>
              <a:defRPr/>
            </a:pPr>
            <a:fld id="{FA665600-B95D-4EE9-8C19-031B7A225533}" type="datetime1">
              <a:rPr lang="en-US"/>
              <a:pPr>
                <a:defRPr/>
              </a:pPr>
              <a:t>7/15/2020</a:t>
            </a:fld>
            <a:endParaRPr lang="en-US"/>
          </a:p>
        </p:txBody>
      </p:sp>
      <p:sp>
        <p:nvSpPr>
          <p:cNvPr id="6" name="Footer Placeholder 5">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7848A6D-35B1-4482-BDE7-C41242945894}" type="slidenum">
              <a:rPr lang="en-US" altLang="en-US"/>
              <a:pPr>
                <a:defRPr/>
              </a:pPr>
              <a:t>‹#›</a:t>
            </a:fld>
            <a:endParaRPr lang="en-US" altLang="en-US"/>
          </a:p>
        </p:txBody>
      </p:sp>
    </p:spTree>
    <p:extLst>
      <p:ext uri="{BB962C8B-B14F-4D97-AF65-F5344CB8AC3E}">
        <p14:creationId xmlns:p14="http://schemas.microsoft.com/office/powerpoint/2010/main" val="26186859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smtClean="0">
                <a:latin typeface="+mn-lt"/>
                <a:cs typeface="+mn-cs"/>
              </a:defRPr>
            </a:lvl1pPr>
          </a:lstStyle>
          <a:p>
            <a:pPr>
              <a:defRPr/>
            </a:pPr>
            <a:fld id="{05DB4895-1B28-4274-8878-7953F096C4F1}" type="datetime1">
              <a:rPr lang="en-US"/>
              <a:pPr>
                <a:defRPr/>
              </a:pPr>
              <a:t>7/15/2020</a:t>
            </a:fld>
            <a:endParaRPr lang="en-US"/>
          </a:p>
        </p:txBody>
      </p:sp>
      <p:sp>
        <p:nvSpPr>
          <p:cNvPr id="5" name="Footer Placeholder 4">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19EE21A-88C7-49B0-A3CB-E0A6A14BFB5A}" type="slidenum">
              <a:rPr lang="en-US" altLang="en-US"/>
              <a:pPr>
                <a:defRPr/>
              </a:pPr>
              <a:t>‹#›</a:t>
            </a:fld>
            <a:endParaRPr lang="en-US" altLang="en-US"/>
          </a:p>
        </p:txBody>
      </p:sp>
    </p:spTree>
    <p:extLst>
      <p:ext uri="{BB962C8B-B14F-4D97-AF65-F5344CB8AC3E}">
        <p14:creationId xmlns:p14="http://schemas.microsoft.com/office/powerpoint/2010/main" val="6336390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smtClean="0">
                <a:latin typeface="+mn-lt"/>
                <a:cs typeface="+mn-cs"/>
              </a:defRPr>
            </a:lvl1pPr>
          </a:lstStyle>
          <a:p>
            <a:pPr>
              <a:defRPr/>
            </a:pPr>
            <a:fld id="{55C7BB5C-0860-4F23-86A2-67389295EFEC}" type="datetime1">
              <a:rPr lang="en-US"/>
              <a:pPr>
                <a:defRPr/>
              </a:pPr>
              <a:t>7/15/2020</a:t>
            </a:fld>
            <a:endParaRPr lang="en-US"/>
          </a:p>
        </p:txBody>
      </p:sp>
      <p:sp>
        <p:nvSpPr>
          <p:cNvPr id="5" name="Footer Placeholder 4">
            <a:extLst/>
          </p:cNvPr>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F326FF2-1C35-46A3-ACA5-BB1641DB8BC9}" type="slidenum">
              <a:rPr lang="en-US" altLang="en-US"/>
              <a:pPr>
                <a:defRPr/>
              </a:pPr>
              <a:t>‹#›</a:t>
            </a:fld>
            <a:endParaRPr lang="en-US" altLang="en-US"/>
          </a:p>
        </p:txBody>
      </p:sp>
    </p:spTree>
    <p:extLst>
      <p:ext uri="{BB962C8B-B14F-4D97-AF65-F5344CB8AC3E}">
        <p14:creationId xmlns:p14="http://schemas.microsoft.com/office/powerpoint/2010/main" val="7401439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3733" b="1">
                <a:solidFill>
                  <a:srgbClr val="515151"/>
                </a:solidFill>
                <a:latin typeface="Arial" panose="020B0604020202020204" pitchFamily="34" charset="0"/>
                <a:cs typeface="Arial" panose="020B0604020202020204" pitchFamily="34" charset="0"/>
              </a:defRPr>
            </a:lvl1pPr>
            <a:lvl2pPr marL="990575" indent="-38099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523962" indent="-304792">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2133547" indent="-304792">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0647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3733" b="1">
                <a:solidFill>
                  <a:srgbClr val="515151"/>
                </a:solidFill>
                <a:latin typeface="Arial" panose="020B0604020202020204" pitchFamily="34" charset="0"/>
                <a:cs typeface="Arial" panose="020B0604020202020204" pitchFamily="34" charset="0"/>
              </a:defRPr>
            </a:lvl1pPr>
            <a:lvl2pPr marL="990575" indent="-38099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523962" indent="-304792">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2133547" indent="-304792">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06290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48641" y="1950720"/>
            <a:ext cx="11094720" cy="4511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1"/>
          <p:cNvSpPr>
            <a:spLocks noGrp="1"/>
          </p:cNvSpPr>
          <p:nvPr>
            <p:ph type="title"/>
          </p:nvPr>
        </p:nvSpPr>
        <p:spPr>
          <a:xfrm>
            <a:off x="548641" y="685799"/>
            <a:ext cx="11094720" cy="853440"/>
          </a:xfrm>
        </p:spPr>
        <p:txBody>
          <a:bodyPr/>
          <a:lstStyle>
            <a:lvl1pPr>
              <a:defRPr sz="3733"/>
            </a:lvl1pPr>
          </a:lstStyle>
          <a:p>
            <a:r>
              <a:rPr lang="en-US" dirty="0"/>
              <a:t>Click to edit Master title style</a:t>
            </a:r>
          </a:p>
        </p:txBody>
      </p:sp>
      <p:sp>
        <p:nvSpPr>
          <p:cNvPr id="4" name="Footer Placeholder 13">
            <a:extLst/>
          </p:cNvPr>
          <p:cNvSpPr>
            <a:spLocks noGrp="1"/>
          </p:cNvSpPr>
          <p:nvPr>
            <p:ph type="ftr" sz="quarter" idx="14"/>
          </p:nvPr>
        </p:nvSpPr>
        <p:spPr>
          <a:xfrm>
            <a:off x="1890184" y="289985"/>
            <a:ext cx="8346016" cy="213783"/>
          </a:xfrm>
        </p:spPr>
        <p:txBody>
          <a:bodyPr/>
          <a:lstStyle>
            <a:lvl1pPr>
              <a:defRPr>
                <a:solidFill>
                  <a:srgbClr val="63666A"/>
                </a:solidFill>
              </a:defRPr>
            </a:lvl1pPr>
          </a:lstStyle>
          <a:p>
            <a:pPr>
              <a:defRPr/>
            </a:pPr>
            <a:endParaRPr lang="en-US"/>
          </a:p>
        </p:txBody>
      </p:sp>
    </p:spTree>
    <p:extLst>
      <p:ext uri="{BB962C8B-B14F-4D97-AF65-F5344CB8AC3E}">
        <p14:creationId xmlns:p14="http://schemas.microsoft.com/office/powerpoint/2010/main" val="11562197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5">
            <a:extLst/>
          </p:cNvPr>
          <p:cNvSpPr>
            <a:spLocks noGrp="1"/>
          </p:cNvSpPr>
          <p:nvPr>
            <p:ph type="ftr" sz="quarter" idx="10"/>
          </p:nvPr>
        </p:nvSpPr>
        <p:spPr>
          <a:xfrm>
            <a:off x="1890184" y="289985"/>
            <a:ext cx="7018867" cy="213783"/>
          </a:xfrm>
        </p:spPr>
        <p:txBody>
          <a:bodyPr/>
          <a:lstStyle>
            <a:lvl1pPr>
              <a:defRPr dirty="0">
                <a:solidFill>
                  <a:srgbClr val="63666A"/>
                </a:solidFill>
              </a:defRPr>
            </a:lvl1pPr>
          </a:lstStyle>
          <a:p>
            <a:pPr>
              <a:defRPr/>
            </a:pPr>
            <a:endParaRPr lang="en-US"/>
          </a:p>
        </p:txBody>
      </p:sp>
    </p:spTree>
    <p:extLst>
      <p:ext uri="{BB962C8B-B14F-4D97-AF65-F5344CB8AC3E}">
        <p14:creationId xmlns:p14="http://schemas.microsoft.com/office/powerpoint/2010/main" val="417924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fld id="{E91F4562-61A7-415A-BE50-52E1020317B7}" type="datetimeFigureOut">
              <a:rPr lang="en-US"/>
              <a:pPr>
                <a:defRPr/>
              </a:pPr>
              <a:t>7/15/2020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F471E0B-1AF7-4DAC-B6AF-2583253470C9}" type="slidenum">
              <a:rPr lang="en-US" altLang="en-US"/>
              <a:pPr/>
              <a:t>‹#›</a:t>
            </a:fld>
            <a:endParaRPr lang="en-US" altLang="en-US"/>
          </a:p>
        </p:txBody>
      </p:sp>
    </p:spTree>
    <p:extLst>
      <p:ext uri="{BB962C8B-B14F-4D97-AF65-F5344CB8AC3E}">
        <p14:creationId xmlns:p14="http://schemas.microsoft.com/office/powerpoint/2010/main" val="552562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fld id="{2EFEAD82-D902-4721-860B-E266CCE6E70B}" type="datetimeFigureOut">
              <a:rPr lang="en-US"/>
              <a:pPr>
                <a:defRPr/>
              </a:pPr>
              <a:t>7/15/2020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627D6ED-40A5-4DA6-BF8B-334BA1309C39}" type="slidenum">
              <a:rPr lang="en-US" altLang="en-US"/>
              <a:pPr/>
              <a:t>‹#›</a:t>
            </a:fld>
            <a:endParaRPr lang="en-US" altLang="en-US"/>
          </a:p>
        </p:txBody>
      </p:sp>
    </p:spTree>
    <p:extLst>
      <p:ext uri="{BB962C8B-B14F-4D97-AF65-F5344CB8AC3E}">
        <p14:creationId xmlns:p14="http://schemas.microsoft.com/office/powerpoint/2010/main" val="541568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8E15D5E2-0F7E-460F-A373-1C4938E5DB04}"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32C68B5-A591-43B2-AF36-553A6DE2A3B7}" type="slidenum">
              <a:rPr lang="en-US" altLang="en-US"/>
              <a:pPr/>
              <a:t>‹#›</a:t>
            </a:fld>
            <a:endParaRPr lang="en-US" altLang="en-US"/>
          </a:p>
        </p:txBody>
      </p:sp>
    </p:spTree>
    <p:extLst>
      <p:ext uri="{BB962C8B-B14F-4D97-AF65-F5344CB8AC3E}">
        <p14:creationId xmlns:p14="http://schemas.microsoft.com/office/powerpoint/2010/main" val="1096737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50C52C99-6A5F-4FB6-A2D2-8AE8516BCF48}"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8306A65-878A-4C9D-8A7C-07B830E1DAC8}" type="slidenum">
              <a:rPr lang="en-US" altLang="en-US"/>
              <a:pPr/>
              <a:t>‹#›</a:t>
            </a:fld>
            <a:endParaRPr lang="en-US" altLang="en-US"/>
          </a:p>
        </p:txBody>
      </p:sp>
    </p:spTree>
    <p:extLst>
      <p:ext uri="{BB962C8B-B14F-4D97-AF65-F5344CB8AC3E}">
        <p14:creationId xmlns:p14="http://schemas.microsoft.com/office/powerpoint/2010/main" val="295985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63994141-AFE2-435C-BC2C-ACFD1F6074FB}"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D1CFEB3-9C2E-42D2-B478-E3CEB2410151}" type="slidenum">
              <a:rPr lang="en-US" altLang="en-US"/>
              <a:pPr/>
              <a:t>‹#›</a:t>
            </a:fld>
            <a:endParaRPr lang="en-US" altLang="en-US"/>
          </a:p>
        </p:txBody>
      </p:sp>
    </p:spTree>
    <p:extLst>
      <p:ext uri="{BB962C8B-B14F-4D97-AF65-F5344CB8AC3E}">
        <p14:creationId xmlns:p14="http://schemas.microsoft.com/office/powerpoint/2010/main" val="966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B5C5EA08-4144-494C-9909-A3AC874DF115}" type="datetimeFigureOut">
              <a:rPr lang="en-US">
                <a:solidFill>
                  <a:prstClr val="black"/>
                </a:solidFill>
              </a:rPr>
              <a:pPr>
                <a:defRPr/>
              </a:pPr>
              <a:t>7/15/2020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25E6B24D-6C13-4B0A-90E5-A5EE2E27D973}"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73457247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56033608-07DF-4AD8-90A4-7A2052B6317C}"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2CCD2F2-5345-4153-8177-29A6ADB768DA}" type="slidenum">
              <a:rPr lang="en-US" altLang="en-US"/>
              <a:pPr/>
              <a:t>‹#›</a:t>
            </a:fld>
            <a:endParaRPr lang="en-US" altLang="en-US"/>
          </a:p>
        </p:txBody>
      </p:sp>
    </p:spTree>
    <p:extLst>
      <p:ext uri="{BB962C8B-B14F-4D97-AF65-F5344CB8AC3E}">
        <p14:creationId xmlns:p14="http://schemas.microsoft.com/office/powerpoint/2010/main" val="418602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490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6"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0297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6889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6"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2228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solidFill>
                  <a:srgbClr val="565656"/>
                </a:solidFill>
                <a:latin typeface="Arial"/>
                <a:cs typeface="+mn-cs"/>
              </a:defRPr>
            </a:lvl1pPr>
          </a:lstStyle>
          <a:p>
            <a:pPr>
              <a:defRPr/>
            </a:pPr>
            <a:fld id="{03551F91-A4A4-455A-8EB9-EFF880ACAFB7}" type="datetimeFigureOut">
              <a:rPr lang="en-US"/>
              <a:pPr>
                <a:defRPr/>
              </a:pPr>
              <a:t>7/15/2020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solidFill>
                  <a:srgbClr val="565656"/>
                </a:solidFill>
                <a:latin typeface="Arial"/>
                <a:cs typeface="+mn-cs"/>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565656"/>
                </a:solidFill>
              </a:defRPr>
            </a:lvl1pPr>
          </a:lstStyle>
          <a:p>
            <a:fld id="{720F6510-875D-4422-BF79-CCE293903463}" type="slidenum">
              <a:rPr lang="en-US" altLang="en-US"/>
              <a:pPr/>
              <a:t>‹#›</a:t>
            </a:fld>
            <a:endParaRPr lang="en-US" altLang="en-US"/>
          </a:p>
        </p:txBody>
      </p:sp>
    </p:spTree>
    <p:extLst>
      <p:ext uri="{BB962C8B-B14F-4D97-AF65-F5344CB8AC3E}">
        <p14:creationId xmlns:p14="http://schemas.microsoft.com/office/powerpoint/2010/main" val="2966433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48B38863-62EE-48F7-B5B1-09EA591E4289}"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A0FFFBF-06DD-4FE1-B554-9E6C83C06143}" type="slidenum">
              <a:rPr lang="en-US" altLang="en-US"/>
              <a:pPr/>
              <a:t>‹#›</a:t>
            </a:fld>
            <a:endParaRPr lang="en-US" altLang="en-US"/>
          </a:p>
        </p:txBody>
      </p:sp>
    </p:spTree>
    <p:extLst>
      <p:ext uri="{BB962C8B-B14F-4D97-AF65-F5344CB8AC3E}">
        <p14:creationId xmlns:p14="http://schemas.microsoft.com/office/powerpoint/2010/main" val="1489184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defRPr baseline="0">
                <a:solidFill>
                  <a:srgbClr val="435464"/>
                </a:solidFill>
              </a:defRPr>
            </a:lvl1pPr>
            <a:lvl2pPr>
              <a:defRPr baseline="0">
                <a:solidFill>
                  <a:srgbClr val="435464"/>
                </a:solidFill>
              </a:defRPr>
            </a:lvl2pPr>
            <a:lvl3pPr>
              <a:defRPr baseline="0">
                <a:solidFill>
                  <a:srgbClr val="435464"/>
                </a:solidFill>
              </a:defRPr>
            </a:lvl3pPr>
            <a:lvl4pPr>
              <a:defRPr baseline="0">
                <a:solidFill>
                  <a:srgbClr val="435464"/>
                </a:solidFill>
              </a:defRPr>
            </a:lvl4pPr>
            <a:lvl5pPr>
              <a:defRPr baseline="0">
                <a:solidFill>
                  <a:srgbClr val="4354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22BF7EAE-5F3F-4930-AC2D-CF398A40B3F5}"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14D429E-5A73-4D7D-B494-97AABEDC3656}" type="slidenum">
              <a:rPr lang="en-US" altLang="en-US"/>
              <a:pPr/>
              <a:t>‹#›</a:t>
            </a:fld>
            <a:endParaRPr lang="en-US" altLang="en-US"/>
          </a:p>
        </p:txBody>
      </p:sp>
    </p:spTree>
    <p:extLst>
      <p:ext uri="{BB962C8B-B14F-4D97-AF65-F5344CB8AC3E}">
        <p14:creationId xmlns:p14="http://schemas.microsoft.com/office/powerpoint/2010/main" val="4247695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D0072855-921A-4FDA-A62F-D18644551A13}"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BAFEBF9-F9D9-4845-B004-D5FF4D990D2F}" type="slidenum">
              <a:rPr lang="en-US" altLang="en-US"/>
              <a:pPr/>
              <a:t>‹#›</a:t>
            </a:fld>
            <a:endParaRPr lang="en-US" altLang="en-US"/>
          </a:p>
        </p:txBody>
      </p:sp>
    </p:spTree>
    <p:extLst>
      <p:ext uri="{BB962C8B-B14F-4D97-AF65-F5344CB8AC3E}">
        <p14:creationId xmlns:p14="http://schemas.microsoft.com/office/powerpoint/2010/main" val="507619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8369E529-A43A-443E-8A12-A89F51C613E5}"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52F61B6-ED6C-4323-9C6E-37D94469DA24}" type="slidenum">
              <a:rPr lang="en-US" altLang="en-US"/>
              <a:pPr/>
              <a:t>‹#›</a:t>
            </a:fld>
            <a:endParaRPr lang="en-US" altLang="en-US"/>
          </a:p>
        </p:txBody>
      </p:sp>
    </p:spTree>
    <p:extLst>
      <p:ext uri="{BB962C8B-B14F-4D97-AF65-F5344CB8AC3E}">
        <p14:creationId xmlns:p14="http://schemas.microsoft.com/office/powerpoint/2010/main" val="372630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462C25F5-DB3D-4C64-9A92-53F02C6AD3D2}" type="datetimeFigureOut">
              <a:rPr lang="en-US">
                <a:solidFill>
                  <a:prstClr val="black"/>
                </a:solidFill>
              </a:rPr>
              <a:pPr>
                <a:defRPr/>
              </a:pPr>
              <a:t>7/15/2020</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C5B10E38-351E-4EF2-8D0A-8247F3225004}"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421309117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vl1pPr>
          </a:lstStyle>
          <a:p>
            <a:pPr>
              <a:defRPr/>
            </a:pPr>
            <a:fld id="{F7D89D37-89D4-4AF8-95DE-A9FFD4841F0B}" type="datetimeFigureOut">
              <a:rPr lang="en-US"/>
              <a:pPr>
                <a:defRPr/>
              </a:pPr>
              <a:t>7/15/2020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D72B741-7A5E-429F-A908-A09F60DF1819}" type="slidenum">
              <a:rPr lang="en-US" altLang="en-US"/>
              <a:pPr/>
              <a:t>‹#›</a:t>
            </a:fld>
            <a:endParaRPr lang="en-US" altLang="en-US"/>
          </a:p>
        </p:txBody>
      </p:sp>
    </p:spTree>
    <p:extLst>
      <p:ext uri="{BB962C8B-B14F-4D97-AF65-F5344CB8AC3E}">
        <p14:creationId xmlns:p14="http://schemas.microsoft.com/office/powerpoint/2010/main" val="1840697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fld id="{26874C8C-7BDA-4F48-A688-0C5D3BD71514}" type="datetimeFigureOut">
              <a:rPr lang="en-US"/>
              <a:pPr>
                <a:defRPr/>
              </a:pPr>
              <a:t>7/15/2020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897A875-CA01-4B2C-A16E-68B2D99260D4}" type="slidenum">
              <a:rPr lang="en-US" altLang="en-US"/>
              <a:pPr/>
              <a:t>‹#›</a:t>
            </a:fld>
            <a:endParaRPr lang="en-US" altLang="en-US"/>
          </a:p>
        </p:txBody>
      </p:sp>
    </p:spTree>
    <p:extLst>
      <p:ext uri="{BB962C8B-B14F-4D97-AF65-F5344CB8AC3E}">
        <p14:creationId xmlns:p14="http://schemas.microsoft.com/office/powerpoint/2010/main" val="2543017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fld id="{272C0CA1-9621-47CF-A1B2-5179F934AC6F}" type="datetimeFigureOut">
              <a:rPr lang="en-US"/>
              <a:pPr>
                <a:defRPr/>
              </a:pPr>
              <a:t>7/15/2020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7A8077B-A33B-4CF2-A967-26242386209D}" type="slidenum">
              <a:rPr lang="en-US" altLang="en-US"/>
              <a:pPr/>
              <a:t>‹#›</a:t>
            </a:fld>
            <a:endParaRPr lang="en-US" altLang="en-US"/>
          </a:p>
        </p:txBody>
      </p:sp>
    </p:spTree>
    <p:extLst>
      <p:ext uri="{BB962C8B-B14F-4D97-AF65-F5344CB8AC3E}">
        <p14:creationId xmlns:p14="http://schemas.microsoft.com/office/powerpoint/2010/main" val="1745383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889C0100-7B81-432E-AFEA-1637C11019DC}"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570134B-5035-4536-A29C-45CA3CB0E1D2}" type="slidenum">
              <a:rPr lang="en-US" altLang="en-US"/>
              <a:pPr/>
              <a:t>‹#›</a:t>
            </a:fld>
            <a:endParaRPr lang="en-US" altLang="en-US"/>
          </a:p>
        </p:txBody>
      </p:sp>
    </p:spTree>
    <p:extLst>
      <p:ext uri="{BB962C8B-B14F-4D97-AF65-F5344CB8AC3E}">
        <p14:creationId xmlns:p14="http://schemas.microsoft.com/office/powerpoint/2010/main" val="3136554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E0AB09A1-7298-4832-BC46-38B93E1BC236}"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19607C2-B3B0-445A-AB04-BCB0B2932B1F}" type="slidenum">
              <a:rPr lang="en-US" altLang="en-US"/>
              <a:pPr/>
              <a:t>‹#›</a:t>
            </a:fld>
            <a:endParaRPr lang="en-US" altLang="en-US"/>
          </a:p>
        </p:txBody>
      </p:sp>
    </p:spTree>
    <p:extLst>
      <p:ext uri="{BB962C8B-B14F-4D97-AF65-F5344CB8AC3E}">
        <p14:creationId xmlns:p14="http://schemas.microsoft.com/office/powerpoint/2010/main" val="1530646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EBFDD2B-DE67-4D62-8639-AD46028B859E}"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1832598-B780-4AAB-B5B4-3EA47A4B3B08}" type="slidenum">
              <a:rPr lang="en-US" altLang="en-US"/>
              <a:pPr/>
              <a:t>‹#›</a:t>
            </a:fld>
            <a:endParaRPr lang="en-US" altLang="en-US"/>
          </a:p>
        </p:txBody>
      </p:sp>
    </p:spTree>
    <p:extLst>
      <p:ext uri="{BB962C8B-B14F-4D97-AF65-F5344CB8AC3E}">
        <p14:creationId xmlns:p14="http://schemas.microsoft.com/office/powerpoint/2010/main" val="3578316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C3392091-E064-46A5-913F-007AA6A5605E}"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2559FD-40D6-4C99-B0D1-8667B909B3D2}" type="slidenum">
              <a:rPr lang="en-US" altLang="en-US"/>
              <a:pPr/>
              <a:t>‹#›</a:t>
            </a:fld>
            <a:endParaRPr lang="en-US" altLang="en-US"/>
          </a:p>
        </p:txBody>
      </p:sp>
    </p:spTree>
    <p:extLst>
      <p:ext uri="{BB962C8B-B14F-4D97-AF65-F5344CB8AC3E}">
        <p14:creationId xmlns:p14="http://schemas.microsoft.com/office/powerpoint/2010/main" val="1701892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7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DA67D51F-EAF5-4DB7-9F2E-EFE6FCA1A34C}"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07016B6-B852-42D5-8379-EED15CA0FC85}" type="slidenum">
              <a:rPr lang="en-US" altLang="en-US"/>
              <a:pPr/>
              <a:t>‹#›</a:t>
            </a:fld>
            <a:endParaRPr lang="en-US" altLang="en-US"/>
          </a:p>
        </p:txBody>
      </p:sp>
    </p:spTree>
    <p:extLst>
      <p:ext uri="{BB962C8B-B14F-4D97-AF65-F5344CB8AC3E}">
        <p14:creationId xmlns:p14="http://schemas.microsoft.com/office/powerpoint/2010/main" val="4137385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defRPr baseline="0">
                <a:solidFill>
                  <a:srgbClr val="435464"/>
                </a:solidFill>
              </a:defRPr>
            </a:lvl1pPr>
            <a:lvl2pPr>
              <a:defRPr baseline="0">
                <a:solidFill>
                  <a:srgbClr val="435464"/>
                </a:solidFill>
              </a:defRPr>
            </a:lvl2pPr>
            <a:lvl3pPr>
              <a:defRPr baseline="0">
                <a:solidFill>
                  <a:srgbClr val="435464"/>
                </a:solidFill>
              </a:defRPr>
            </a:lvl3pPr>
            <a:lvl4pPr>
              <a:defRPr baseline="0">
                <a:solidFill>
                  <a:srgbClr val="435464"/>
                </a:solidFill>
              </a:defRPr>
            </a:lvl4pPr>
            <a:lvl5pPr>
              <a:defRPr baseline="0">
                <a:solidFill>
                  <a:srgbClr val="4354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7BE59E3D-BBA8-451A-8C07-AB2A3E1A3E89}"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9F33968-A469-4500-ABE2-F93DD1CB0D76}" type="slidenum">
              <a:rPr lang="en-US" altLang="en-US"/>
              <a:pPr/>
              <a:t>‹#›</a:t>
            </a:fld>
            <a:endParaRPr lang="en-US" altLang="en-US"/>
          </a:p>
        </p:txBody>
      </p:sp>
    </p:spTree>
    <p:extLst>
      <p:ext uri="{BB962C8B-B14F-4D97-AF65-F5344CB8AC3E}">
        <p14:creationId xmlns:p14="http://schemas.microsoft.com/office/powerpoint/2010/main" val="64068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66843A83-44D3-4DBA-A2F7-CD6AF29BEC16}" type="datetimeFigureOut">
              <a:rPr lang="en-US">
                <a:solidFill>
                  <a:prstClr val="black"/>
                </a:solidFill>
              </a:rPr>
              <a:pPr>
                <a:defRPr/>
              </a:pPr>
              <a:t>7/15/2020</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F6FB51D-109B-426B-997A-8EB15D136604}"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413500185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64185E27-01C3-45D8-B56A-19219C710D2B}"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BD6776-4DB3-4873-A55C-5060D1C2FDB0}" type="slidenum">
              <a:rPr lang="en-US" altLang="en-US"/>
              <a:pPr/>
              <a:t>‹#›</a:t>
            </a:fld>
            <a:endParaRPr lang="en-US" altLang="en-US"/>
          </a:p>
        </p:txBody>
      </p:sp>
    </p:spTree>
    <p:extLst>
      <p:ext uri="{BB962C8B-B14F-4D97-AF65-F5344CB8AC3E}">
        <p14:creationId xmlns:p14="http://schemas.microsoft.com/office/powerpoint/2010/main" val="2948664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144C6632-9377-4226-988F-3E890DDC8735}"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12CE93A-CC97-4C97-9807-855D70D91809}" type="slidenum">
              <a:rPr lang="en-US" altLang="en-US"/>
              <a:pPr/>
              <a:t>‹#›</a:t>
            </a:fld>
            <a:endParaRPr lang="en-US" altLang="en-US"/>
          </a:p>
        </p:txBody>
      </p:sp>
    </p:spTree>
    <p:extLst>
      <p:ext uri="{BB962C8B-B14F-4D97-AF65-F5344CB8AC3E}">
        <p14:creationId xmlns:p14="http://schemas.microsoft.com/office/powerpoint/2010/main" val="1197391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vl1pPr>
          </a:lstStyle>
          <a:p>
            <a:pPr>
              <a:defRPr/>
            </a:pPr>
            <a:fld id="{0B952ADA-6251-4EED-BCC9-F0A24C45FB99}" type="datetimeFigureOut">
              <a:rPr lang="en-US"/>
              <a:pPr>
                <a:defRPr/>
              </a:pPr>
              <a:t>7/15/2020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C772EFD-86EF-4300-80EE-74B587FBB3F7}" type="slidenum">
              <a:rPr lang="en-US" altLang="en-US"/>
              <a:pPr/>
              <a:t>‹#›</a:t>
            </a:fld>
            <a:endParaRPr lang="en-US" altLang="en-US"/>
          </a:p>
        </p:txBody>
      </p:sp>
    </p:spTree>
    <p:extLst>
      <p:ext uri="{BB962C8B-B14F-4D97-AF65-F5344CB8AC3E}">
        <p14:creationId xmlns:p14="http://schemas.microsoft.com/office/powerpoint/2010/main" val="1157392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fld id="{49EDC612-BC6E-46E4-A517-AD3529F2DB55}" type="datetimeFigureOut">
              <a:rPr lang="en-US"/>
              <a:pPr>
                <a:defRPr/>
              </a:pPr>
              <a:t>7/15/2020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C604051-8A36-4D94-B0D9-2BE60755C7B7}" type="slidenum">
              <a:rPr lang="en-US" altLang="en-US"/>
              <a:pPr/>
              <a:t>‹#›</a:t>
            </a:fld>
            <a:endParaRPr lang="en-US" altLang="en-US"/>
          </a:p>
        </p:txBody>
      </p:sp>
    </p:spTree>
    <p:extLst>
      <p:ext uri="{BB962C8B-B14F-4D97-AF65-F5344CB8AC3E}">
        <p14:creationId xmlns:p14="http://schemas.microsoft.com/office/powerpoint/2010/main" val="2434836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fld id="{01F42C27-7A13-4D2E-8B6C-8B4C509019CE}" type="datetimeFigureOut">
              <a:rPr lang="en-US"/>
              <a:pPr>
                <a:defRPr/>
              </a:pPr>
              <a:t>7/15/2020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7FCD359-E6FB-4D1F-A9F4-53E24CECF067}" type="slidenum">
              <a:rPr lang="en-US" altLang="en-US"/>
              <a:pPr/>
              <a:t>‹#›</a:t>
            </a:fld>
            <a:endParaRPr lang="en-US" altLang="en-US"/>
          </a:p>
        </p:txBody>
      </p:sp>
    </p:spTree>
    <p:extLst>
      <p:ext uri="{BB962C8B-B14F-4D97-AF65-F5344CB8AC3E}">
        <p14:creationId xmlns:p14="http://schemas.microsoft.com/office/powerpoint/2010/main" val="1550293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21F82F7D-2484-43CF-AFBE-B5A248E2E2AF}"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2DFEB0E-1016-435D-BC72-8B28C6E4F87D}" type="slidenum">
              <a:rPr lang="en-US" altLang="en-US"/>
              <a:pPr/>
              <a:t>‹#›</a:t>
            </a:fld>
            <a:endParaRPr lang="en-US" altLang="en-US"/>
          </a:p>
        </p:txBody>
      </p:sp>
    </p:spTree>
    <p:extLst>
      <p:ext uri="{BB962C8B-B14F-4D97-AF65-F5344CB8AC3E}">
        <p14:creationId xmlns:p14="http://schemas.microsoft.com/office/powerpoint/2010/main" val="1970035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6967AEFC-F658-42F4-86C9-35BF892E8DB7}"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6A333A-3CCA-431B-A3AC-335AD9659554}" type="slidenum">
              <a:rPr lang="en-US" altLang="en-US"/>
              <a:pPr/>
              <a:t>‹#›</a:t>
            </a:fld>
            <a:endParaRPr lang="en-US" altLang="en-US"/>
          </a:p>
        </p:txBody>
      </p:sp>
    </p:spTree>
    <p:extLst>
      <p:ext uri="{BB962C8B-B14F-4D97-AF65-F5344CB8AC3E}">
        <p14:creationId xmlns:p14="http://schemas.microsoft.com/office/powerpoint/2010/main" val="770412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4B7C9630-747F-4AB5-BCF1-676C54166ADF}"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F8A95E-DE70-4D8C-95BE-50AA59F26EDA}" type="slidenum">
              <a:rPr lang="en-US" altLang="en-US"/>
              <a:pPr/>
              <a:t>‹#›</a:t>
            </a:fld>
            <a:endParaRPr lang="en-US" altLang="en-US"/>
          </a:p>
        </p:txBody>
      </p:sp>
    </p:spTree>
    <p:extLst>
      <p:ext uri="{BB962C8B-B14F-4D97-AF65-F5344CB8AC3E}">
        <p14:creationId xmlns:p14="http://schemas.microsoft.com/office/powerpoint/2010/main" val="4279977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4442F3FB-54F0-40E8-87CF-6EE4169C5731}"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D5CEF46-3BA4-42A6-BA8A-2E2E9110C688}" type="slidenum">
              <a:rPr lang="en-US" altLang="en-US"/>
              <a:pPr/>
              <a:t>‹#›</a:t>
            </a:fld>
            <a:endParaRPr lang="en-US" altLang="en-US"/>
          </a:p>
        </p:txBody>
      </p:sp>
    </p:spTree>
    <p:extLst>
      <p:ext uri="{BB962C8B-B14F-4D97-AF65-F5344CB8AC3E}">
        <p14:creationId xmlns:p14="http://schemas.microsoft.com/office/powerpoint/2010/main" val="739850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948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11742F3B-5C3D-460C-832E-981E99E4A64B}" type="datetimeFigureOut">
              <a:rPr lang="en-US">
                <a:solidFill>
                  <a:prstClr val="black"/>
                </a:solidFill>
              </a:rPr>
              <a:pPr>
                <a:defRPr/>
              </a:pPr>
              <a:t>7/15/2020</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0D1A928C-3FD5-4D19-88B5-4E138A0781ED}"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61961207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6"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6328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B7720DFE-0AC1-4FE5-9756-0DAE9E5F9CB8}"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DF7BDF3-5537-4861-AFE9-4565D0E9013E}" type="slidenum">
              <a:rPr lang="en-US" altLang="en-US"/>
              <a:pPr/>
              <a:t>‹#›</a:t>
            </a:fld>
            <a:endParaRPr lang="en-US" altLang="en-US"/>
          </a:p>
        </p:txBody>
      </p:sp>
    </p:spTree>
    <p:extLst>
      <p:ext uri="{BB962C8B-B14F-4D97-AF65-F5344CB8AC3E}">
        <p14:creationId xmlns:p14="http://schemas.microsoft.com/office/powerpoint/2010/main" val="1517320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a:defRPr baseline="0">
                <a:solidFill>
                  <a:srgbClr val="435464"/>
                </a:solidFill>
              </a:defRPr>
            </a:lvl1pPr>
            <a:lvl2pPr>
              <a:defRPr baseline="0">
                <a:solidFill>
                  <a:srgbClr val="435464"/>
                </a:solidFill>
              </a:defRPr>
            </a:lvl2pPr>
            <a:lvl3pPr>
              <a:defRPr baseline="0">
                <a:solidFill>
                  <a:srgbClr val="435464"/>
                </a:solidFill>
              </a:defRPr>
            </a:lvl3pPr>
            <a:lvl4pPr>
              <a:defRPr baseline="0">
                <a:solidFill>
                  <a:srgbClr val="435464"/>
                </a:solidFill>
              </a:defRPr>
            </a:lvl4pPr>
            <a:lvl5pPr>
              <a:defRPr baseline="0">
                <a:solidFill>
                  <a:srgbClr val="4354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12B1284C-6081-4609-AF71-3017C78EA1AB}"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D3A9D7E-2D56-403C-9348-6AA201698891}" type="slidenum">
              <a:rPr lang="en-US" altLang="en-US"/>
              <a:pPr/>
              <a:t>‹#›</a:t>
            </a:fld>
            <a:endParaRPr lang="en-US" altLang="en-US"/>
          </a:p>
        </p:txBody>
      </p:sp>
    </p:spTree>
    <p:extLst>
      <p:ext uri="{BB962C8B-B14F-4D97-AF65-F5344CB8AC3E}">
        <p14:creationId xmlns:p14="http://schemas.microsoft.com/office/powerpoint/2010/main" val="3802682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3A1C91BC-0DE5-4D67-B3C8-AE124E99C03E}"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C9CA7C-7643-428F-904F-F0B5FA08F1FF}" type="slidenum">
              <a:rPr lang="en-US" altLang="en-US"/>
              <a:pPr/>
              <a:t>‹#›</a:t>
            </a:fld>
            <a:endParaRPr lang="en-US" altLang="en-US"/>
          </a:p>
        </p:txBody>
      </p:sp>
    </p:spTree>
    <p:extLst>
      <p:ext uri="{BB962C8B-B14F-4D97-AF65-F5344CB8AC3E}">
        <p14:creationId xmlns:p14="http://schemas.microsoft.com/office/powerpoint/2010/main" val="385278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D77AFB50-354A-485A-828C-5996587B8ADB}"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0D43215-7560-467C-9820-3A11A8FD9090}" type="slidenum">
              <a:rPr lang="en-US" altLang="en-US"/>
              <a:pPr/>
              <a:t>‹#›</a:t>
            </a:fld>
            <a:endParaRPr lang="en-US" altLang="en-US"/>
          </a:p>
        </p:txBody>
      </p:sp>
    </p:spTree>
    <p:extLst>
      <p:ext uri="{BB962C8B-B14F-4D97-AF65-F5344CB8AC3E}">
        <p14:creationId xmlns:p14="http://schemas.microsoft.com/office/powerpoint/2010/main" val="1882266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vl1pPr>
          </a:lstStyle>
          <a:p>
            <a:pPr>
              <a:defRPr/>
            </a:pPr>
            <a:fld id="{2B968A2C-4052-463C-B78B-0F825AF6198F}" type="datetimeFigureOut">
              <a:rPr lang="en-US"/>
              <a:pPr>
                <a:defRPr/>
              </a:pPr>
              <a:t>7/15/2020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9B9595-A7FA-4D4E-96A8-C96F7E84CA22}" type="slidenum">
              <a:rPr lang="en-US" altLang="en-US"/>
              <a:pPr/>
              <a:t>‹#›</a:t>
            </a:fld>
            <a:endParaRPr lang="en-US" altLang="en-US"/>
          </a:p>
        </p:txBody>
      </p:sp>
    </p:spTree>
    <p:extLst>
      <p:ext uri="{BB962C8B-B14F-4D97-AF65-F5344CB8AC3E}">
        <p14:creationId xmlns:p14="http://schemas.microsoft.com/office/powerpoint/2010/main" val="575363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fld id="{0F99A262-225A-467D-AD52-72A2EF71F9ED}" type="datetimeFigureOut">
              <a:rPr lang="en-US"/>
              <a:pPr>
                <a:defRPr/>
              </a:pPr>
              <a:t>7/15/2020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C5BDF9E-03DF-4F96-B0FA-21498D5295A9}" type="slidenum">
              <a:rPr lang="en-US" altLang="en-US"/>
              <a:pPr/>
              <a:t>‹#›</a:t>
            </a:fld>
            <a:endParaRPr lang="en-US" altLang="en-US"/>
          </a:p>
        </p:txBody>
      </p:sp>
    </p:spTree>
    <p:extLst>
      <p:ext uri="{BB962C8B-B14F-4D97-AF65-F5344CB8AC3E}">
        <p14:creationId xmlns:p14="http://schemas.microsoft.com/office/powerpoint/2010/main" val="154047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fld id="{4C8A723C-DE79-4B07-A068-B77C64580AD7}" type="datetimeFigureOut">
              <a:rPr lang="en-US"/>
              <a:pPr>
                <a:defRPr/>
              </a:pPr>
              <a:t>7/15/2020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66EA631-19C1-4C55-AF26-603DC0779C66}" type="slidenum">
              <a:rPr lang="en-US" altLang="en-US"/>
              <a:pPr/>
              <a:t>‹#›</a:t>
            </a:fld>
            <a:endParaRPr lang="en-US" altLang="en-US"/>
          </a:p>
        </p:txBody>
      </p:sp>
    </p:spTree>
    <p:extLst>
      <p:ext uri="{BB962C8B-B14F-4D97-AF65-F5344CB8AC3E}">
        <p14:creationId xmlns:p14="http://schemas.microsoft.com/office/powerpoint/2010/main" val="2826243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2357921A-FA15-427F-A10D-76467D61F5E0}"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23A7D20-9700-415E-9D02-0F791D4BAD21}" type="slidenum">
              <a:rPr lang="en-US" altLang="en-US"/>
              <a:pPr/>
              <a:t>‹#›</a:t>
            </a:fld>
            <a:endParaRPr lang="en-US" altLang="en-US"/>
          </a:p>
        </p:txBody>
      </p:sp>
    </p:spTree>
    <p:extLst>
      <p:ext uri="{BB962C8B-B14F-4D97-AF65-F5344CB8AC3E}">
        <p14:creationId xmlns:p14="http://schemas.microsoft.com/office/powerpoint/2010/main" val="2000329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pPr>
              <a:defRPr/>
            </a:pPr>
            <a:fld id="{77F33C81-5443-4265-9DF8-93507BEAE44E}" type="datetimeFigureOut">
              <a:rPr lang="en-US"/>
              <a:pPr>
                <a:defRPr/>
              </a:pPr>
              <a:t>7/15/2020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C763659-7F24-4005-8C65-0845D61B407E}" type="slidenum">
              <a:rPr lang="en-US" altLang="en-US"/>
              <a:pPr/>
              <a:t>‹#›</a:t>
            </a:fld>
            <a:endParaRPr lang="en-US" altLang="en-US"/>
          </a:p>
        </p:txBody>
      </p:sp>
    </p:spTree>
    <p:extLst>
      <p:ext uri="{BB962C8B-B14F-4D97-AF65-F5344CB8AC3E}">
        <p14:creationId xmlns:p14="http://schemas.microsoft.com/office/powerpoint/2010/main" val="70182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5173615D-9314-4AB7-81BD-CEA008CF5AB1}" type="datetimeFigureOut">
              <a:rPr lang="en-US">
                <a:solidFill>
                  <a:prstClr val="black"/>
                </a:solidFill>
              </a:rPr>
              <a:pPr>
                <a:defRPr/>
              </a:pPr>
              <a:t>7/15/2020</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61AADCD-921B-444A-B32D-5EB959B1BDA9}"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54531771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14A504D2-AA64-43AA-8610-AA4D9275A767}"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0F7DA6-6854-4EAD-B70D-F66BDE6311C9}" type="slidenum">
              <a:rPr lang="en-US" altLang="en-US"/>
              <a:pPr/>
              <a:t>‹#›</a:t>
            </a:fld>
            <a:endParaRPr lang="en-US" altLang="en-US"/>
          </a:p>
        </p:txBody>
      </p:sp>
    </p:spTree>
    <p:extLst>
      <p:ext uri="{BB962C8B-B14F-4D97-AF65-F5344CB8AC3E}">
        <p14:creationId xmlns:p14="http://schemas.microsoft.com/office/powerpoint/2010/main" val="27901993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04A750B-C426-45ED-A5A7-690C19253125}" type="datetimeFigureOut">
              <a:rPr lang="en-US"/>
              <a:pPr>
                <a:defRPr/>
              </a:pPr>
              <a:t>7/15/2020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213AA03-333B-4EF8-A0BA-18784E79795D}" type="slidenum">
              <a:rPr lang="en-US" altLang="en-US"/>
              <a:pPr/>
              <a:t>‹#›</a:t>
            </a:fld>
            <a:endParaRPr lang="en-US" altLang="en-US"/>
          </a:p>
        </p:txBody>
      </p:sp>
    </p:spTree>
    <p:extLst>
      <p:ext uri="{BB962C8B-B14F-4D97-AF65-F5344CB8AC3E}">
        <p14:creationId xmlns:p14="http://schemas.microsoft.com/office/powerpoint/2010/main" val="2323458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2707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474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5221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10"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7576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25600" y="381000"/>
            <a:ext cx="8636000" cy="685800"/>
          </a:xfrm>
          <a:prstGeom prst="rect">
            <a:avLst/>
          </a:prstGeom>
        </p:spPr>
        <p:txBody>
          <a:bodyPr/>
          <a:lstStyle>
            <a:lvl1pPr marL="0" indent="0" algn="ctr">
              <a:buNone/>
              <a:defRPr baseline="0">
                <a:solidFill>
                  <a:srgbClr val="98012E"/>
                </a:solidFill>
                <a:latin typeface="Arial" panose="020B0604020202020204" pitchFamily="34" charset="0"/>
                <a:cs typeface="Arial" panose="020B0604020202020204" pitchFamily="34" charset="0"/>
              </a:defRPr>
            </a:lvl1pPr>
          </a:lstStyle>
          <a:p>
            <a:pPr lvl="0"/>
            <a:r>
              <a:rPr lang="en-US"/>
              <a:t>Edit Master text styles</a:t>
            </a:r>
          </a:p>
        </p:txBody>
      </p:sp>
      <p:sp>
        <p:nvSpPr>
          <p:cNvPr id="6" name="Text Placeholder 5"/>
          <p:cNvSpPr>
            <a:spLocks noGrp="1"/>
          </p:cNvSpPr>
          <p:nvPr>
            <p:ph type="body" sz="quarter" idx="11"/>
          </p:nvPr>
        </p:nvSpPr>
        <p:spPr>
          <a:xfrm>
            <a:off x="1625600" y="1600200"/>
            <a:ext cx="9448800" cy="4114800"/>
          </a:xfrm>
          <a:prstGeom prst="rect">
            <a:avLst/>
          </a:prstGeom>
        </p:spPr>
        <p:txBody>
          <a:bodyPr/>
          <a:lstStyle>
            <a:lvl1pPr marL="0" indent="0">
              <a:buNone/>
              <a:defRPr sz="2800" b="1">
                <a:solidFill>
                  <a:srgbClr val="515151"/>
                </a:solidFill>
                <a:latin typeface="Arial" panose="020B0604020202020204" pitchFamily="34" charset="0"/>
                <a:cs typeface="Arial" panose="020B0604020202020204" pitchFamily="34" charset="0"/>
              </a:defRPr>
            </a:lvl1pPr>
            <a:lvl2pPr marL="742950" indent="-285750">
              <a:buClr>
                <a:srgbClr val="98012E"/>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rgbClr val="515151"/>
                </a:solidFill>
                <a:latin typeface="Arial" panose="020B0604020202020204" pitchFamily="34" charset="0"/>
                <a:cs typeface="Arial" panose="020B0604020202020204" pitchFamily="34" charset="0"/>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85459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B0EF0D1-22E5-4A1D-AEE7-AAD2AF1B6EA5}" type="datetimeFigureOut">
              <a:rPr lang="en-US"/>
              <a:pPr>
                <a:defRPr/>
              </a:pPr>
              <a:t>7/15/2020</a:t>
            </a:fld>
            <a:endParaRPr lang="en-US"/>
          </a:p>
        </p:txBody>
      </p:sp>
      <p:sp>
        <p:nvSpPr>
          <p:cNvPr id="5" name="Footer Placeholder 4">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94FF960-F76E-48ED-8987-CF423D4507BA}" type="slidenum">
              <a:rPr lang="en-US" altLang="en-US"/>
              <a:pPr>
                <a:defRPr/>
              </a:pPr>
              <a:t>‹#›</a:t>
            </a:fld>
            <a:endParaRPr lang="en-US" altLang="en-US"/>
          </a:p>
        </p:txBody>
      </p:sp>
    </p:spTree>
    <p:extLst>
      <p:ext uri="{BB962C8B-B14F-4D97-AF65-F5344CB8AC3E}">
        <p14:creationId xmlns:p14="http://schemas.microsoft.com/office/powerpoint/2010/main" val="2637285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6C3243B-1C20-4DEC-8C9D-01A865EC8149}" type="datetimeFigureOut">
              <a:rPr lang="en-US"/>
              <a:pPr>
                <a:defRPr/>
              </a:pPr>
              <a:t>7/15/2020</a:t>
            </a:fld>
            <a:endParaRPr lang="en-US"/>
          </a:p>
        </p:txBody>
      </p:sp>
      <p:sp>
        <p:nvSpPr>
          <p:cNvPr id="6" name="Footer Placeholder 5">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ED73F04-6734-4DE8-8222-1F71B175F32A}" type="slidenum">
              <a:rPr lang="en-US" altLang="en-US"/>
              <a:pPr>
                <a:defRPr/>
              </a:pPr>
              <a:t>‹#›</a:t>
            </a:fld>
            <a:endParaRPr lang="en-US" altLang="en-US"/>
          </a:p>
        </p:txBody>
      </p:sp>
    </p:spTree>
    <p:extLst>
      <p:ext uri="{BB962C8B-B14F-4D97-AF65-F5344CB8AC3E}">
        <p14:creationId xmlns:p14="http://schemas.microsoft.com/office/powerpoint/2010/main" val="3574140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982EF34-CD93-44D4-9BFD-6E6135130884}" type="datetimeFigureOut">
              <a:rPr lang="en-US"/>
              <a:pPr>
                <a:defRPr/>
              </a:pPr>
              <a:t>7/15/2020</a:t>
            </a:fld>
            <a:endParaRPr lang="en-US"/>
          </a:p>
        </p:txBody>
      </p:sp>
      <p:sp>
        <p:nvSpPr>
          <p:cNvPr id="8" name="Footer Placeholder 7">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23D11DE-AA86-470A-B66D-7E7FD1AA3F5A}" type="slidenum">
              <a:rPr lang="en-US" altLang="en-US"/>
              <a:pPr>
                <a:defRPr/>
              </a:pPr>
              <a:t>‹#›</a:t>
            </a:fld>
            <a:endParaRPr lang="en-US" altLang="en-US"/>
          </a:p>
        </p:txBody>
      </p:sp>
    </p:spTree>
    <p:extLst>
      <p:ext uri="{BB962C8B-B14F-4D97-AF65-F5344CB8AC3E}">
        <p14:creationId xmlns:p14="http://schemas.microsoft.com/office/powerpoint/2010/main" val="71820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78F0D50E-06EA-46A8-9FAC-90A69970C804}" type="datetimeFigureOut">
              <a:rPr lang="en-US">
                <a:solidFill>
                  <a:prstClr val="black"/>
                </a:solidFill>
              </a:rPr>
              <a:pPr>
                <a:defRPr/>
              </a:pPr>
              <a:t>7/15/2020</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56CF4DD4-B6F0-4803-BC73-5363DB88C67A}"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99064344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992F180-FB77-4F94-9671-7365EB09EA20}" type="datetimeFigureOut">
              <a:rPr lang="en-US"/>
              <a:pPr>
                <a:defRPr/>
              </a:pPr>
              <a:t>7/15/2020</a:t>
            </a:fld>
            <a:endParaRPr lang="en-US"/>
          </a:p>
        </p:txBody>
      </p:sp>
      <p:sp>
        <p:nvSpPr>
          <p:cNvPr id="4" name="Footer Placeholder 3">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A8DF5BC-194E-48F2-A38A-391D83BFC100}" type="slidenum">
              <a:rPr lang="en-US" altLang="en-US"/>
              <a:pPr>
                <a:defRPr/>
              </a:pPr>
              <a:t>‹#›</a:t>
            </a:fld>
            <a:endParaRPr lang="en-US" altLang="en-US"/>
          </a:p>
        </p:txBody>
      </p:sp>
    </p:spTree>
    <p:extLst>
      <p:ext uri="{BB962C8B-B14F-4D97-AF65-F5344CB8AC3E}">
        <p14:creationId xmlns:p14="http://schemas.microsoft.com/office/powerpoint/2010/main" val="23553342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05BA4BF-7697-4ED4-A756-4CEA749638D8}" type="datetimeFigureOut">
              <a:rPr lang="en-US"/>
              <a:pPr>
                <a:defRPr/>
              </a:pPr>
              <a:t>7/15/2020</a:t>
            </a:fld>
            <a:endParaRPr lang="en-US"/>
          </a:p>
        </p:txBody>
      </p:sp>
      <p:sp>
        <p:nvSpPr>
          <p:cNvPr id="3" name="Footer Placeholder 2">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C51D3CA-9D2D-4329-96CA-5291234E5671}" type="slidenum">
              <a:rPr lang="en-US" altLang="en-US"/>
              <a:pPr>
                <a:defRPr/>
              </a:pPr>
              <a:t>‹#›</a:t>
            </a:fld>
            <a:endParaRPr lang="en-US" altLang="en-US"/>
          </a:p>
        </p:txBody>
      </p:sp>
    </p:spTree>
    <p:extLst>
      <p:ext uri="{BB962C8B-B14F-4D97-AF65-F5344CB8AC3E}">
        <p14:creationId xmlns:p14="http://schemas.microsoft.com/office/powerpoint/2010/main" val="2495408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4F345A8-225D-4411-BADB-9C9EBBEC96A2}" type="datetimeFigureOut">
              <a:rPr lang="en-US"/>
              <a:pPr>
                <a:defRPr/>
              </a:pPr>
              <a:t>7/15/2020</a:t>
            </a:fld>
            <a:endParaRPr lang="en-US"/>
          </a:p>
        </p:txBody>
      </p:sp>
      <p:sp>
        <p:nvSpPr>
          <p:cNvPr id="6" name="Footer Placeholder 5">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594D8E9-8B45-4F52-9D3E-6FA85921EB1E}" type="slidenum">
              <a:rPr lang="en-US" altLang="en-US"/>
              <a:pPr>
                <a:defRPr/>
              </a:pPr>
              <a:t>‹#›</a:t>
            </a:fld>
            <a:endParaRPr lang="en-US" altLang="en-US"/>
          </a:p>
        </p:txBody>
      </p:sp>
    </p:spTree>
    <p:extLst>
      <p:ext uri="{BB962C8B-B14F-4D97-AF65-F5344CB8AC3E}">
        <p14:creationId xmlns:p14="http://schemas.microsoft.com/office/powerpoint/2010/main" val="28938093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F7C2A75-C900-4C04-A190-0040452C456D}" type="datetimeFigureOut">
              <a:rPr lang="en-US"/>
              <a:pPr>
                <a:defRPr/>
              </a:pPr>
              <a:t>7/15/2020</a:t>
            </a:fld>
            <a:endParaRPr lang="en-US"/>
          </a:p>
        </p:txBody>
      </p:sp>
      <p:sp>
        <p:nvSpPr>
          <p:cNvPr id="6" name="Footer Placeholder 5">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64C6F2C-EED7-42B7-A2DB-C6522EC77A4B}" type="slidenum">
              <a:rPr lang="en-US" altLang="en-US"/>
              <a:pPr>
                <a:defRPr/>
              </a:pPr>
              <a:t>‹#›</a:t>
            </a:fld>
            <a:endParaRPr lang="en-US" altLang="en-US"/>
          </a:p>
        </p:txBody>
      </p:sp>
    </p:spTree>
    <p:extLst>
      <p:ext uri="{BB962C8B-B14F-4D97-AF65-F5344CB8AC3E}">
        <p14:creationId xmlns:p14="http://schemas.microsoft.com/office/powerpoint/2010/main" val="272143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B7420EC-ECFF-469C-94A3-42C79D1DDD1F}" type="datetimeFigureOut">
              <a:rPr lang="en-US"/>
              <a:pPr>
                <a:defRPr/>
              </a:pPr>
              <a:t>7/15/2020</a:t>
            </a:fld>
            <a:endParaRPr lang="en-US"/>
          </a:p>
        </p:txBody>
      </p:sp>
      <p:sp>
        <p:nvSpPr>
          <p:cNvPr id="5" name="Footer Placeholder 4">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3003687-B613-4EEE-84E7-2F85BB6D2CC0}" type="slidenum">
              <a:rPr lang="en-US" altLang="en-US"/>
              <a:pPr>
                <a:defRPr/>
              </a:pPr>
              <a:t>‹#›</a:t>
            </a:fld>
            <a:endParaRPr lang="en-US" altLang="en-US"/>
          </a:p>
        </p:txBody>
      </p:sp>
    </p:spTree>
    <p:extLst>
      <p:ext uri="{BB962C8B-B14F-4D97-AF65-F5344CB8AC3E}">
        <p14:creationId xmlns:p14="http://schemas.microsoft.com/office/powerpoint/2010/main" val="2064233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4FCEACA-31B2-4D95-A21E-C6A954410964}" type="datetimeFigureOut">
              <a:rPr lang="en-US"/>
              <a:pPr>
                <a:defRPr/>
              </a:pPr>
              <a:t>7/15/2020</a:t>
            </a:fld>
            <a:endParaRPr lang="en-US"/>
          </a:p>
        </p:txBody>
      </p:sp>
      <p:sp>
        <p:nvSpPr>
          <p:cNvPr id="5" name="Footer Placeholder 4">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A5CAC12-5D3E-491B-BEB4-A3D79D5B9275}" type="slidenum">
              <a:rPr lang="en-US" altLang="en-US"/>
              <a:pPr>
                <a:defRPr/>
              </a:pPr>
              <a:t>‹#›</a:t>
            </a:fld>
            <a:endParaRPr lang="en-US" altLang="en-US"/>
          </a:p>
        </p:txBody>
      </p:sp>
    </p:spTree>
    <p:extLst>
      <p:ext uri="{BB962C8B-B14F-4D97-AF65-F5344CB8AC3E}">
        <p14:creationId xmlns:p14="http://schemas.microsoft.com/office/powerpoint/2010/main" val="13967383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descr="Massachusetts General Hospital Ho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324601"/>
            <a:ext cx="2794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04451" y="6208714"/>
            <a:ext cx="1581149"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b="1"/>
            </a:lvl1pPr>
          </a:lstStyle>
          <a:p>
            <a:r>
              <a:rPr lang="en-US" dirty="0"/>
              <a:t>Click to edit Master title style</a:t>
            </a:r>
          </a:p>
        </p:txBody>
      </p:sp>
      <p:sp>
        <p:nvSpPr>
          <p:cNvPr id="3" name="Content Placeholder 2"/>
          <p:cNvSpPr>
            <a:spLocks noGrp="1"/>
          </p:cNvSpPr>
          <p:nvPr>
            <p:ph idx="1"/>
          </p:nvPr>
        </p:nvSpPr>
        <p:spPr>
          <a:xfrm>
            <a:off x="203200" y="1676400"/>
            <a:ext cx="11785600" cy="44958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p:cNvPr>
          <p:cNvSpPr>
            <a:spLocks noGrp="1"/>
          </p:cNvSpPr>
          <p:nvPr>
            <p:ph type="ftr" sz="quarter" idx="10"/>
          </p:nvPr>
        </p:nvSpPr>
        <p:spPr>
          <a:xfrm>
            <a:off x="4165600" y="6356351"/>
            <a:ext cx="3860800" cy="365125"/>
          </a:xfrm>
          <a:prstGeom prst="rect">
            <a:avLst/>
          </a:prstGeom>
        </p:spPr>
        <p:txBody>
          <a:bodyPr/>
          <a:lstStyle>
            <a:lvl1pPr algn="ctr">
              <a:defRPr/>
            </a:lvl1pPr>
          </a:lstStyle>
          <a:p>
            <a:pPr>
              <a:defRPr/>
            </a:pPr>
            <a:fld id="{0223E030-0E36-4F2F-A18F-35AA2C13CF3B}" type="slidenum">
              <a:rPr lang="en-US"/>
              <a:pPr>
                <a:defRPr/>
              </a:pPr>
              <a:t>‹#›</a:t>
            </a:fld>
            <a:endParaRPr lang="en-US"/>
          </a:p>
          <a:p>
            <a:pPr>
              <a:defRPr/>
            </a:pPr>
            <a:endParaRPr lang="en-US"/>
          </a:p>
        </p:txBody>
      </p:sp>
    </p:spTree>
    <p:extLst>
      <p:ext uri="{BB962C8B-B14F-4D97-AF65-F5344CB8AC3E}">
        <p14:creationId xmlns:p14="http://schemas.microsoft.com/office/powerpoint/2010/main" val="3023955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lvl1pPr>
              <a:defRPr>
                <a:solidFill>
                  <a:srgbClr val="FFFFFF"/>
                </a:solidFill>
              </a:defRPr>
            </a:lvl1pPr>
          </a:lstStyle>
          <a:p>
            <a:r>
              <a:rPr lang="en-US" dirty="0"/>
              <a:t>Date or Reference</a:t>
            </a:r>
          </a:p>
        </p:txBody>
      </p:sp>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12" name="Rectangle 11"/>
          <p:cNvSpPr/>
          <p:nvPr userDrawn="1"/>
        </p:nvSpPr>
        <p:spPr>
          <a:xfrm>
            <a:off x="366117" y="5998819"/>
            <a:ext cx="11825883" cy="859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MSKCC_super_pos_rgb.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16982" y="940539"/>
            <a:ext cx="10707372" cy="8861273"/>
          </a:xfrm>
          <a:prstGeom prst="rect">
            <a:avLst/>
          </a:prstGeom>
        </p:spPr>
      </p:pic>
      <p:sp>
        <p:nvSpPr>
          <p:cNvPr id="2" name="Title 1"/>
          <p:cNvSpPr>
            <a:spLocks noGrp="1"/>
          </p:cNvSpPr>
          <p:nvPr>
            <p:ph type="ctrTitle"/>
          </p:nvPr>
        </p:nvSpPr>
        <p:spPr>
          <a:xfrm>
            <a:off x="570233" y="2262461"/>
            <a:ext cx="10363200" cy="1470025"/>
          </a:xfrm>
          <a:prstGeom prst="rect">
            <a:avLst/>
          </a:prstGeom>
        </p:spPr>
        <p:txBody>
          <a:bodyPr>
            <a:normAutofit/>
          </a:bodyPr>
          <a:lstStyle>
            <a:lvl1pPr>
              <a:defRPr sz="4000">
                <a:solidFill>
                  <a:srgbClr val="2986E2"/>
                </a:solidFill>
              </a:defRPr>
            </a:lvl1pPr>
          </a:lstStyle>
          <a:p>
            <a:r>
              <a:rPr lang="en-US"/>
              <a:t>Click to edit Master title style</a:t>
            </a:r>
            <a:endParaRPr lang="en-US" dirty="0"/>
          </a:p>
        </p:txBody>
      </p:sp>
      <p:sp>
        <p:nvSpPr>
          <p:cNvPr id="3" name="Subtitle 2"/>
          <p:cNvSpPr>
            <a:spLocks noGrp="1"/>
          </p:cNvSpPr>
          <p:nvPr>
            <p:ph type="subTitle" idx="1"/>
          </p:nvPr>
        </p:nvSpPr>
        <p:spPr>
          <a:xfrm>
            <a:off x="570233" y="4691833"/>
            <a:ext cx="8534400" cy="1306987"/>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6" name="Picture 15" descr="MSKCC_logo_hor_pos_rgb_150.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3033" y="569650"/>
            <a:ext cx="3577339" cy="826367"/>
          </a:xfrm>
          <a:prstGeom prst="rect">
            <a:avLst/>
          </a:prstGeom>
        </p:spPr>
      </p:pic>
    </p:spTree>
    <p:extLst>
      <p:ext uri="{BB962C8B-B14F-4D97-AF65-F5344CB8AC3E}">
        <p14:creationId xmlns:p14="http://schemas.microsoft.com/office/powerpoint/2010/main" val="28728091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5" y="89098"/>
            <a:ext cx="11394276" cy="10800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71935" y="983049"/>
            <a:ext cx="11394276" cy="5176316"/>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71932" y="6356352"/>
            <a:ext cx="3860800" cy="365125"/>
          </a:xfrm>
        </p:spPr>
        <p:txBody>
          <a:bodyPr/>
          <a:lstStyle>
            <a:lvl1pPr>
              <a:defRPr>
                <a:solidFill>
                  <a:schemeClr val="tx1"/>
                </a:solidFill>
              </a:defRPr>
            </a:lvl1pPr>
          </a:lstStyle>
          <a:p>
            <a:r>
              <a:rPr lang="en-US" dirty="0"/>
              <a:t>Footer</a:t>
            </a:r>
          </a:p>
        </p:txBody>
      </p:sp>
      <p:sp>
        <p:nvSpPr>
          <p:cNvPr id="6" name="Slide Number Placeholder 5"/>
          <p:cNvSpPr>
            <a:spLocks noGrp="1"/>
          </p:cNvSpPr>
          <p:nvPr>
            <p:ph type="sldNum" sz="quarter" idx="12"/>
          </p:nvPr>
        </p:nvSpPr>
        <p:spPr>
          <a:xfrm>
            <a:off x="4900084" y="6356352"/>
            <a:ext cx="2844800" cy="365125"/>
          </a:xfrm>
        </p:spPr>
        <p:txBody>
          <a:bodyPr/>
          <a:lstStyle>
            <a:lvl1pP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2399180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5" y="89098"/>
            <a:ext cx="11394276" cy="108001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66020"/>
            <a:ext cx="53848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66020"/>
            <a:ext cx="53848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71932" y="6353220"/>
            <a:ext cx="3860800"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4900084" y="6356352"/>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198782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E4057243-63E9-4D13-ADAC-1BD76251D714}" type="datetimeFigureOut">
              <a:rPr lang="en-US">
                <a:solidFill>
                  <a:prstClr val="black"/>
                </a:solidFill>
              </a:rPr>
              <a:pPr>
                <a:defRPr/>
              </a:pPr>
              <a:t>7/15/2020</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B556A026-1027-4B72-9BB6-35B6AE51C626}"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374530781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935" y="89098"/>
            <a:ext cx="11394276" cy="1080011"/>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53306"/>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93068"/>
            <a:ext cx="5386917"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1733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813079"/>
            <a:ext cx="5389033"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71932" y="6356352"/>
            <a:ext cx="3860800" cy="365125"/>
          </a:xfrm>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a:xfrm>
            <a:off x="4900084" y="6356352"/>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1823585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MSKCC_logo_hor_s_rev_rgb_150.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7700" y="402167"/>
            <a:ext cx="2877749" cy="664760"/>
          </a:xfrm>
          <a:prstGeom prst="rect">
            <a:avLst/>
          </a:prstGeom>
        </p:spPr>
      </p:pic>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2" name="Rectangle 1"/>
          <p:cNvSpPr/>
          <p:nvPr userDrawn="1"/>
        </p:nvSpPr>
        <p:spPr>
          <a:xfrm>
            <a:off x="355493" y="5929158"/>
            <a:ext cx="11836507" cy="9288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pic>
        <p:nvPicPr>
          <p:cNvPr id="4" name="Picture 3" descr="MSKCC_super_pos_rgb.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16982" y="940539"/>
            <a:ext cx="10707372" cy="8861273"/>
          </a:xfrm>
          <a:prstGeom prst="rect">
            <a:avLst/>
          </a:prstGeom>
        </p:spPr>
      </p:pic>
      <p:sp>
        <p:nvSpPr>
          <p:cNvPr id="5" name="Text Placeholder 4"/>
          <p:cNvSpPr>
            <a:spLocks noGrp="1"/>
          </p:cNvSpPr>
          <p:nvPr>
            <p:ph type="body" sz="quarter" idx="12"/>
          </p:nvPr>
        </p:nvSpPr>
        <p:spPr>
          <a:xfrm>
            <a:off x="926152" y="2617788"/>
            <a:ext cx="10309115" cy="2082800"/>
          </a:xfrm>
        </p:spPr>
        <p:txBody>
          <a:bodyPr>
            <a:normAutofit/>
          </a:bodyPr>
          <a:lstStyle>
            <a:lvl1pPr marL="0" indent="0">
              <a:buFontTx/>
              <a:buNone/>
              <a:defRPr sz="4400">
                <a:solidFill>
                  <a:srgbClr val="2986E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4590101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52"/>
            <a:ext cx="3860800" cy="365125"/>
          </a:xfrm>
        </p:spPr>
        <p:txBody>
          <a:bodyPr/>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4900084" y="6356352"/>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471935" y="89097"/>
            <a:ext cx="11394276" cy="68523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3960030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150851"/>
            <a:ext cx="7315200" cy="4135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052287" y="6356352"/>
            <a:ext cx="3280447"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4900084" y="6356352"/>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8" name="Title 1"/>
          <p:cNvSpPr txBox="1">
            <a:spLocks/>
          </p:cNvSpPr>
          <p:nvPr userDrawn="1"/>
        </p:nvSpPr>
        <p:spPr>
          <a:xfrm>
            <a:off x="471935" y="89097"/>
            <a:ext cx="11394276" cy="68523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r>
              <a:rPr lang="en-US" sz="3200"/>
              <a:t>Click to edit Master title style</a:t>
            </a:r>
            <a:endParaRPr lang="en-US" sz="3200" dirty="0"/>
          </a:p>
        </p:txBody>
      </p:sp>
    </p:spTree>
    <p:extLst>
      <p:ext uri="{BB962C8B-B14F-4D97-AF65-F5344CB8AC3E}">
        <p14:creationId xmlns:p14="http://schemas.microsoft.com/office/powerpoint/2010/main" val="18879030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2CBC-07C1-8741-B843-18EB2D12C4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3D88E5-149C-F248-B05E-D55CEAA8D6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F4B79-33F3-FB4C-A068-85A67B840BA9}"/>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5" name="Footer Placeholder 4">
            <a:extLst>
              <a:ext uri="{FF2B5EF4-FFF2-40B4-BE49-F238E27FC236}">
                <a16:creationId xmlns:a16="http://schemas.microsoft.com/office/drawing/2014/main" id="{8223F62F-31E1-CE49-A55B-96C46782B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6BC79-15BE-4A40-94D1-B6D62A99E183}"/>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31491266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2B3-267E-D14C-95A8-37E4124E8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CE0DAE-5B77-AF4A-8F0C-B3BD6475C0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C4D59-0153-9D4C-99D4-29CAAACBBF71}"/>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5" name="Footer Placeholder 4">
            <a:extLst>
              <a:ext uri="{FF2B5EF4-FFF2-40B4-BE49-F238E27FC236}">
                <a16:creationId xmlns:a16="http://schemas.microsoft.com/office/drawing/2014/main" id="{647E43C6-3DB9-4449-BBF9-1A5696FF6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322F0-A4A5-7F42-B795-6D33ABC95D30}"/>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3851303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3DC9-43BA-D849-949F-FE3F4CE59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8FD062-50C4-934F-9080-512FB9E7D2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83E5D-BB88-1F49-A386-FF27D2E6B767}"/>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5" name="Footer Placeholder 4">
            <a:extLst>
              <a:ext uri="{FF2B5EF4-FFF2-40B4-BE49-F238E27FC236}">
                <a16:creationId xmlns:a16="http://schemas.microsoft.com/office/drawing/2014/main" id="{8F748EAB-C28B-104B-BB7F-50DE5E69C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E60D00-26D5-A343-8406-B79DCB12AD24}"/>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27986178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E570-909F-874B-A8A5-DD937AF69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044C2-D694-FD43-A823-AC72D65BA4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8EE02B-5133-044F-A924-9A3B47E4B6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456A6E-6692-6740-891D-1868EB123657}"/>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6" name="Footer Placeholder 5">
            <a:extLst>
              <a:ext uri="{FF2B5EF4-FFF2-40B4-BE49-F238E27FC236}">
                <a16:creationId xmlns:a16="http://schemas.microsoft.com/office/drawing/2014/main" id="{3F4221B4-CDFF-554A-9AC3-918D0E2F1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98F77-8B3B-9047-90CF-9DC80AE2FD01}"/>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41280643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1FBC-3DF1-A94E-B973-0E84B9D08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3E59A1-10E0-C840-9E15-CF97FA9EDC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0379A-F651-5A41-90B4-1737896FCC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AFBEBA-D2F1-4B4A-B1BA-8B9D5B977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9A6EA-F23D-C54B-BBDF-718173E3AE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E7447D-2E05-6445-958D-327B2989E6ED}"/>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8" name="Footer Placeholder 7">
            <a:extLst>
              <a:ext uri="{FF2B5EF4-FFF2-40B4-BE49-F238E27FC236}">
                <a16:creationId xmlns:a16="http://schemas.microsoft.com/office/drawing/2014/main" id="{A75D4CA7-5B73-A54C-AC90-39D3364B4C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D9883-E55A-FE46-9622-B41E913AD9D6}"/>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17832236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48E8-15F6-2E4C-B0F5-12CD948B0C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41E628-B69C-E24A-A6F7-4A592B21A505}"/>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4" name="Footer Placeholder 3">
            <a:extLst>
              <a:ext uri="{FF2B5EF4-FFF2-40B4-BE49-F238E27FC236}">
                <a16:creationId xmlns:a16="http://schemas.microsoft.com/office/drawing/2014/main" id="{13E2DF35-235B-E044-9BC7-3D28E7953B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EE436E-3F79-A14B-8EDD-3DC205AB0BB8}"/>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328463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fld id="{C5049468-CA62-4A92-A780-EF8B7F8D5B43}" type="datetimeFigureOut">
              <a:rPr lang="en-US">
                <a:solidFill>
                  <a:prstClr val="black"/>
                </a:solidFill>
              </a:rPr>
              <a:pPr>
                <a:defRPr/>
              </a:pPr>
              <a:t>7/15/2020</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762DF18F-49EF-4F87-A728-77C8004A6CEB}" type="slidenum">
              <a:rPr lang="en-US" altLang="en-US">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100384521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3F3C8-A995-4346-901C-1C55C727AD2D}"/>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3" name="Footer Placeholder 2">
            <a:extLst>
              <a:ext uri="{FF2B5EF4-FFF2-40B4-BE49-F238E27FC236}">
                <a16:creationId xmlns:a16="http://schemas.microsoft.com/office/drawing/2014/main" id="{72ECBA22-021F-A040-AE8C-EC30C5782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A4BF69-641E-234C-9652-CA77447FC8A8}"/>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6733795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4AB8-D6EE-4349-B24A-9D286A816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DDFBD9-C99A-E442-AFC9-D238F5AAC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2BD50-47B6-5540-ABFC-BE0BB5C29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F8BC6-FCB7-5046-A30B-52916AA11F55}"/>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6" name="Footer Placeholder 5">
            <a:extLst>
              <a:ext uri="{FF2B5EF4-FFF2-40B4-BE49-F238E27FC236}">
                <a16:creationId xmlns:a16="http://schemas.microsoft.com/office/drawing/2014/main" id="{A6898611-C608-B14B-AAD0-181A35F64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DDC8D-C36D-734C-B5BD-6431BCCF34E7}"/>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6202070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30BB-D107-F04A-8402-375E3565B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37862-C95C-0248-A8D4-A96480B20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B640A1-224A-844C-8C47-9C81D80D0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C6EC1-F3AC-D04D-8398-1070065421E3}"/>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6" name="Footer Placeholder 5">
            <a:extLst>
              <a:ext uri="{FF2B5EF4-FFF2-40B4-BE49-F238E27FC236}">
                <a16:creationId xmlns:a16="http://schemas.microsoft.com/office/drawing/2014/main" id="{0690D55C-D6B4-5145-B4E4-6BE6AD2B4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B165D-BF5A-8A4D-A87C-4900712A0E10}"/>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19112623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B6D1-00B0-1843-993D-A6539798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C3EC1C-FF5E-C342-BF77-CC1E49B2B9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9B1F5-BF2B-994B-90C0-25C4873D63C0}"/>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5" name="Footer Placeholder 4">
            <a:extLst>
              <a:ext uri="{FF2B5EF4-FFF2-40B4-BE49-F238E27FC236}">
                <a16:creationId xmlns:a16="http://schemas.microsoft.com/office/drawing/2014/main" id="{273A99B0-D119-D340-9713-51E52ADC0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9BDE8-F1DE-0345-AB29-949553ACA0C6}"/>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12304199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CB2B5-FF94-A948-86EB-5E6D0409B8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34082B-DAED-E648-9234-FBD8993B67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539F7-89ED-8142-8691-6BB7ACA0B9EA}"/>
              </a:ext>
            </a:extLst>
          </p:cNvPr>
          <p:cNvSpPr>
            <a:spLocks noGrp="1"/>
          </p:cNvSpPr>
          <p:nvPr>
            <p:ph type="dt" sz="half" idx="10"/>
          </p:nvPr>
        </p:nvSpPr>
        <p:spPr/>
        <p:txBody>
          <a:bodyPr/>
          <a:lstStyle/>
          <a:p>
            <a:fld id="{6AA5BC4F-C111-2543-95B4-79B7A17C5E26}" type="datetimeFigureOut">
              <a:rPr lang="en-US" smtClean="0"/>
              <a:t>7/15/2020</a:t>
            </a:fld>
            <a:endParaRPr lang="en-US"/>
          </a:p>
        </p:txBody>
      </p:sp>
      <p:sp>
        <p:nvSpPr>
          <p:cNvPr id="5" name="Footer Placeholder 4">
            <a:extLst>
              <a:ext uri="{FF2B5EF4-FFF2-40B4-BE49-F238E27FC236}">
                <a16:creationId xmlns:a16="http://schemas.microsoft.com/office/drawing/2014/main" id="{2E98FA19-D3A7-F341-9AE3-F968EF8F4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8E878-A0F3-A042-A31A-BA42F3F9428F}"/>
              </a:ext>
            </a:extLst>
          </p:cNvPr>
          <p:cNvSpPr>
            <a:spLocks noGrp="1"/>
          </p:cNvSpPr>
          <p:nvPr>
            <p:ph type="sldNum" sz="quarter" idx="12"/>
          </p:nvPr>
        </p:nvSpPr>
        <p:spPr/>
        <p:txBody>
          <a:bodyPr/>
          <a:lstStyle/>
          <a:p>
            <a:fld id="{332BD60E-C34D-5545-8FFA-C5F03BE6B5DB}" type="slidenum">
              <a:rPr lang="en-US" smtClean="0"/>
              <a:t>‹#›</a:t>
            </a:fld>
            <a:endParaRPr lang="en-US"/>
          </a:p>
        </p:txBody>
      </p:sp>
    </p:spTree>
    <p:extLst>
      <p:ext uri="{BB962C8B-B14F-4D97-AF65-F5344CB8AC3E}">
        <p14:creationId xmlns:p14="http://schemas.microsoft.com/office/powerpoint/2010/main" val="41056818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18"/>
          <p:cNvSpPr>
            <a:spLocks noGrp="1"/>
          </p:cNvSpPr>
          <p:nvPr>
            <p:ph type="sldNum" sz="quarter" idx="13"/>
          </p:nvPr>
        </p:nvSpPr>
        <p:spPr>
          <a:xfrm>
            <a:off x="11283951" y="6432550"/>
            <a:ext cx="601133" cy="381000"/>
          </a:xfrm>
          <a:prstGeom prst="rect">
            <a:avLst/>
          </a:prstGeom>
        </p:spPr>
        <p:txBody>
          <a:bodyPr/>
          <a:lstStyle>
            <a:lvl1pPr>
              <a:defRPr sz="1200"/>
            </a:lvl1pPr>
          </a:lstStyle>
          <a:p>
            <a:pPr>
              <a:defRPr/>
            </a:pPr>
            <a:fld id="{EB78F35B-1AA9-4A88-97DB-748ED7B1ED1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94112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8"/>
          <p:cNvSpPr>
            <a:spLocks noGrp="1"/>
          </p:cNvSpPr>
          <p:nvPr>
            <p:ph type="sldNum" sz="quarter" idx="13"/>
          </p:nvPr>
        </p:nvSpPr>
        <p:spPr>
          <a:xfrm>
            <a:off x="11283951" y="6432550"/>
            <a:ext cx="601133" cy="381000"/>
          </a:xfrm>
          <a:prstGeom prst="rect">
            <a:avLst/>
          </a:prstGeom>
        </p:spPr>
        <p:txBody>
          <a:bodyPr/>
          <a:lstStyle>
            <a:lvl1pPr>
              <a:defRPr sz="1200"/>
            </a:lvl1pPr>
          </a:lstStyle>
          <a:p>
            <a:pPr>
              <a:defRPr/>
            </a:pPr>
            <a:fld id="{EB78F35B-1AA9-4A88-97DB-748ED7B1ED1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05934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3" descr="light backgroundA.png"/>
          <p:cNvPicPr>
            <a:picLocks noChangeAspect="1"/>
          </p:cNvPicPr>
          <p:nvPr userDrawn="1"/>
        </p:nvPicPr>
        <p:blipFill>
          <a:blip r:embed="rId2" cstate="print"/>
          <a:srcRect/>
          <a:stretch>
            <a:fillRect/>
          </a:stretch>
        </p:blipFill>
        <p:spPr bwMode="white">
          <a:xfrm>
            <a:off x="0" y="0"/>
            <a:ext cx="12192000" cy="6400800"/>
          </a:xfrm>
          <a:prstGeom prst="rect">
            <a:avLst/>
          </a:prstGeom>
          <a:noFill/>
          <a:ln w="9525">
            <a:noFill/>
            <a:miter lim="800000"/>
            <a:headEnd/>
            <a:tailEnd/>
          </a:ln>
        </p:spPr>
      </p:pic>
      <p:pic>
        <p:nvPicPr>
          <p:cNvPr id="7" name="Picture 4" descr="ECOG-ACRIN_Logo_Colorrev.04.2012.png"/>
          <p:cNvPicPr>
            <a:picLocks noChangeAspect="1"/>
          </p:cNvPicPr>
          <p:nvPr userDrawn="1"/>
        </p:nvPicPr>
        <p:blipFill>
          <a:blip r:embed="rId3" cstate="print"/>
          <a:srcRect/>
          <a:stretch>
            <a:fillRect/>
          </a:stretch>
        </p:blipFill>
        <p:spPr bwMode="auto">
          <a:xfrm>
            <a:off x="256119" y="6477003"/>
            <a:ext cx="3327400" cy="320675"/>
          </a:xfrm>
          <a:prstGeom prst="rect">
            <a:avLst/>
          </a:prstGeom>
          <a:noFill/>
          <a:ln w="9525">
            <a:noFill/>
            <a:miter lim="800000"/>
            <a:headEnd/>
            <a:tailEnd/>
          </a:ln>
        </p:spPr>
      </p:pic>
      <p:sp>
        <p:nvSpPr>
          <p:cNvPr id="8" name="TextBox 7"/>
          <p:cNvSpPr txBox="1"/>
          <p:nvPr userDrawn="1"/>
        </p:nvSpPr>
        <p:spPr>
          <a:xfrm>
            <a:off x="6079067" y="6645275"/>
            <a:ext cx="184731" cy="369332"/>
          </a:xfrm>
          <a:prstGeom prst="rect">
            <a:avLst/>
          </a:prstGeom>
          <a:noFill/>
        </p:spPr>
        <p:txBody>
          <a:bodyPr wrap="none">
            <a:spAutoFit/>
          </a:bodyPr>
          <a:lstStyle/>
          <a:p>
            <a:pPr>
              <a:defRPr/>
            </a:pPr>
            <a:endParaRPr lang="en-US" sz="1800" dirty="0">
              <a:solidFill>
                <a:prstClr val="black"/>
              </a:solidFill>
            </a:endParaRPr>
          </a:p>
        </p:txBody>
      </p:sp>
      <p:sp>
        <p:nvSpPr>
          <p:cNvPr id="4" name="Text Placeholder 3"/>
          <p:cNvSpPr>
            <a:spLocks noGrp="1"/>
          </p:cNvSpPr>
          <p:nvPr>
            <p:ph type="body" sz="quarter" idx="10"/>
          </p:nvPr>
        </p:nvSpPr>
        <p:spPr>
          <a:xfrm>
            <a:off x="801923" y="283701"/>
            <a:ext cx="11082867" cy="747712"/>
          </a:xfrm>
          <a:prstGeom prst="rect">
            <a:avLst/>
          </a:prstGeom>
        </p:spPr>
        <p:txBody>
          <a:bodyPr vert="horz"/>
          <a:lstStyle>
            <a:lvl1pPr marL="0" indent="0" algn="r">
              <a:buFontTx/>
              <a:buNone/>
              <a:defRPr sz="3600" baseline="0">
                <a:solidFill>
                  <a:srgbClr val="36318C"/>
                </a:solidFill>
              </a:defRPr>
            </a:lvl1pPr>
          </a:lstStyle>
          <a:p>
            <a:pPr lvl="0"/>
            <a:r>
              <a:rPr lang="en-US" dirty="0"/>
              <a:t>Click to edit Master text styles</a:t>
            </a:r>
          </a:p>
        </p:txBody>
      </p:sp>
      <p:sp>
        <p:nvSpPr>
          <p:cNvPr id="6" name="Text Placeholder 5"/>
          <p:cNvSpPr>
            <a:spLocks noGrp="1"/>
          </p:cNvSpPr>
          <p:nvPr>
            <p:ph type="body" sz="quarter" idx="11"/>
          </p:nvPr>
        </p:nvSpPr>
        <p:spPr bwMode="blackWhite">
          <a:xfrm>
            <a:off x="438151" y="1201738"/>
            <a:ext cx="11446933" cy="4989512"/>
          </a:xfrm>
          <a:prstGeom prst="rect">
            <a:avLst/>
          </a:prstGeom>
        </p:spPr>
        <p:txBody>
          <a:bodyPr vert="horz"/>
          <a:lstStyle>
            <a:lvl1pPr marL="514350" indent="-514350">
              <a:buFont typeface="+mj-lt"/>
              <a:buAutoNum type="arabicPeriod"/>
              <a:defRPr sz="3200" baseline="0">
                <a:solidFill>
                  <a:schemeClr val="tx1">
                    <a:lumMod val="65000"/>
                    <a:lumOff val="35000"/>
                  </a:schemeClr>
                </a:solidFill>
              </a:defRPr>
            </a:lvl1pPr>
            <a:lvl2pPr>
              <a:defRPr sz="2800" baseline="0">
                <a:solidFill>
                  <a:schemeClr val="tx1">
                    <a:lumMod val="65000"/>
                    <a:lumOff val="35000"/>
                  </a:schemeClr>
                </a:solidFill>
              </a:defRPr>
            </a:lvl2pPr>
            <a:lvl3pPr marL="1257300" indent="-342900">
              <a:buClr>
                <a:schemeClr val="tx1">
                  <a:lumMod val="65000"/>
                  <a:lumOff val="35000"/>
                </a:schemeClr>
              </a:buClr>
              <a:buFont typeface="Arial"/>
              <a:buChar char="•"/>
              <a:defRPr sz="2400" baseline="0">
                <a:solidFill>
                  <a:schemeClr val="tx1">
                    <a:lumMod val="65000"/>
                    <a:lumOff val="35000"/>
                  </a:schemeClr>
                </a:solidFill>
              </a:defRPr>
            </a:lvl3pPr>
            <a:lvl4pPr>
              <a:defRPr sz="2400" baseline="0">
                <a:solidFill>
                  <a:schemeClr val="tx1">
                    <a:lumMod val="65000"/>
                    <a:lumOff val="35000"/>
                  </a:schemeClr>
                </a:solidFill>
              </a:defRPr>
            </a:lvl4pPr>
            <a:lvl5pPr>
              <a:defRPr sz="2400" baseline="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18"/>
          <p:cNvSpPr>
            <a:spLocks noGrp="1"/>
          </p:cNvSpPr>
          <p:nvPr>
            <p:ph type="sldNum" sz="quarter" idx="13"/>
          </p:nvPr>
        </p:nvSpPr>
        <p:spPr>
          <a:xfrm>
            <a:off x="11283951" y="6432550"/>
            <a:ext cx="601133" cy="381000"/>
          </a:xfrm>
          <a:prstGeom prst="rect">
            <a:avLst/>
          </a:prstGeom>
        </p:spPr>
        <p:txBody>
          <a:bodyPr/>
          <a:lstStyle>
            <a:lvl1pPr>
              <a:defRPr sz="1200"/>
            </a:lvl1pPr>
          </a:lstStyle>
          <a:p>
            <a:pPr>
              <a:defRPr/>
            </a:pPr>
            <a:fld id="{EB78F35B-1AA9-4A88-97DB-748ED7B1ED1C}"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Footer Placeholder 17"/>
          <p:cNvSpPr>
            <a:spLocks noGrp="1"/>
          </p:cNvSpPr>
          <p:nvPr>
            <p:ph type="ftr" sz="quarter" idx="12"/>
          </p:nvPr>
        </p:nvSpPr>
        <p:spPr>
          <a:xfrm>
            <a:off x="7374577" y="6432553"/>
            <a:ext cx="4044842" cy="365125"/>
          </a:xfrm>
          <a:prstGeom prst="rect">
            <a:avLst/>
          </a:prstGeom>
        </p:spPr>
        <p:txBody>
          <a:bodyPr/>
          <a:lstStyle>
            <a:lvl1pPr algn="ctr">
              <a:defRPr sz="1200"/>
            </a:lvl1pPr>
          </a:lstStyle>
          <a:p>
            <a:pPr>
              <a:defRPr/>
            </a:pPr>
            <a:r>
              <a:rPr lang="en-US">
                <a:solidFill>
                  <a:prstClr val="black">
                    <a:tint val="75000"/>
                  </a:prstClr>
                </a:solidFill>
              </a:rPr>
              <a:t>ECOG-ACRIN Group Meeting • October 26 – 28, 2017</a:t>
            </a:r>
            <a:endParaRPr lang="en-US" dirty="0">
              <a:solidFill>
                <a:prstClr val="black">
                  <a:tint val="75000"/>
                </a:prstClr>
              </a:solidFill>
            </a:endParaRPr>
          </a:p>
        </p:txBody>
      </p:sp>
    </p:spTree>
    <p:extLst>
      <p:ext uri="{BB962C8B-B14F-4D97-AF65-F5344CB8AC3E}">
        <p14:creationId xmlns:p14="http://schemas.microsoft.com/office/powerpoint/2010/main" val="3915403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noChangeAspect="1"/>
          </p:cNvSpPr>
          <p:nvPr>
            <p:ph type="pic" sz="quarter" idx="11" hasCustomPrompt="1"/>
          </p:nvPr>
        </p:nvSpPr>
        <p:spPr>
          <a:xfrm>
            <a:off x="0" y="0"/>
            <a:ext cx="12204192" cy="3779520"/>
          </a:xfrm>
          <a:solidFill>
            <a:schemeClr val="bg1">
              <a:lumMod val="75000"/>
            </a:schemeClr>
          </a:solidFill>
          <a:effectLst/>
        </p:spPr>
        <p:txBody>
          <a:bodyPr anchor="ctr" anchorCtr="1">
            <a:noAutofit/>
          </a:bodyPr>
          <a:lstStyle>
            <a:lvl1pPr>
              <a:defRPr sz="2400"/>
            </a:lvl1pPr>
          </a:lstStyle>
          <a:p>
            <a:r>
              <a:rPr lang="en-US" dirty="0"/>
              <a:t>Click to add picture</a:t>
            </a:r>
          </a:p>
        </p:txBody>
      </p:sp>
      <p:sp>
        <p:nvSpPr>
          <p:cNvPr id="11" name="Rectangle 10"/>
          <p:cNvSpPr/>
          <p:nvPr userDrawn="1"/>
        </p:nvSpPr>
        <p:spPr>
          <a:xfrm>
            <a:off x="0" y="3761232"/>
            <a:ext cx="12204192" cy="30967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67"/>
          </a:p>
        </p:txBody>
      </p:sp>
      <p:sp>
        <p:nvSpPr>
          <p:cNvPr id="18" name="Rectangle 17"/>
          <p:cNvSpPr/>
          <p:nvPr userDrawn="1"/>
        </p:nvSpPr>
        <p:spPr>
          <a:xfrm>
            <a:off x="0" y="6492240"/>
            <a:ext cx="12192000" cy="36576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p:cNvCxnSpPr/>
          <p:nvPr userDrawn="1"/>
        </p:nvCxnSpPr>
        <p:spPr bwMode="gray">
          <a:xfrm>
            <a:off x="0" y="6492240"/>
            <a:ext cx="12192000" cy="0"/>
          </a:xfrm>
          <a:prstGeom prst="line">
            <a:avLst/>
          </a:prstGeom>
          <a:ln w="38100"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4023360" y="4937760"/>
            <a:ext cx="7620000" cy="548640"/>
          </a:xfrm>
          <a:effectLst/>
        </p:spPr>
        <p:txBody>
          <a:bodyPr lIns="0" tIns="0" rIns="0" bIns="0">
            <a:noAutofit/>
          </a:bodyPr>
          <a:lstStyle>
            <a:lvl1pPr marL="0" indent="0" algn="l">
              <a:lnSpc>
                <a:spcPct val="100000"/>
              </a:lnSpc>
              <a:spcBef>
                <a:spcPts val="600"/>
              </a:spcBef>
              <a:buNone/>
              <a:defRPr sz="2133" b="1">
                <a:solidFill>
                  <a:schemeClr val="accent6"/>
                </a:solidFill>
                <a:latin typeface="+mj-lt"/>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5" name="Text Placeholder 14"/>
          <p:cNvSpPr>
            <a:spLocks noGrp="1"/>
          </p:cNvSpPr>
          <p:nvPr>
            <p:ph type="body" sz="quarter" idx="10"/>
          </p:nvPr>
        </p:nvSpPr>
        <p:spPr>
          <a:xfrm>
            <a:off x="4023360" y="5547360"/>
            <a:ext cx="7620000" cy="853440"/>
          </a:xfrm>
          <a:effectLst/>
        </p:spPr>
        <p:txBody>
          <a:bodyPr lIns="0" tIns="0" rIns="0" bIns="0">
            <a:noAutofit/>
          </a:bodyPr>
          <a:lstStyle>
            <a:lvl1pPr marL="0" indent="0">
              <a:lnSpc>
                <a:spcPct val="100000"/>
              </a:lnSpc>
              <a:spcBef>
                <a:spcPts val="0"/>
              </a:spcBef>
              <a:spcAft>
                <a:spcPts val="267"/>
              </a:spcAft>
              <a:buNone/>
              <a:defRPr sz="1733" b="1">
                <a:solidFill>
                  <a:schemeClr val="tx1"/>
                </a:solidFill>
                <a:latin typeface="+mj-lt"/>
                <a:cs typeface="Arial" pitchFamily="34" charset="0"/>
              </a:defRPr>
            </a:lvl1pPr>
            <a:lvl2pPr marL="0" indent="0">
              <a:lnSpc>
                <a:spcPct val="100000"/>
              </a:lnSpc>
              <a:spcBef>
                <a:spcPts val="0"/>
              </a:spcBef>
              <a:spcAft>
                <a:spcPts val="0"/>
              </a:spcAft>
              <a:buNone/>
              <a:defRPr sz="1600">
                <a:solidFill>
                  <a:schemeClr val="accent6"/>
                </a:solidFill>
                <a:latin typeface="+mj-lt"/>
                <a:cs typeface="Arial" pitchFamily="34" charset="0"/>
              </a:defRPr>
            </a:lvl2pPr>
          </a:lstStyle>
          <a:p>
            <a:pPr lvl="0"/>
            <a:r>
              <a:rPr lang="en-US"/>
              <a:t>Click to edit Master text styles</a:t>
            </a:r>
          </a:p>
          <a:p>
            <a:pPr lvl="1"/>
            <a:r>
              <a:rPr lang="en-US"/>
              <a:t>Second level</a:t>
            </a:r>
          </a:p>
        </p:txBody>
      </p:sp>
      <p:sp>
        <p:nvSpPr>
          <p:cNvPr id="2" name="Title 1"/>
          <p:cNvSpPr>
            <a:spLocks noGrp="1"/>
          </p:cNvSpPr>
          <p:nvPr>
            <p:ph type="ctrTitle"/>
          </p:nvPr>
        </p:nvSpPr>
        <p:spPr>
          <a:xfrm>
            <a:off x="4023360" y="4023360"/>
            <a:ext cx="7620000" cy="853440"/>
          </a:xfrm>
          <a:effectLst/>
        </p:spPr>
        <p:txBody>
          <a:bodyPr lIns="0" tIns="0" rIns="0" bIns="0" anchor="t" anchorCtr="0">
            <a:noAutofit/>
          </a:bodyPr>
          <a:lstStyle>
            <a:lvl1pPr algn="l">
              <a:lnSpc>
                <a:spcPct val="90000"/>
              </a:lnSpc>
              <a:defRPr sz="3733" b="1">
                <a:latin typeface="+mj-lt"/>
                <a:cs typeface="Arial" pitchFamily="34" charset="0"/>
              </a:defRPr>
            </a:lvl1pPr>
          </a:lstStyle>
          <a:p>
            <a:r>
              <a:rPr lang="en-US" dirty="0"/>
              <a:t>Click to edit Master title style</a:t>
            </a:r>
          </a:p>
        </p:txBody>
      </p:sp>
      <p:pic>
        <p:nvPicPr>
          <p:cNvPr id="12" name="Picture 2" descr="C:\Users\michelle\Downloads\MDA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6100" y="4072165"/>
            <a:ext cx="2438400" cy="118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165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48642" y="975360"/>
            <a:ext cx="11094271" cy="853440"/>
          </a:xfrm>
        </p:spPr>
        <p:txBody>
          <a:bodyPr anchor="b" anchorCtr="0"/>
          <a:lstStyle>
            <a:lvl1pPr>
              <a:defRPr sz="2933"/>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a:solidFill>
                  <a:srgbClr val="63666A"/>
                </a:solidFill>
              </a:rPr>
              <a:t>NRG-GI006</a:t>
            </a:r>
            <a:endParaRPr lang="en-US" dirty="0">
              <a:solidFill>
                <a:srgbClr val="63666A"/>
              </a:solidFill>
            </a:endParaRPr>
          </a:p>
        </p:txBody>
      </p:sp>
      <p:sp>
        <p:nvSpPr>
          <p:cNvPr id="6" name="Text Placeholder 5"/>
          <p:cNvSpPr>
            <a:spLocks noGrp="1"/>
          </p:cNvSpPr>
          <p:nvPr>
            <p:ph type="body" sz="quarter" idx="12"/>
          </p:nvPr>
        </p:nvSpPr>
        <p:spPr bwMode="gray">
          <a:xfrm>
            <a:off x="548639" y="2316480"/>
            <a:ext cx="3474720" cy="3535680"/>
          </a:xfrm>
        </p:spPr>
        <p:txBody>
          <a:bodyPr/>
          <a:lstStyle>
            <a:lvl1pPr marL="342891" indent="-342891">
              <a:spcAft>
                <a:spcPts val="600"/>
              </a:spcAft>
              <a:buClr>
                <a:schemeClr val="accent6"/>
              </a:buClr>
              <a:buFont typeface="Wingdings" charset="2"/>
              <a:buAutoNum type="arabicPlain"/>
              <a:defRPr sz="1867" b="1" i="0" cap="all">
                <a:latin typeface="+mj-lt"/>
              </a:defRPr>
            </a:lvl1pPr>
            <a:lvl2pPr marL="457189" indent="0">
              <a:spcBef>
                <a:spcPts val="600"/>
              </a:spcBef>
              <a:buNone/>
              <a:defRPr sz="1867">
                <a:solidFill>
                  <a:srgbClr val="63666A"/>
                </a:solidFill>
                <a:latin typeface="+mn-lt"/>
              </a:defRPr>
            </a:lvl2pPr>
          </a:lstStyle>
          <a:p>
            <a:pPr lvl="0"/>
            <a:r>
              <a:rPr lang="en-US"/>
              <a:t>Click to edit Master text styles</a:t>
            </a:r>
          </a:p>
          <a:p>
            <a:pPr lvl="1"/>
            <a:r>
              <a:rPr lang="en-US"/>
              <a:t>Second level</a:t>
            </a:r>
          </a:p>
        </p:txBody>
      </p:sp>
      <p:sp>
        <p:nvSpPr>
          <p:cNvPr id="9" name="Text Placeholder 8"/>
          <p:cNvSpPr>
            <a:spLocks noGrp="1"/>
          </p:cNvSpPr>
          <p:nvPr>
            <p:ph type="body" sz="quarter" idx="13"/>
          </p:nvPr>
        </p:nvSpPr>
        <p:spPr bwMode="gray">
          <a:xfrm>
            <a:off x="4367643" y="2316480"/>
            <a:ext cx="3474720" cy="3535680"/>
          </a:xfrm>
        </p:spPr>
        <p:txBody>
          <a:bodyPr/>
          <a:lstStyle>
            <a:lvl1pPr marL="342891" indent="-342891">
              <a:spcAft>
                <a:spcPts val="600"/>
              </a:spcAft>
              <a:buClr>
                <a:schemeClr val="accent6"/>
              </a:buClr>
              <a:buFont typeface="Wingdings" charset="2"/>
              <a:buAutoNum type="arabicPlain"/>
              <a:defRPr sz="1867" b="1" i="0" cap="all">
                <a:latin typeface="+mj-lt"/>
              </a:defRPr>
            </a:lvl1pPr>
            <a:lvl2pPr marL="457189" indent="0">
              <a:spcBef>
                <a:spcPts val="600"/>
              </a:spcBef>
              <a:buNone/>
              <a:defRPr sz="1867">
                <a:solidFill>
                  <a:srgbClr val="63666A"/>
                </a:solidFill>
                <a:latin typeface="+mn-lt"/>
              </a:defRPr>
            </a:lvl2pPr>
          </a:lstStyle>
          <a:p>
            <a:pPr lvl="0"/>
            <a:r>
              <a:rPr lang="en-US"/>
              <a:t>Click to edit Master text styles</a:t>
            </a:r>
          </a:p>
          <a:p>
            <a:pPr lvl="1"/>
            <a:r>
              <a:rPr lang="en-US"/>
              <a:t>Second level</a:t>
            </a:r>
          </a:p>
        </p:txBody>
      </p:sp>
      <p:sp>
        <p:nvSpPr>
          <p:cNvPr id="11" name="Text Placeholder 10"/>
          <p:cNvSpPr>
            <a:spLocks noGrp="1"/>
          </p:cNvSpPr>
          <p:nvPr>
            <p:ph type="body" sz="quarter" idx="14"/>
          </p:nvPr>
        </p:nvSpPr>
        <p:spPr bwMode="gray">
          <a:xfrm>
            <a:off x="8178433" y="2316480"/>
            <a:ext cx="3474720" cy="3535680"/>
          </a:xfrm>
        </p:spPr>
        <p:txBody>
          <a:bodyPr/>
          <a:lstStyle>
            <a:lvl1pPr marL="342891" indent="-342891">
              <a:spcAft>
                <a:spcPts val="600"/>
              </a:spcAft>
              <a:buClr>
                <a:schemeClr val="accent6"/>
              </a:buClr>
              <a:buFont typeface="Wingdings" charset="2"/>
              <a:buAutoNum type="arabicPlain"/>
              <a:defRPr sz="1867" b="1" i="0" cap="all">
                <a:latin typeface="+mj-lt"/>
              </a:defRPr>
            </a:lvl1pPr>
            <a:lvl2pPr marL="457189" indent="0">
              <a:spcBef>
                <a:spcPts val="600"/>
              </a:spcBef>
              <a:buNone/>
              <a:defRPr sz="1867">
                <a:solidFill>
                  <a:srgbClr val="63666A"/>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1650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2.jpe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10.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2.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image" Target="../media/image2.jpeg"/><Relationship Id="rId5" Type="http://schemas.openxmlformats.org/officeDocument/2006/relationships/slideLayout" Target="../slideLayouts/slideLayout124.xml"/><Relationship Id="rId10" Type="http://schemas.openxmlformats.org/officeDocument/2006/relationships/theme" Target="../theme/theme16.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31.xml"/><Relationship Id="rId7" Type="http://schemas.openxmlformats.org/officeDocument/2006/relationships/theme" Target="../theme/theme17.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image" Target="../media/image14.jpeg"/><Relationship Id="rId5" Type="http://schemas.openxmlformats.org/officeDocument/2006/relationships/slideLayout" Target="../slideLayouts/slideLayout139.xml"/><Relationship Id="rId10" Type="http://schemas.openxmlformats.org/officeDocument/2006/relationships/theme" Target="../theme/theme18.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46.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image" Target="../media/image15.jpeg"/><Relationship Id="rId5" Type="http://schemas.openxmlformats.org/officeDocument/2006/relationships/theme" Target="../theme/theme19.xml"/><Relationship Id="rId4"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04040"/>
        </a:solidFill>
        <a:effectLst/>
      </p:bgPr>
    </p:bg>
    <p:spTree>
      <p:nvGrpSpPr>
        <p:cNvPr id="1" name=""/>
        <p:cNvGrpSpPr/>
        <p:nvPr/>
      </p:nvGrpSpPr>
      <p:grpSpPr>
        <a:xfrm>
          <a:off x="0" y="0"/>
          <a:ext cx="0" cy="0"/>
          <a:chOff x="0" y="0"/>
          <a:chExt cx="0" cy="0"/>
        </a:xfrm>
      </p:grpSpPr>
      <p:sp>
        <p:nvSpPr>
          <p:cNvPr id="7" name="Rectangle 6"/>
          <p:cNvSpPr/>
          <p:nvPr userDrawn="1"/>
        </p:nvSpPr>
        <p:spPr>
          <a:xfrm>
            <a:off x="0" y="6606117"/>
            <a:ext cx="12192000" cy="251883"/>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3075" name="Picture 7" descr="LogoForPPGRAY.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30717" y="5886451"/>
            <a:ext cx="1447800"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461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Arial" charset="0"/>
        </a:defRPr>
      </a:lvl2pPr>
      <a:lvl3pPr algn="ctr" rtl="0" eaLnBrk="0" fontAlgn="base" hangingPunct="0">
        <a:spcBef>
          <a:spcPct val="0"/>
        </a:spcBef>
        <a:spcAft>
          <a:spcPct val="0"/>
        </a:spcAft>
        <a:defRPr sz="5867">
          <a:solidFill>
            <a:schemeClr val="tx1"/>
          </a:solidFill>
          <a:latin typeface="Arial" charset="0"/>
        </a:defRPr>
      </a:lvl3pPr>
      <a:lvl4pPr algn="ctr" rtl="0" eaLnBrk="0" fontAlgn="base" hangingPunct="0">
        <a:spcBef>
          <a:spcPct val="0"/>
        </a:spcBef>
        <a:spcAft>
          <a:spcPct val="0"/>
        </a:spcAft>
        <a:defRPr sz="5867">
          <a:solidFill>
            <a:schemeClr val="tx1"/>
          </a:solidFill>
          <a:latin typeface="Arial" charset="0"/>
        </a:defRPr>
      </a:lvl4pPr>
      <a:lvl5pPr algn="ctr" rtl="0" eaLnBrk="0" fontAlgn="base" hangingPunct="0">
        <a:spcBef>
          <a:spcPct val="0"/>
        </a:spcBef>
        <a:spcAft>
          <a:spcPct val="0"/>
        </a:spcAft>
        <a:defRPr sz="5867">
          <a:solidFill>
            <a:schemeClr val="tx1"/>
          </a:solidFill>
          <a:latin typeface="Arial" charset="0"/>
        </a:defRPr>
      </a:lvl5pPr>
      <a:lvl6pPr marL="609585" algn="ctr" rtl="0" fontAlgn="base">
        <a:spcBef>
          <a:spcPct val="0"/>
        </a:spcBef>
        <a:spcAft>
          <a:spcPct val="0"/>
        </a:spcAft>
        <a:defRPr sz="5867">
          <a:solidFill>
            <a:schemeClr val="tx1"/>
          </a:solidFill>
          <a:latin typeface="Arial" charset="0"/>
        </a:defRPr>
      </a:lvl6pPr>
      <a:lvl7pPr marL="1219170" algn="ctr" rtl="0" fontAlgn="base">
        <a:spcBef>
          <a:spcPct val="0"/>
        </a:spcBef>
        <a:spcAft>
          <a:spcPct val="0"/>
        </a:spcAft>
        <a:defRPr sz="5867">
          <a:solidFill>
            <a:schemeClr val="tx1"/>
          </a:solidFill>
          <a:latin typeface="Arial" charset="0"/>
        </a:defRPr>
      </a:lvl7pPr>
      <a:lvl8pPr marL="1828754" algn="ctr" rtl="0" fontAlgn="base">
        <a:spcBef>
          <a:spcPct val="0"/>
        </a:spcBef>
        <a:spcAft>
          <a:spcPct val="0"/>
        </a:spcAft>
        <a:defRPr sz="5867">
          <a:solidFill>
            <a:schemeClr val="tx1"/>
          </a:solidFill>
          <a:latin typeface="Arial" charset="0"/>
        </a:defRPr>
      </a:lvl8pPr>
      <a:lvl9pPr marL="2438339" algn="ctr" rtl="0" fontAlgn="base">
        <a:spcBef>
          <a:spcPct val="0"/>
        </a:spcBef>
        <a:spcAft>
          <a:spcPct val="0"/>
        </a:spcAft>
        <a:defRPr sz="5867">
          <a:solidFill>
            <a:schemeClr val="tx1"/>
          </a:solidFill>
          <a:latin typeface="Arial"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NRG PPCoverNewOptionTop.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9851"/>
            <a:ext cx="12192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2"/>
          <p:cNvSpPr>
            <a:spLocks noGrp="1"/>
          </p:cNvSpPr>
          <p:nvPr>
            <p:ph type="title"/>
          </p:nvPr>
        </p:nvSpPr>
        <p:spPr bwMode="auto">
          <a:xfrm>
            <a:off x="609600" y="1981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1028" name="Text Placeholder 3"/>
          <p:cNvSpPr>
            <a:spLocks noGrp="1"/>
          </p:cNvSpPr>
          <p:nvPr>
            <p:ph type="body" idx="1"/>
          </p:nvPr>
        </p:nvSpPr>
        <p:spPr bwMode="auto">
          <a:xfrm>
            <a:off x="1117600" y="3429000"/>
            <a:ext cx="99568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8420362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txStyles>
    <p:titleStyle>
      <a:lvl1pPr algn="ctr" rtl="0" eaLnBrk="0" fontAlgn="base" hangingPunct="0">
        <a:spcBef>
          <a:spcPct val="0"/>
        </a:spcBef>
        <a:spcAft>
          <a:spcPct val="0"/>
        </a:spcAft>
        <a:defRPr sz="3200" kern="1200">
          <a:solidFill>
            <a:srgbClr val="98012E"/>
          </a:solidFill>
          <a:latin typeface="+mj-lt"/>
          <a:ea typeface="+mj-ea"/>
          <a:cs typeface="+mj-cs"/>
        </a:defRPr>
      </a:lvl1pPr>
      <a:lvl2pPr algn="ctr" rtl="0" eaLnBrk="0" fontAlgn="base" hangingPunct="0">
        <a:spcBef>
          <a:spcPct val="0"/>
        </a:spcBef>
        <a:spcAft>
          <a:spcPct val="0"/>
        </a:spcAft>
        <a:defRPr sz="3200">
          <a:solidFill>
            <a:srgbClr val="98012E"/>
          </a:solidFill>
          <a:latin typeface="Arial" charset="0"/>
        </a:defRPr>
      </a:lvl2pPr>
      <a:lvl3pPr algn="ctr" rtl="0" eaLnBrk="0" fontAlgn="base" hangingPunct="0">
        <a:spcBef>
          <a:spcPct val="0"/>
        </a:spcBef>
        <a:spcAft>
          <a:spcPct val="0"/>
        </a:spcAft>
        <a:defRPr sz="3200">
          <a:solidFill>
            <a:srgbClr val="98012E"/>
          </a:solidFill>
          <a:latin typeface="Arial" charset="0"/>
        </a:defRPr>
      </a:lvl3pPr>
      <a:lvl4pPr algn="ctr" rtl="0" eaLnBrk="0" fontAlgn="base" hangingPunct="0">
        <a:spcBef>
          <a:spcPct val="0"/>
        </a:spcBef>
        <a:spcAft>
          <a:spcPct val="0"/>
        </a:spcAft>
        <a:defRPr sz="3200">
          <a:solidFill>
            <a:srgbClr val="98012E"/>
          </a:solidFill>
          <a:latin typeface="Arial" charset="0"/>
        </a:defRPr>
      </a:lvl4pPr>
      <a:lvl5pPr algn="ctr" rtl="0" eaLnBrk="0" fontAlgn="base" hangingPunct="0">
        <a:spcBef>
          <a:spcPct val="0"/>
        </a:spcBef>
        <a:spcAft>
          <a:spcPct val="0"/>
        </a:spcAft>
        <a:defRPr sz="3200">
          <a:solidFill>
            <a:srgbClr val="98012E"/>
          </a:solidFill>
          <a:latin typeface="Arial" charset="0"/>
        </a:defRPr>
      </a:lvl5pPr>
      <a:lvl6pPr marL="457200" algn="ctr" rtl="0" fontAlgn="base">
        <a:spcBef>
          <a:spcPct val="0"/>
        </a:spcBef>
        <a:spcAft>
          <a:spcPct val="0"/>
        </a:spcAft>
        <a:defRPr sz="3200">
          <a:solidFill>
            <a:srgbClr val="98012E"/>
          </a:solidFill>
          <a:latin typeface="Arial" charset="0"/>
        </a:defRPr>
      </a:lvl6pPr>
      <a:lvl7pPr marL="914400" algn="ctr" rtl="0" fontAlgn="base">
        <a:spcBef>
          <a:spcPct val="0"/>
        </a:spcBef>
        <a:spcAft>
          <a:spcPct val="0"/>
        </a:spcAft>
        <a:defRPr sz="3200">
          <a:solidFill>
            <a:srgbClr val="98012E"/>
          </a:solidFill>
          <a:latin typeface="Arial" charset="0"/>
        </a:defRPr>
      </a:lvl7pPr>
      <a:lvl8pPr marL="1371600" algn="ctr" rtl="0" fontAlgn="base">
        <a:spcBef>
          <a:spcPct val="0"/>
        </a:spcBef>
        <a:spcAft>
          <a:spcPct val="0"/>
        </a:spcAft>
        <a:defRPr sz="3200">
          <a:solidFill>
            <a:srgbClr val="98012E"/>
          </a:solidFill>
          <a:latin typeface="Arial" charset="0"/>
        </a:defRPr>
      </a:lvl8pPr>
      <a:lvl9pPr marL="1828800" algn="ctr" rtl="0" fontAlgn="base">
        <a:spcBef>
          <a:spcPct val="0"/>
        </a:spcBef>
        <a:spcAft>
          <a:spcPct val="0"/>
        </a:spcAft>
        <a:defRPr sz="3200">
          <a:solidFill>
            <a:srgbClr val="98012E"/>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935" y="1413025"/>
            <a:ext cx="11394276" cy="47131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005408" y="6356352"/>
            <a:ext cx="3860800" cy="365125"/>
          </a:xfrm>
          <a:prstGeom prst="rect">
            <a:avLst/>
          </a:prstGeom>
        </p:spPr>
        <p:txBody>
          <a:bodyPr vert="horz" lIns="91440" tIns="45720" rIns="91440" bIns="45720" rtlCol="0" anchor="ctr"/>
          <a:lstStyle>
            <a:lvl1pPr algn="l">
              <a:defRPr sz="1200">
                <a:solidFill>
                  <a:srgbClr val="000000"/>
                </a:solidFill>
                <a:latin typeface="Corbel"/>
                <a:cs typeface="Corbel"/>
              </a:defRPr>
            </a:lvl1pPr>
          </a:lstStyle>
          <a:p>
            <a:r>
              <a:rPr lang="en-US" dirty="0"/>
              <a:t>Reference</a:t>
            </a:r>
          </a:p>
        </p:txBody>
      </p:sp>
      <p:sp>
        <p:nvSpPr>
          <p:cNvPr id="6" name="Slide Number Placeholder 5"/>
          <p:cNvSpPr>
            <a:spLocks noGrp="1"/>
          </p:cNvSpPr>
          <p:nvPr>
            <p:ph type="sldNum" sz="quarter" idx="4"/>
          </p:nvPr>
        </p:nvSpPr>
        <p:spPr>
          <a:xfrm>
            <a:off x="4900084" y="6356352"/>
            <a:ext cx="2844800"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fld id="{D9DADDD7-F6DB-DE43-84D3-BDE65D6DBA61}" type="slidenum">
              <a:rPr lang="en-US" smtClean="0"/>
              <a:pPr/>
              <a:t>‹#›</a:t>
            </a:fld>
            <a:endParaRPr lang="en-US" dirty="0"/>
          </a:p>
        </p:txBody>
      </p:sp>
      <p:pic>
        <p:nvPicPr>
          <p:cNvPr id="4" name="Picture 3" descr="MSKCC_logo_hor_pos_rgb_150.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1936" y="6206037"/>
            <a:ext cx="2017489" cy="466040"/>
          </a:xfrm>
          <a:prstGeom prst="rect">
            <a:avLst/>
          </a:prstGeom>
        </p:spPr>
      </p:pic>
      <p:cxnSp>
        <p:nvCxnSpPr>
          <p:cNvPr id="10" name="Straight Connector 9"/>
          <p:cNvCxnSpPr/>
          <p:nvPr/>
        </p:nvCxnSpPr>
        <p:spPr>
          <a:xfrm>
            <a:off x="471935" y="6126164"/>
            <a:ext cx="11394276"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464785" y="274638"/>
            <a:ext cx="11401425" cy="113838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2070741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l" defTabSz="457200" rtl="0" eaLnBrk="1" latinLnBrk="0" hangingPunct="1">
        <a:spcBef>
          <a:spcPct val="0"/>
        </a:spcBef>
        <a:buNone/>
        <a:defRPr sz="3200" b="1" kern="1200">
          <a:solidFill>
            <a:srgbClr val="2986E2"/>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20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0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766585-8A62-1D4C-A214-1BD28D837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EEE4B-E311-EE43-A021-A3CFBA1AB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A2633-7B64-C64C-8362-1D487EFE9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5BC4F-C111-2543-95B4-79B7A17C5E26}" type="datetimeFigureOut">
              <a:rPr lang="en-US" smtClean="0"/>
              <a:t>7/15/2020</a:t>
            </a:fld>
            <a:endParaRPr lang="en-US"/>
          </a:p>
        </p:txBody>
      </p:sp>
      <p:sp>
        <p:nvSpPr>
          <p:cNvPr id="5" name="Footer Placeholder 4">
            <a:extLst>
              <a:ext uri="{FF2B5EF4-FFF2-40B4-BE49-F238E27FC236}">
                <a16:creationId xmlns:a16="http://schemas.microsoft.com/office/drawing/2014/main" id="{B46E69BE-0FCD-9240-9E66-83EDF4681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A7E933-B52E-3048-8215-88AFA5842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BD60E-C34D-5545-8FFA-C5F03BE6B5DB}" type="slidenum">
              <a:rPr lang="en-US" smtClean="0"/>
              <a:t>‹#›</a:t>
            </a:fld>
            <a:endParaRPr lang="en-US"/>
          </a:p>
        </p:txBody>
      </p:sp>
    </p:spTree>
    <p:extLst>
      <p:ext uri="{BB962C8B-B14F-4D97-AF65-F5344CB8AC3E}">
        <p14:creationId xmlns:p14="http://schemas.microsoft.com/office/powerpoint/2010/main" val="279210872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8"/>
          <p:cNvSpPr>
            <a:spLocks noGrp="1"/>
          </p:cNvSpPr>
          <p:nvPr>
            <p:ph type="sldNum" sz="quarter" idx="4"/>
          </p:nvPr>
        </p:nvSpPr>
        <p:spPr>
          <a:xfrm>
            <a:off x="11283951" y="6432550"/>
            <a:ext cx="601133" cy="381000"/>
          </a:xfrm>
          <a:prstGeom prst="rect">
            <a:avLst/>
          </a:prstGeom>
        </p:spPr>
        <p:txBody>
          <a:bodyPr/>
          <a:lstStyle>
            <a:lvl1pPr>
              <a:defRPr sz="1200"/>
            </a:lvl1pPr>
          </a:lstStyle>
          <a:p>
            <a:pPr>
              <a:defRPr/>
            </a:pPr>
            <a:fld id="{EB78F35B-1AA9-4A88-97DB-748ED7B1ED1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072655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1" y="685800"/>
            <a:ext cx="11094720" cy="85344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548640" y="1950720"/>
            <a:ext cx="11094720" cy="45110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ooter Placeholder 9"/>
          <p:cNvSpPr>
            <a:spLocks noGrp="1"/>
          </p:cNvSpPr>
          <p:nvPr>
            <p:ph type="ftr" sz="quarter" idx="3"/>
          </p:nvPr>
        </p:nvSpPr>
        <p:spPr bwMode="gray">
          <a:xfrm>
            <a:off x="1889761" y="289266"/>
            <a:ext cx="8346697" cy="215444"/>
          </a:xfrm>
          <a:prstGeom prst="rect">
            <a:avLst/>
          </a:prstGeom>
        </p:spPr>
        <p:txBody>
          <a:bodyPr vert="horz" wrap="square" lIns="0" tIns="0" rIns="0" bIns="0" rtlCol="0" anchor="ctr">
            <a:spAutoFit/>
          </a:bodyPr>
          <a:lstStyle>
            <a:lvl1pPr algn="l">
              <a:defRPr sz="1400">
                <a:solidFill>
                  <a:schemeClr val="accent6"/>
                </a:solidFill>
                <a:latin typeface="+mj-lt"/>
                <a:cs typeface="Arial" pitchFamily="34" charset="0"/>
              </a:defRPr>
            </a:lvl1pPr>
          </a:lstStyle>
          <a:p>
            <a:r>
              <a:rPr lang="en-US">
                <a:solidFill>
                  <a:srgbClr val="63666A"/>
                </a:solidFill>
              </a:rPr>
              <a:t>NRG-GI006</a:t>
            </a:r>
            <a:endParaRPr lang="en-US" dirty="0">
              <a:solidFill>
                <a:srgbClr val="63666A"/>
              </a:solidFill>
            </a:endParaRPr>
          </a:p>
        </p:txBody>
      </p:sp>
      <p:cxnSp>
        <p:nvCxnSpPr>
          <p:cNvPr id="19" name="Straight Connector 18"/>
          <p:cNvCxnSpPr/>
          <p:nvPr/>
        </p:nvCxnSpPr>
        <p:spPr bwMode="gray">
          <a:xfrm>
            <a:off x="2" y="396984"/>
            <a:ext cx="361244" cy="0"/>
          </a:xfrm>
          <a:prstGeom prst="line">
            <a:avLst/>
          </a:prstGeom>
          <a:ln w="444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bwMode="gray">
          <a:xfrm>
            <a:off x="553147" y="289266"/>
            <a:ext cx="1097280" cy="215444"/>
          </a:xfrm>
          <a:prstGeom prst="rect">
            <a:avLst/>
          </a:prstGeom>
          <a:noFill/>
        </p:spPr>
        <p:txBody>
          <a:bodyPr wrap="square" lIns="0" tIns="0" rIns="0" bIns="0" rtlCol="0" anchor="ctr" anchorCtr="0">
            <a:spAutoFit/>
          </a:bodyPr>
          <a:lstStyle/>
          <a:p>
            <a:r>
              <a:rPr lang="en-US" sz="1400" dirty="0">
                <a:solidFill>
                  <a:srgbClr val="63666A"/>
                </a:solidFill>
                <a:latin typeface="+mj-lt"/>
                <a:cs typeface="Arial" pitchFamily="34" charset="0"/>
              </a:rPr>
              <a:t>MD Anderson </a:t>
            </a:r>
          </a:p>
        </p:txBody>
      </p:sp>
      <p:cxnSp>
        <p:nvCxnSpPr>
          <p:cNvPr id="11" name="Straight Connector 10"/>
          <p:cNvCxnSpPr/>
          <p:nvPr/>
        </p:nvCxnSpPr>
        <p:spPr bwMode="gray">
          <a:xfrm>
            <a:off x="1755225" y="289265"/>
            <a:ext cx="0" cy="219456"/>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95293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dt="0"/>
  <p:txStyles>
    <p:titleStyle>
      <a:lvl1pPr algn="l" defTabSz="914377" rtl="0" eaLnBrk="1" latinLnBrk="0" hangingPunct="1">
        <a:lnSpc>
          <a:spcPct val="100000"/>
        </a:lnSpc>
        <a:spcBef>
          <a:spcPct val="0"/>
        </a:spcBef>
        <a:buNone/>
        <a:defRPr sz="3733" b="1" kern="1200">
          <a:solidFill>
            <a:schemeClr val="tx1"/>
          </a:solidFill>
          <a:latin typeface="+mj-lt"/>
          <a:ea typeface="+mj-ea"/>
          <a:cs typeface="Arial" pitchFamily="34" charset="0"/>
        </a:defRPr>
      </a:lvl1pPr>
    </p:titleStyle>
    <p:bodyStyle>
      <a:lvl1pPr marL="0" indent="0" algn="l" defTabSz="914377" rtl="0" eaLnBrk="1" latinLnBrk="0" hangingPunct="1">
        <a:lnSpc>
          <a:spcPct val="100000"/>
        </a:lnSpc>
        <a:spcBef>
          <a:spcPts val="1867"/>
        </a:spcBef>
        <a:spcAft>
          <a:spcPts val="0"/>
        </a:spcAft>
        <a:buFont typeface="Arial" pitchFamily="34" charset="0"/>
        <a:buNone/>
        <a:defRPr sz="3200" b="1" kern="1200">
          <a:solidFill>
            <a:schemeClr val="tx1"/>
          </a:solidFill>
          <a:latin typeface="+mj-lt"/>
          <a:ea typeface="+mn-ea"/>
          <a:cs typeface="Times New Roman" pitchFamily="18" charset="0"/>
        </a:defRPr>
      </a:lvl1pPr>
      <a:lvl2pPr marL="380990" indent="-380990" algn="l" defTabSz="914377" rtl="0" eaLnBrk="1" latinLnBrk="0" hangingPunct="1">
        <a:lnSpc>
          <a:spcPct val="100000"/>
        </a:lnSpc>
        <a:spcBef>
          <a:spcPts val="1200"/>
        </a:spcBef>
        <a:spcAft>
          <a:spcPts val="0"/>
        </a:spcAft>
        <a:buFont typeface="Arial" pitchFamily="34" charset="0"/>
        <a:buChar char="•"/>
        <a:defRPr sz="2667" b="1" kern="1200">
          <a:solidFill>
            <a:schemeClr val="tx1"/>
          </a:solidFill>
          <a:latin typeface="+mj-lt"/>
          <a:ea typeface="+mn-ea"/>
          <a:cs typeface="Times New Roman" pitchFamily="18" charset="0"/>
        </a:defRPr>
      </a:lvl2pPr>
      <a:lvl3pPr marL="838179" indent="-380990" algn="l" defTabSz="914377" rtl="0" eaLnBrk="1" latinLnBrk="0" hangingPunct="1">
        <a:lnSpc>
          <a:spcPct val="100000"/>
        </a:lnSpc>
        <a:spcBef>
          <a:spcPts val="800"/>
        </a:spcBef>
        <a:spcAft>
          <a:spcPts val="0"/>
        </a:spcAft>
        <a:buFont typeface="Times New Roman" panose="02020603050405020304" pitchFamily="18" charset="0"/>
        <a:buChar char="−"/>
        <a:defRPr sz="2400" kern="1200">
          <a:solidFill>
            <a:schemeClr val="tx1"/>
          </a:solidFill>
          <a:latin typeface="+mn-lt"/>
          <a:ea typeface="+mn-ea"/>
          <a:cs typeface="Times New Roman" pitchFamily="18" charset="0"/>
        </a:defRPr>
      </a:lvl3pPr>
      <a:lvl4pPr marL="1142971" indent="-228594" algn="l" defTabSz="914377" rtl="0" eaLnBrk="1" latinLnBrk="0" hangingPunct="1">
        <a:lnSpc>
          <a:spcPct val="100000"/>
        </a:lnSpc>
        <a:spcBef>
          <a:spcPts val="800"/>
        </a:spcBef>
        <a:spcAft>
          <a:spcPts val="0"/>
        </a:spcAft>
        <a:buFont typeface="Wingdings" panose="05000000000000000000" pitchFamily="2" charset="2"/>
        <a:buChar char="§"/>
        <a:defRPr sz="1867" kern="1200">
          <a:solidFill>
            <a:schemeClr val="tx1"/>
          </a:solidFill>
          <a:latin typeface="+mj-lt"/>
          <a:ea typeface="+mn-ea"/>
          <a:cs typeface="Times New Roman" pitchFamily="18" charset="0"/>
        </a:defRPr>
      </a:lvl4pPr>
      <a:lvl5pPr marL="2057349" indent="-228594" algn="l" defTabSz="914377" rtl="0" eaLnBrk="1" latinLnBrk="0" hangingPunct="1">
        <a:spcBef>
          <a:spcPct val="20000"/>
        </a:spcBef>
        <a:buFont typeface="Arial" pitchFamily="34" charset="0"/>
        <a:buChar char="»"/>
        <a:defRPr sz="1800" kern="1200">
          <a:solidFill>
            <a:schemeClr val="bg1"/>
          </a:solidFill>
          <a:latin typeface="Times New Roman" pitchFamily="18" charset="0"/>
          <a:ea typeface="+mn-ea"/>
          <a:cs typeface="Times New Roman" pitchFamily="18"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7/15/2020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1663374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NRG PPCoverNewOptionTop.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9851"/>
            <a:ext cx="12192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2"/>
          <p:cNvSpPr>
            <a:spLocks noGrp="1"/>
          </p:cNvSpPr>
          <p:nvPr>
            <p:ph type="title"/>
          </p:nvPr>
        </p:nvSpPr>
        <p:spPr bwMode="auto">
          <a:xfrm>
            <a:off x="609600" y="1981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5124" name="Text Placeholder 3"/>
          <p:cNvSpPr>
            <a:spLocks noGrp="1"/>
          </p:cNvSpPr>
          <p:nvPr>
            <p:ph type="body" idx="1"/>
          </p:nvPr>
        </p:nvSpPr>
        <p:spPr bwMode="auto">
          <a:xfrm>
            <a:off x="1117600" y="3429000"/>
            <a:ext cx="99568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38721519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ctr" rtl="0" eaLnBrk="0" fontAlgn="base" hangingPunct="0">
        <a:spcBef>
          <a:spcPct val="0"/>
        </a:spcBef>
        <a:spcAft>
          <a:spcPct val="0"/>
        </a:spcAft>
        <a:defRPr sz="3200" kern="1200">
          <a:solidFill>
            <a:srgbClr val="98012E"/>
          </a:solidFill>
          <a:latin typeface="+mj-lt"/>
          <a:ea typeface="+mj-ea"/>
          <a:cs typeface="+mj-cs"/>
        </a:defRPr>
      </a:lvl1pPr>
      <a:lvl2pPr algn="ctr" rtl="0" eaLnBrk="0" fontAlgn="base" hangingPunct="0">
        <a:spcBef>
          <a:spcPct val="0"/>
        </a:spcBef>
        <a:spcAft>
          <a:spcPct val="0"/>
        </a:spcAft>
        <a:defRPr sz="3200">
          <a:solidFill>
            <a:srgbClr val="98012E"/>
          </a:solidFill>
          <a:latin typeface="Arial" charset="0"/>
        </a:defRPr>
      </a:lvl2pPr>
      <a:lvl3pPr algn="ctr" rtl="0" eaLnBrk="0" fontAlgn="base" hangingPunct="0">
        <a:spcBef>
          <a:spcPct val="0"/>
        </a:spcBef>
        <a:spcAft>
          <a:spcPct val="0"/>
        </a:spcAft>
        <a:defRPr sz="3200">
          <a:solidFill>
            <a:srgbClr val="98012E"/>
          </a:solidFill>
          <a:latin typeface="Arial" charset="0"/>
        </a:defRPr>
      </a:lvl3pPr>
      <a:lvl4pPr algn="ctr" rtl="0" eaLnBrk="0" fontAlgn="base" hangingPunct="0">
        <a:spcBef>
          <a:spcPct val="0"/>
        </a:spcBef>
        <a:spcAft>
          <a:spcPct val="0"/>
        </a:spcAft>
        <a:defRPr sz="3200">
          <a:solidFill>
            <a:srgbClr val="98012E"/>
          </a:solidFill>
          <a:latin typeface="Arial" charset="0"/>
        </a:defRPr>
      </a:lvl4pPr>
      <a:lvl5pPr algn="ctr" rtl="0" eaLnBrk="0" fontAlgn="base" hangingPunct="0">
        <a:spcBef>
          <a:spcPct val="0"/>
        </a:spcBef>
        <a:spcAft>
          <a:spcPct val="0"/>
        </a:spcAft>
        <a:defRPr sz="3200">
          <a:solidFill>
            <a:srgbClr val="98012E"/>
          </a:solidFill>
          <a:latin typeface="Arial" charset="0"/>
        </a:defRPr>
      </a:lvl5pPr>
      <a:lvl6pPr marL="457200" algn="ctr" rtl="0" fontAlgn="base">
        <a:spcBef>
          <a:spcPct val="0"/>
        </a:spcBef>
        <a:spcAft>
          <a:spcPct val="0"/>
        </a:spcAft>
        <a:defRPr sz="3200">
          <a:solidFill>
            <a:srgbClr val="98012E"/>
          </a:solidFill>
          <a:latin typeface="Arial" charset="0"/>
        </a:defRPr>
      </a:lvl6pPr>
      <a:lvl7pPr marL="914400" algn="ctr" rtl="0" fontAlgn="base">
        <a:spcBef>
          <a:spcPct val="0"/>
        </a:spcBef>
        <a:spcAft>
          <a:spcPct val="0"/>
        </a:spcAft>
        <a:defRPr sz="3200">
          <a:solidFill>
            <a:srgbClr val="98012E"/>
          </a:solidFill>
          <a:latin typeface="Arial" charset="0"/>
        </a:defRPr>
      </a:lvl7pPr>
      <a:lvl8pPr marL="1371600" algn="ctr" rtl="0" fontAlgn="base">
        <a:spcBef>
          <a:spcPct val="0"/>
        </a:spcBef>
        <a:spcAft>
          <a:spcPct val="0"/>
        </a:spcAft>
        <a:defRPr sz="3200">
          <a:solidFill>
            <a:srgbClr val="98012E"/>
          </a:solidFill>
          <a:latin typeface="Arial" charset="0"/>
        </a:defRPr>
      </a:lvl8pPr>
      <a:lvl9pPr marL="1828800" algn="ctr" rtl="0" fontAlgn="base">
        <a:spcBef>
          <a:spcPct val="0"/>
        </a:spcBef>
        <a:spcAft>
          <a:spcPct val="0"/>
        </a:spcAft>
        <a:defRPr sz="3200">
          <a:solidFill>
            <a:srgbClr val="98012E"/>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605588"/>
            <a:ext cx="12192000" cy="252412"/>
          </a:xfrm>
          <a:prstGeom prst="rect">
            <a:avLst/>
          </a:prstGeom>
          <a:solidFill>
            <a:srgbClr val="800000"/>
          </a:solidFill>
          <a:ln>
            <a:noFill/>
          </a:ln>
          <a:effectLst>
            <a:outerShdw blurRad="40000" dist="230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1800">
              <a:solidFill>
                <a:srgbClr val="FFFFFF"/>
              </a:solidFill>
            </a:endParaRPr>
          </a:p>
        </p:txBody>
      </p:sp>
      <p:pic>
        <p:nvPicPr>
          <p:cNvPr id="1027" name="Picture 7" descr="LogoForPPwhi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45534" y="5897564"/>
            <a:ext cx="1445684"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4564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Arial" charset="0"/>
          <a:cs typeface="Arial" panose="020B0604020202020204" pitchFamily="34" charset="0"/>
        </a:defRPr>
      </a:lvl1pPr>
      <a:lvl2pPr algn="ctr" rtl="0" eaLnBrk="0" fontAlgn="base" hangingPunct="0">
        <a:spcBef>
          <a:spcPct val="0"/>
        </a:spcBef>
        <a:spcAft>
          <a:spcPct val="0"/>
        </a:spcAft>
        <a:defRPr sz="3200">
          <a:solidFill>
            <a:schemeClr val="tx1"/>
          </a:solidFill>
          <a:latin typeface="Arial" charset="0"/>
          <a:ea typeface="Arial" charset="0"/>
          <a:cs typeface="Arial" charset="0"/>
        </a:defRPr>
      </a:lvl2pPr>
      <a:lvl3pPr algn="ctr" rtl="0" eaLnBrk="0" fontAlgn="base" hangingPunct="0">
        <a:spcBef>
          <a:spcPct val="0"/>
        </a:spcBef>
        <a:spcAft>
          <a:spcPct val="0"/>
        </a:spcAft>
        <a:defRPr sz="3200">
          <a:solidFill>
            <a:schemeClr val="tx1"/>
          </a:solidFill>
          <a:latin typeface="Arial" charset="0"/>
          <a:ea typeface="Arial" charset="0"/>
          <a:cs typeface="Arial" charset="0"/>
        </a:defRPr>
      </a:lvl3pPr>
      <a:lvl4pPr algn="ctr" rtl="0" eaLnBrk="0" fontAlgn="base" hangingPunct="0">
        <a:spcBef>
          <a:spcPct val="0"/>
        </a:spcBef>
        <a:spcAft>
          <a:spcPct val="0"/>
        </a:spcAft>
        <a:defRPr sz="3200">
          <a:solidFill>
            <a:schemeClr val="tx1"/>
          </a:solidFill>
          <a:latin typeface="Arial" charset="0"/>
          <a:ea typeface="Arial" charset="0"/>
          <a:cs typeface="Arial" charset="0"/>
        </a:defRPr>
      </a:lvl4pPr>
      <a:lvl5pPr algn="ctr" rtl="0" eaLnBrk="0" fontAlgn="base" hangingPunct="0">
        <a:spcBef>
          <a:spcPct val="0"/>
        </a:spcBef>
        <a:spcAft>
          <a:spcPct val="0"/>
        </a:spcAft>
        <a:defRPr sz="3200">
          <a:solidFill>
            <a:schemeClr val="tx1"/>
          </a:solidFill>
          <a:latin typeface="Arial" charset="0"/>
          <a:ea typeface="Arial" charset="0"/>
          <a:cs typeface="Arial" charset="0"/>
        </a:defRPr>
      </a:lvl5pPr>
      <a:lvl6pPr marL="457200" algn="ctr" rtl="0" fontAlgn="base">
        <a:spcBef>
          <a:spcPct val="0"/>
        </a:spcBef>
        <a:spcAft>
          <a:spcPct val="0"/>
        </a:spcAft>
        <a:defRPr sz="3200">
          <a:solidFill>
            <a:schemeClr val="tx1"/>
          </a:solidFill>
          <a:latin typeface="Arial" charset="0"/>
          <a:cs typeface="Arial" charset="0"/>
        </a:defRPr>
      </a:lvl6pPr>
      <a:lvl7pPr marL="914400" algn="ctr" rtl="0" fontAlgn="base">
        <a:spcBef>
          <a:spcPct val="0"/>
        </a:spcBef>
        <a:spcAft>
          <a:spcPct val="0"/>
        </a:spcAft>
        <a:defRPr sz="3200">
          <a:solidFill>
            <a:schemeClr val="tx1"/>
          </a:solidFill>
          <a:latin typeface="Arial" charset="0"/>
          <a:cs typeface="Arial" charset="0"/>
        </a:defRPr>
      </a:lvl7pPr>
      <a:lvl8pPr marL="1371600" algn="ctr" rtl="0" fontAlgn="base">
        <a:spcBef>
          <a:spcPct val="0"/>
        </a:spcBef>
        <a:spcAft>
          <a:spcPct val="0"/>
        </a:spcAft>
        <a:defRPr sz="3200">
          <a:solidFill>
            <a:schemeClr val="tx1"/>
          </a:solidFill>
          <a:latin typeface="Arial" charset="0"/>
          <a:cs typeface="Arial" charset="0"/>
        </a:defRPr>
      </a:lvl8pPr>
      <a:lvl9pPr marL="1828800" algn="ctr"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NRG PPCoverNewOptionTop.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9851"/>
            <a:ext cx="12192000" cy="204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2"/>
          <p:cNvSpPr>
            <a:spLocks noGrp="1"/>
          </p:cNvSpPr>
          <p:nvPr>
            <p:ph type="title"/>
          </p:nvPr>
        </p:nvSpPr>
        <p:spPr bwMode="auto">
          <a:xfrm>
            <a:off x="609600" y="1981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2052" name="Text Placeholder 3"/>
          <p:cNvSpPr>
            <a:spLocks noGrp="1"/>
          </p:cNvSpPr>
          <p:nvPr>
            <p:ph type="body" idx="1"/>
          </p:nvPr>
        </p:nvSpPr>
        <p:spPr bwMode="auto">
          <a:xfrm>
            <a:off x="1117600" y="3429001"/>
            <a:ext cx="9956800" cy="31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6972683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hf sldNum="0" hdr="0" ftr="0" dt="0"/>
  <p:txStyles>
    <p:titleStyle>
      <a:lvl1pPr algn="ctr" rtl="0" eaLnBrk="0" fontAlgn="base" hangingPunct="0">
        <a:spcBef>
          <a:spcPct val="0"/>
        </a:spcBef>
        <a:spcAft>
          <a:spcPct val="0"/>
        </a:spcAft>
        <a:defRPr sz="4267" kern="1200">
          <a:solidFill>
            <a:srgbClr val="98012E"/>
          </a:solidFill>
          <a:latin typeface="+mj-lt"/>
          <a:ea typeface="+mj-ea"/>
          <a:cs typeface="+mj-cs"/>
        </a:defRPr>
      </a:lvl1pPr>
      <a:lvl2pPr algn="ctr" rtl="0" eaLnBrk="0" fontAlgn="base" hangingPunct="0">
        <a:spcBef>
          <a:spcPct val="0"/>
        </a:spcBef>
        <a:spcAft>
          <a:spcPct val="0"/>
        </a:spcAft>
        <a:defRPr sz="4267">
          <a:solidFill>
            <a:srgbClr val="98012E"/>
          </a:solidFill>
          <a:latin typeface="Arial" charset="0"/>
        </a:defRPr>
      </a:lvl2pPr>
      <a:lvl3pPr algn="ctr" rtl="0" eaLnBrk="0" fontAlgn="base" hangingPunct="0">
        <a:spcBef>
          <a:spcPct val="0"/>
        </a:spcBef>
        <a:spcAft>
          <a:spcPct val="0"/>
        </a:spcAft>
        <a:defRPr sz="4267">
          <a:solidFill>
            <a:srgbClr val="98012E"/>
          </a:solidFill>
          <a:latin typeface="Arial" charset="0"/>
        </a:defRPr>
      </a:lvl3pPr>
      <a:lvl4pPr algn="ctr" rtl="0" eaLnBrk="0" fontAlgn="base" hangingPunct="0">
        <a:spcBef>
          <a:spcPct val="0"/>
        </a:spcBef>
        <a:spcAft>
          <a:spcPct val="0"/>
        </a:spcAft>
        <a:defRPr sz="4267">
          <a:solidFill>
            <a:srgbClr val="98012E"/>
          </a:solidFill>
          <a:latin typeface="Arial" charset="0"/>
        </a:defRPr>
      </a:lvl4pPr>
      <a:lvl5pPr algn="ctr" rtl="0" eaLnBrk="0" fontAlgn="base" hangingPunct="0">
        <a:spcBef>
          <a:spcPct val="0"/>
        </a:spcBef>
        <a:spcAft>
          <a:spcPct val="0"/>
        </a:spcAft>
        <a:defRPr sz="4267">
          <a:solidFill>
            <a:srgbClr val="98012E"/>
          </a:solidFill>
          <a:latin typeface="Arial" charset="0"/>
        </a:defRPr>
      </a:lvl5pPr>
      <a:lvl6pPr marL="609585" algn="ctr" rtl="0" fontAlgn="base">
        <a:spcBef>
          <a:spcPct val="0"/>
        </a:spcBef>
        <a:spcAft>
          <a:spcPct val="0"/>
        </a:spcAft>
        <a:defRPr sz="4267">
          <a:solidFill>
            <a:srgbClr val="98012E"/>
          </a:solidFill>
          <a:latin typeface="Arial" charset="0"/>
        </a:defRPr>
      </a:lvl6pPr>
      <a:lvl7pPr marL="1219170" algn="ctr" rtl="0" fontAlgn="base">
        <a:spcBef>
          <a:spcPct val="0"/>
        </a:spcBef>
        <a:spcAft>
          <a:spcPct val="0"/>
        </a:spcAft>
        <a:defRPr sz="4267">
          <a:solidFill>
            <a:srgbClr val="98012E"/>
          </a:solidFill>
          <a:latin typeface="Arial" charset="0"/>
        </a:defRPr>
      </a:lvl7pPr>
      <a:lvl8pPr marL="1828754" algn="ctr" rtl="0" fontAlgn="base">
        <a:spcBef>
          <a:spcPct val="0"/>
        </a:spcBef>
        <a:spcAft>
          <a:spcPct val="0"/>
        </a:spcAft>
        <a:defRPr sz="4267">
          <a:solidFill>
            <a:srgbClr val="98012E"/>
          </a:solidFill>
          <a:latin typeface="Arial" charset="0"/>
        </a:defRPr>
      </a:lvl8pPr>
      <a:lvl9pPr marL="2438339" algn="ctr" rtl="0" fontAlgn="base">
        <a:spcBef>
          <a:spcPct val="0"/>
        </a:spcBef>
        <a:spcAft>
          <a:spcPct val="0"/>
        </a:spcAft>
        <a:defRPr sz="4267">
          <a:solidFill>
            <a:srgbClr val="98012E"/>
          </a:solidFill>
          <a:latin typeface="Arial"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9BA6BC-49E2-4E66-A488-2ECABC6061B6}"/>
              </a:ext>
            </a:extLst>
          </p:cNvPr>
          <p:cNvSpPr/>
          <p:nvPr userDrawn="1"/>
        </p:nvSpPr>
        <p:spPr>
          <a:xfrm>
            <a:off x="0" y="6606117"/>
            <a:ext cx="12192000" cy="251883"/>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a:p>
        </p:txBody>
      </p:sp>
      <p:pic>
        <p:nvPicPr>
          <p:cNvPr id="1027" name="Picture 7" descr="LogoForPPwhit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5534" y="5897034"/>
            <a:ext cx="1445684" cy="62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769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Lst>
  <p:hf sldNum="0" hdr="0" ftr="0" dt="0"/>
  <p:txStyles>
    <p:titleStyle>
      <a:lvl1pPr algn="ctr" rtl="0" eaLnBrk="0" fontAlgn="base" hangingPunct="0">
        <a:spcBef>
          <a:spcPct val="0"/>
        </a:spcBef>
        <a:spcAft>
          <a:spcPct val="0"/>
        </a:spcAft>
        <a:defRPr sz="4267"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267">
          <a:solidFill>
            <a:schemeClr val="tx1"/>
          </a:solidFill>
          <a:latin typeface="Arial" charset="0"/>
          <a:cs typeface="Arial" charset="0"/>
        </a:defRPr>
      </a:lvl2pPr>
      <a:lvl3pPr algn="ctr" rtl="0" eaLnBrk="0" fontAlgn="base" hangingPunct="0">
        <a:spcBef>
          <a:spcPct val="0"/>
        </a:spcBef>
        <a:spcAft>
          <a:spcPct val="0"/>
        </a:spcAft>
        <a:defRPr sz="4267">
          <a:solidFill>
            <a:schemeClr val="tx1"/>
          </a:solidFill>
          <a:latin typeface="Arial" charset="0"/>
          <a:cs typeface="Arial" charset="0"/>
        </a:defRPr>
      </a:lvl3pPr>
      <a:lvl4pPr algn="ctr" rtl="0" eaLnBrk="0" fontAlgn="base" hangingPunct="0">
        <a:spcBef>
          <a:spcPct val="0"/>
        </a:spcBef>
        <a:spcAft>
          <a:spcPct val="0"/>
        </a:spcAft>
        <a:defRPr sz="4267">
          <a:solidFill>
            <a:schemeClr val="tx1"/>
          </a:solidFill>
          <a:latin typeface="Arial" charset="0"/>
          <a:cs typeface="Arial" charset="0"/>
        </a:defRPr>
      </a:lvl4pPr>
      <a:lvl5pPr algn="ctr" rtl="0" eaLnBrk="0" fontAlgn="base" hangingPunct="0">
        <a:spcBef>
          <a:spcPct val="0"/>
        </a:spcBef>
        <a:spcAft>
          <a:spcPct val="0"/>
        </a:spcAft>
        <a:defRPr sz="4267">
          <a:solidFill>
            <a:schemeClr val="tx1"/>
          </a:solidFill>
          <a:latin typeface="Arial" charset="0"/>
          <a:cs typeface="Arial" charset="0"/>
        </a:defRPr>
      </a:lvl5pPr>
      <a:lvl6pPr marL="609585" algn="ctr" rtl="0" fontAlgn="base">
        <a:spcBef>
          <a:spcPct val="0"/>
        </a:spcBef>
        <a:spcAft>
          <a:spcPct val="0"/>
        </a:spcAft>
        <a:defRPr sz="4267">
          <a:solidFill>
            <a:schemeClr val="tx1"/>
          </a:solidFill>
          <a:latin typeface="Arial" charset="0"/>
          <a:cs typeface="Arial" charset="0"/>
        </a:defRPr>
      </a:lvl6pPr>
      <a:lvl7pPr marL="1219170" algn="ctr" rtl="0" fontAlgn="base">
        <a:spcBef>
          <a:spcPct val="0"/>
        </a:spcBef>
        <a:spcAft>
          <a:spcPct val="0"/>
        </a:spcAft>
        <a:defRPr sz="4267">
          <a:solidFill>
            <a:schemeClr val="tx1"/>
          </a:solidFill>
          <a:latin typeface="Arial" charset="0"/>
          <a:cs typeface="Arial" charset="0"/>
        </a:defRPr>
      </a:lvl7pPr>
      <a:lvl8pPr marL="1828754" algn="ctr" rtl="0" fontAlgn="base">
        <a:spcBef>
          <a:spcPct val="0"/>
        </a:spcBef>
        <a:spcAft>
          <a:spcPct val="0"/>
        </a:spcAft>
        <a:defRPr sz="4267">
          <a:solidFill>
            <a:schemeClr val="tx1"/>
          </a:solidFill>
          <a:latin typeface="Arial" charset="0"/>
          <a:cs typeface="Arial" charset="0"/>
        </a:defRPr>
      </a:lvl8pPr>
      <a:lvl9pPr marL="2438339" algn="ctr" rtl="0" fontAlgn="base">
        <a:spcBef>
          <a:spcPct val="0"/>
        </a:spcBef>
        <a:spcAft>
          <a:spcPct val="0"/>
        </a:spcAft>
        <a:defRPr sz="4267">
          <a:solidFill>
            <a:schemeClr val="tx1"/>
          </a:solidFill>
          <a:latin typeface="Arial" charset="0"/>
          <a:cs typeface="Arial"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NRG PPCoverNewOptionTop.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9851"/>
            <a:ext cx="12192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2"/>
          <p:cNvSpPr>
            <a:spLocks noGrp="1"/>
          </p:cNvSpPr>
          <p:nvPr>
            <p:ph type="title"/>
          </p:nvPr>
        </p:nvSpPr>
        <p:spPr bwMode="auto">
          <a:xfrm>
            <a:off x="609600" y="1981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6148" name="Text Placeholder 3"/>
          <p:cNvSpPr>
            <a:spLocks noGrp="1"/>
          </p:cNvSpPr>
          <p:nvPr>
            <p:ph type="body" idx="1"/>
          </p:nvPr>
        </p:nvSpPr>
        <p:spPr bwMode="auto">
          <a:xfrm>
            <a:off x="1117600" y="3429000"/>
            <a:ext cx="99568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8522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rtl="0" eaLnBrk="0" fontAlgn="base" hangingPunct="0">
        <a:spcBef>
          <a:spcPct val="0"/>
        </a:spcBef>
        <a:spcAft>
          <a:spcPct val="0"/>
        </a:spcAft>
        <a:defRPr sz="3200" kern="1200">
          <a:solidFill>
            <a:srgbClr val="98012E"/>
          </a:solidFill>
          <a:latin typeface="+mj-lt"/>
          <a:ea typeface="+mj-ea"/>
          <a:cs typeface="+mj-cs"/>
        </a:defRPr>
      </a:lvl1pPr>
      <a:lvl2pPr algn="ctr" rtl="0" eaLnBrk="0" fontAlgn="base" hangingPunct="0">
        <a:spcBef>
          <a:spcPct val="0"/>
        </a:spcBef>
        <a:spcAft>
          <a:spcPct val="0"/>
        </a:spcAft>
        <a:defRPr sz="3200">
          <a:solidFill>
            <a:srgbClr val="98012E"/>
          </a:solidFill>
          <a:latin typeface="Arial" panose="020B0604020202020204" pitchFamily="34" charset="0"/>
        </a:defRPr>
      </a:lvl2pPr>
      <a:lvl3pPr algn="ctr" rtl="0" eaLnBrk="0" fontAlgn="base" hangingPunct="0">
        <a:spcBef>
          <a:spcPct val="0"/>
        </a:spcBef>
        <a:spcAft>
          <a:spcPct val="0"/>
        </a:spcAft>
        <a:defRPr sz="3200">
          <a:solidFill>
            <a:srgbClr val="98012E"/>
          </a:solidFill>
          <a:latin typeface="Arial" panose="020B0604020202020204" pitchFamily="34" charset="0"/>
        </a:defRPr>
      </a:lvl3pPr>
      <a:lvl4pPr algn="ctr" rtl="0" eaLnBrk="0" fontAlgn="base" hangingPunct="0">
        <a:spcBef>
          <a:spcPct val="0"/>
        </a:spcBef>
        <a:spcAft>
          <a:spcPct val="0"/>
        </a:spcAft>
        <a:defRPr sz="3200">
          <a:solidFill>
            <a:srgbClr val="98012E"/>
          </a:solidFill>
          <a:latin typeface="Arial" panose="020B0604020202020204" pitchFamily="34" charset="0"/>
        </a:defRPr>
      </a:lvl4pPr>
      <a:lvl5pPr algn="ctr" rtl="0" eaLnBrk="0" fontAlgn="base" hangingPunct="0">
        <a:spcBef>
          <a:spcPct val="0"/>
        </a:spcBef>
        <a:spcAft>
          <a:spcPct val="0"/>
        </a:spcAft>
        <a:defRPr sz="3200">
          <a:solidFill>
            <a:srgbClr val="98012E"/>
          </a:solidFill>
          <a:latin typeface="Arial" panose="020B0604020202020204" pitchFamily="34" charset="0"/>
        </a:defRPr>
      </a:lvl5pPr>
      <a:lvl6pPr marL="457200" algn="ctr" rtl="0" fontAlgn="base">
        <a:spcBef>
          <a:spcPct val="0"/>
        </a:spcBef>
        <a:spcAft>
          <a:spcPct val="0"/>
        </a:spcAft>
        <a:defRPr sz="3200">
          <a:solidFill>
            <a:srgbClr val="98012E"/>
          </a:solidFill>
          <a:latin typeface="Arial" panose="020B0604020202020204" pitchFamily="34" charset="0"/>
        </a:defRPr>
      </a:lvl6pPr>
      <a:lvl7pPr marL="914400" algn="ctr" rtl="0" fontAlgn="base">
        <a:spcBef>
          <a:spcPct val="0"/>
        </a:spcBef>
        <a:spcAft>
          <a:spcPct val="0"/>
        </a:spcAft>
        <a:defRPr sz="3200">
          <a:solidFill>
            <a:srgbClr val="98012E"/>
          </a:solidFill>
          <a:latin typeface="Arial" panose="020B0604020202020204" pitchFamily="34" charset="0"/>
        </a:defRPr>
      </a:lvl7pPr>
      <a:lvl8pPr marL="1371600" algn="ctr" rtl="0" fontAlgn="base">
        <a:spcBef>
          <a:spcPct val="0"/>
        </a:spcBef>
        <a:spcAft>
          <a:spcPct val="0"/>
        </a:spcAft>
        <a:defRPr sz="3200">
          <a:solidFill>
            <a:srgbClr val="98012E"/>
          </a:solidFill>
          <a:latin typeface="Arial" panose="020B0604020202020204" pitchFamily="34" charset="0"/>
        </a:defRPr>
      </a:lvl8pPr>
      <a:lvl9pPr marL="1828800" algn="ctr" rtl="0" fontAlgn="base">
        <a:spcBef>
          <a:spcPct val="0"/>
        </a:spcBef>
        <a:spcAft>
          <a:spcPct val="0"/>
        </a:spcAft>
        <a:defRPr sz="3200">
          <a:solidFill>
            <a:srgbClr val="98012E"/>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05588"/>
            <a:ext cx="12192000" cy="25241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7171" name="Picture 7" descr="LogoForPPwhit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534" y="5897564"/>
            <a:ext cx="1445684"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947496"/>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05588"/>
            <a:ext cx="12192000" cy="25241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3075" name="Picture 7" descr="LogoForPPwhit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5534" y="5897564"/>
            <a:ext cx="1445684"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7872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LogoForPPwhite.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5534" y="5776913"/>
            <a:ext cx="174836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605588"/>
            <a:ext cx="12192000" cy="25241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1268" name="Text Placeholder 1"/>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Title Placeholder 4"/>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0260412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435464"/>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435464"/>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435464"/>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35464"/>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35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LogoForPPwhite.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45534" y="5776913"/>
            <a:ext cx="174836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605588"/>
            <a:ext cx="12192000" cy="25241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9220" name="Text Placeholder 1"/>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1" name="Title Placeholder 4"/>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676758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435464"/>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435464"/>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435464"/>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35464"/>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35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LogoForPPwhite.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5534" y="5776913"/>
            <a:ext cx="174836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605588"/>
            <a:ext cx="12192000" cy="25241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8196" name="Text Placeholder 1"/>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7" name="Title Placeholder 4"/>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31377236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435464"/>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435464"/>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435464"/>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35464"/>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35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05588"/>
            <a:ext cx="12192000" cy="25241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13315" name="Picture 7" descr="LogoForPPwhit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534" y="5897564"/>
            <a:ext cx="1445684"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055663"/>
      </p:ext>
    </p:extLst>
  </p:cSld>
  <p:clrMap bg1="lt1" tx1="dk1" bg2="lt2" tx2="dk2" accent1="accent1" accent2="accent2" accent3="accent3" accent4="accent4" accent5="accent5" accent6="accent6" hlink="hlink" folHlink="folHlink"/>
  <p:sldLayoutIdLst>
    <p:sldLayoutId id="2147483730" r:id="rId1"/>
    <p:sldLayoutId id="2147483731" r:id="rId2"/>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05588"/>
            <a:ext cx="12192000" cy="25241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10243" name="Picture 7" descr="LogoForPPwhit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534" y="5897564"/>
            <a:ext cx="1445684"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963766"/>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6.xml"/><Relationship Id="rId4" Type="http://schemas.openxmlformats.org/officeDocument/2006/relationships/image" Target="../media/image1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04.xml.rels><?xml version="1.0" encoding="UTF-8" standalone="yes"?>
<Relationships xmlns="http://schemas.openxmlformats.org/package/2006/relationships"><Relationship Id="rId3" Type="http://schemas.openxmlformats.org/officeDocument/2006/relationships/hyperlink" Target="http://phstwlp2.partners.org:2079/pubmed/25754329" TargetMode="External"/><Relationship Id="rId2" Type="http://schemas.openxmlformats.org/officeDocument/2006/relationships/image" Target="../media/image71.emf"/><Relationship Id="rId1" Type="http://schemas.openxmlformats.org/officeDocument/2006/relationships/slideLayout" Target="../slideLayouts/slideLayout1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0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1.xml"/><Relationship Id="rId4" Type="http://schemas.openxmlformats.org/officeDocument/2006/relationships/image" Target="../media/image74.png"/></Relationships>
</file>

<file path=ppt/slides/_rels/slide10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2.png"/><Relationship Id="rId7" Type="http://schemas.openxmlformats.org/officeDocument/2006/relationships/image" Target="../media/image29.emf"/><Relationship Id="rId2" Type="http://schemas.openxmlformats.org/officeDocument/2006/relationships/image" Target="../media/image21.png"/><Relationship Id="rId1" Type="http://schemas.openxmlformats.org/officeDocument/2006/relationships/slideLayout" Target="../slideLayouts/slideLayout66.xml"/><Relationship Id="rId6" Type="http://schemas.openxmlformats.org/officeDocument/2006/relationships/customXml" Target="../ink/ink2.xml"/><Relationship Id="rId5" Type="http://schemas.openxmlformats.org/officeDocument/2006/relationships/image" Target="../media/image28.emf"/><Relationship Id="rId4" Type="http://schemas.openxmlformats.org/officeDocument/2006/relationships/customXml" Target="../ink/ink1.xml"/><Relationship Id="rId9" Type="http://schemas.openxmlformats.org/officeDocument/2006/relationships/image" Target="../media/image3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7.xml"/><Relationship Id="rId1" Type="http://schemas.openxmlformats.org/officeDocument/2006/relationships/tags" Target="../tags/tag1.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96.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9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0.xml"/></Relationships>
</file>

<file path=ppt/slides/_rels/slide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emf"/><Relationship Id="rId7" Type="http://schemas.openxmlformats.org/officeDocument/2006/relationships/image" Target="../media/image44.png"/><Relationship Id="rId2" Type="http://schemas.openxmlformats.org/officeDocument/2006/relationships/image" Target="../media/image39.emf"/><Relationship Id="rId1" Type="http://schemas.openxmlformats.org/officeDocument/2006/relationships/slideLayout" Target="../slideLayouts/slideLayout1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9.xml"/><Relationship Id="rId1" Type="http://schemas.openxmlformats.org/officeDocument/2006/relationships/slideLayout" Target="../slideLayouts/slideLayout10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08.xml"/><Relationship Id="rId5" Type="http://schemas.openxmlformats.org/officeDocument/2006/relationships/image" Target="../media/image50.png"/><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4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31.xml"/></Relationships>
</file>

<file path=ppt/slides/_rels/slide8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1.xml"/></Relationships>
</file>

<file path=ppt/slides/_rels/slide9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notesSlide" Target="../notesSlides/notesSlide25.xml"/><Relationship Id="rId1" Type="http://schemas.openxmlformats.org/officeDocument/2006/relationships/slideLayout" Target="../slideLayouts/slideLayout132.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png"/><Relationship Id="rId9" Type="http://schemas.openxmlformats.org/officeDocument/2006/relationships/image" Target="../media/image68.jpeg"/></Relationships>
</file>

<file path=ppt/slides/_rels/slide9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p:cNvSpPr>
            <a:spLocks noGrp="1"/>
          </p:cNvSpPr>
          <p:nvPr>
            <p:ph type="ctrTitle" idx="4294967295"/>
          </p:nvPr>
        </p:nvSpPr>
        <p:spPr>
          <a:xfrm>
            <a:off x="1600200" y="2057401"/>
            <a:ext cx="8991600" cy="1470025"/>
          </a:xfrm>
        </p:spPr>
        <p:txBody>
          <a:bodyPr/>
          <a:lstStyle/>
          <a:p>
            <a:pPr eaLnBrk="1" hangingPunct="1"/>
            <a:r>
              <a:rPr lang="en-US" altLang="en-US" sz="2000" b="1"/>
              <a:t>NRG Oncology/RTOG 1112</a:t>
            </a:r>
            <a:br>
              <a:rPr lang="en-US" altLang="en-US" sz="2000"/>
            </a:br>
            <a:r>
              <a:rPr lang="en-US" altLang="en-US" sz="2000" b="1"/>
              <a:t>Randomized Phase III Study of Sorafenib versus Stereotactic Body Radiation Therapy Followed by Sorafenib in Hepatocellular Carcinoma </a:t>
            </a:r>
            <a:br>
              <a:rPr lang="en-US" altLang="en-US" sz="1600"/>
            </a:br>
            <a:endParaRPr lang="en-US" altLang="en-US" sz="1600" i="1"/>
          </a:p>
        </p:txBody>
      </p:sp>
      <p:sp>
        <p:nvSpPr>
          <p:cNvPr id="111619" name="Text Placeholder 2"/>
          <p:cNvSpPr txBox="1">
            <a:spLocks/>
          </p:cNvSpPr>
          <p:nvPr/>
        </p:nvSpPr>
        <p:spPr bwMode="auto">
          <a:xfrm>
            <a:off x="2514600" y="3429000"/>
            <a:ext cx="8305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en-US" altLang="en-US" sz="1400" u="sng" kern="0"/>
              <a:t>Principal Investigator</a:t>
            </a:r>
            <a:r>
              <a:rPr lang="en-US" altLang="en-US" sz="1400" kern="0"/>
              <a:t> Laura A. Dawson, MD Princess Margaret, University of Toronto </a:t>
            </a:r>
          </a:p>
          <a:p>
            <a:pPr>
              <a:spcBef>
                <a:spcPct val="0"/>
              </a:spcBef>
              <a:buNone/>
            </a:pPr>
            <a:r>
              <a:rPr lang="en-US" altLang="en-US" sz="1400" u="sng" kern="0"/>
              <a:t>Medical Oncology Co-Chair</a:t>
            </a:r>
            <a:r>
              <a:rPr lang="en-US" altLang="en-US" sz="1400" kern="0"/>
              <a:t> Andrew Zhu, MD Mass .General Hospital, Boston </a:t>
            </a:r>
          </a:p>
          <a:p>
            <a:pPr>
              <a:spcBef>
                <a:spcPct val="0"/>
              </a:spcBef>
              <a:buNone/>
            </a:pPr>
            <a:r>
              <a:rPr lang="en-US" altLang="en-US" sz="1400" u="sng" kern="0"/>
              <a:t>Medical Oncology Co-Chair</a:t>
            </a:r>
            <a:r>
              <a:rPr lang="en-US" altLang="en-US" sz="1400" kern="0"/>
              <a:t> Jennifer Knox, MD Princess Margaret Hospital </a:t>
            </a:r>
          </a:p>
          <a:p>
            <a:pPr>
              <a:spcBef>
                <a:spcPct val="0"/>
              </a:spcBef>
              <a:buNone/>
            </a:pPr>
            <a:r>
              <a:rPr lang="en-US" altLang="en-US" sz="1400" u="sng" kern="0"/>
              <a:t>Radiation Oncology Co-Chair (Protons)</a:t>
            </a:r>
            <a:r>
              <a:rPr lang="en-US" altLang="en-US" sz="1400" kern="0"/>
              <a:t> Sunil Krishnan, MD, MD Anderson, Texas </a:t>
            </a:r>
          </a:p>
          <a:p>
            <a:pPr>
              <a:spcBef>
                <a:spcPct val="0"/>
              </a:spcBef>
              <a:buNone/>
            </a:pPr>
            <a:r>
              <a:rPr lang="en-US" altLang="en-US" sz="1400" u="sng" kern="0"/>
              <a:t>Radiation Oncology Co-Chair</a:t>
            </a:r>
            <a:r>
              <a:rPr lang="en-US" altLang="en-US" sz="1400" kern="0"/>
              <a:t> Theodore S. Hong, Mass. General Hospital, Boston </a:t>
            </a:r>
          </a:p>
          <a:p>
            <a:pPr>
              <a:spcBef>
                <a:spcPct val="0"/>
              </a:spcBef>
              <a:buNone/>
            </a:pPr>
            <a:r>
              <a:rPr lang="en-US" altLang="en-US" sz="1400" u="sng" kern="0"/>
              <a:t>Physics Co-Chair</a:t>
            </a:r>
            <a:r>
              <a:rPr lang="en-US" altLang="en-US" sz="1400" kern="0"/>
              <a:t> Tim Craig, PhD Princess Margaret Hospital, University of Toronto </a:t>
            </a:r>
          </a:p>
          <a:p>
            <a:pPr>
              <a:spcBef>
                <a:spcPct val="0"/>
              </a:spcBef>
              <a:buNone/>
            </a:pPr>
            <a:r>
              <a:rPr lang="en-US" altLang="en-US" sz="1400" u="sng" kern="0"/>
              <a:t>Physics Co-Chair (Protons)</a:t>
            </a:r>
            <a:r>
              <a:rPr lang="en-US" altLang="en-US" sz="1400" kern="0"/>
              <a:t> Michael T. Gilin, PhD, MD Anderson, Texas </a:t>
            </a:r>
          </a:p>
          <a:p>
            <a:pPr>
              <a:spcBef>
                <a:spcPct val="0"/>
              </a:spcBef>
              <a:buNone/>
            </a:pPr>
            <a:r>
              <a:rPr lang="en-US" altLang="en-US" sz="1400" u="sng" kern="0"/>
              <a:t>Translational Research Co-Chair</a:t>
            </a:r>
            <a:r>
              <a:rPr lang="en-US" altLang="en-US" sz="1400" kern="0"/>
              <a:t> Chandan Guha, MD, Montefiore, NY </a:t>
            </a:r>
          </a:p>
          <a:p>
            <a:pPr>
              <a:spcBef>
                <a:spcPct val="0"/>
              </a:spcBef>
              <a:buNone/>
            </a:pPr>
            <a:r>
              <a:rPr lang="en-US" altLang="en-US" sz="1400" u="sng" kern="0"/>
              <a:t>Quality of Life Co-Chair</a:t>
            </a:r>
            <a:r>
              <a:rPr lang="en-US" altLang="en-US" sz="1400" kern="0"/>
              <a:t> Lisa Kachnic, MD,Boston Medical Ctr BUSM </a:t>
            </a:r>
          </a:p>
          <a:p>
            <a:pPr>
              <a:spcBef>
                <a:spcPct val="0"/>
              </a:spcBef>
              <a:buNone/>
            </a:pPr>
            <a:r>
              <a:rPr lang="en-US" altLang="en-US" sz="1400" u="sng" kern="0"/>
              <a:t>Medical Physics Co-Chair (Protons)</a:t>
            </a:r>
            <a:r>
              <a:rPr lang="en-US" altLang="en-US" sz="1400" kern="0"/>
              <a:t> Michael T. Gillin, PhD, Univ-Texas, MD Anderson </a:t>
            </a:r>
          </a:p>
          <a:p>
            <a:pPr>
              <a:spcBef>
                <a:spcPct val="0"/>
              </a:spcBef>
              <a:buNone/>
            </a:pPr>
            <a:r>
              <a:rPr lang="en-US" altLang="en-US" sz="1400" u="sng" kern="0"/>
              <a:t>Senior Statistician</a:t>
            </a:r>
            <a:r>
              <a:rPr lang="en-US" altLang="en-US" sz="1400" kern="0"/>
              <a:t> Kathryn Winter, MS, NRG Oncology SDMC </a:t>
            </a:r>
          </a:p>
          <a:p>
            <a:pPr>
              <a:spcBef>
                <a:spcPct val="0"/>
              </a:spcBef>
              <a:buNone/>
            </a:pPr>
            <a:r>
              <a:rPr lang="en-US" altLang="en-US" sz="1400" u="sng" kern="0"/>
              <a:t>Radiation Oncology Co-Chair/CALGB</a:t>
            </a:r>
            <a:r>
              <a:rPr lang="en-US" altLang="en-US" sz="1400" kern="0"/>
              <a:t> Theodore S. Hong, Mass. General Hospital, Boston</a:t>
            </a:r>
          </a:p>
          <a:p>
            <a:pPr>
              <a:spcBef>
                <a:spcPct val="0"/>
              </a:spcBef>
              <a:buNone/>
            </a:pPr>
            <a:endParaRPr lang="en-US" altLang="en-US" sz="1400" kern="0">
              <a:solidFill>
                <a:srgbClr val="000000"/>
              </a:solidFill>
            </a:endParaRPr>
          </a:p>
          <a:p>
            <a:pPr>
              <a:spcBef>
                <a:spcPct val="0"/>
              </a:spcBef>
              <a:buNone/>
            </a:pPr>
            <a:r>
              <a:rPr lang="en-US" altLang="en-US" sz="1400" kern="0">
                <a:solidFill>
                  <a:srgbClr val="000000"/>
                </a:solidFill>
              </a:rPr>
              <a:t>Full protocol available on CTSU Website (www.ctsu.org) </a:t>
            </a:r>
            <a:endParaRPr lang="en-US" altLang="en-US" sz="2000" kern="0">
              <a:solidFill>
                <a:srgbClr val="000000"/>
              </a:solidFill>
            </a:endParaRPr>
          </a:p>
        </p:txBody>
      </p:sp>
    </p:spTree>
    <p:extLst>
      <p:ext uri="{BB962C8B-B14F-4D97-AF65-F5344CB8AC3E}">
        <p14:creationId xmlns:p14="http://schemas.microsoft.com/office/powerpoint/2010/main" val="2772990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4931"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1249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67025"/>
            <a:ext cx="8839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914" y="6351"/>
            <a:ext cx="46005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350"/>
            <a:ext cx="29718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5" name="Rectangle 7"/>
          <p:cNvSpPr>
            <a:spLocks noChangeArrowheads="1"/>
          </p:cNvSpPr>
          <p:nvPr/>
        </p:nvSpPr>
        <p:spPr bwMode="auto">
          <a:xfrm>
            <a:off x="1524001" y="6351"/>
            <a:ext cx="218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kern="0">
                <a:solidFill>
                  <a:srgbClr val="98012E"/>
                </a:solidFill>
              </a:rPr>
              <a:t>IMBRAVE-150</a:t>
            </a:r>
          </a:p>
        </p:txBody>
      </p:sp>
    </p:spTree>
    <p:extLst>
      <p:ext uri="{BB962C8B-B14F-4D97-AF65-F5344CB8AC3E}">
        <p14:creationId xmlns:p14="http://schemas.microsoft.com/office/powerpoint/2010/main" val="34933137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bwMode="auto">
          <a:xfrm>
            <a:off x="1878014" y="847726"/>
            <a:ext cx="8231187" cy="531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Arial" panose="020B0604020202020204" pitchFamily="34" charset="0"/>
              </a:rPr>
              <a:t>CTEP approval of LOI NRG-GI1869 5/8/19</a:t>
            </a:r>
          </a:p>
          <a:p>
            <a:r>
              <a:rPr lang="en-US" altLang="en-US" sz="2400">
                <a:cs typeface="Arial" panose="020B0604020202020204" pitchFamily="34" charset="0"/>
              </a:rPr>
              <a:t>Initial NRG-GI007 protocol submission to CTEP 10/30/19</a:t>
            </a:r>
          </a:p>
          <a:p>
            <a:r>
              <a:rPr lang="en-US" altLang="en-US" sz="2400">
                <a:cs typeface="Arial" panose="020B0604020202020204" pitchFamily="34" charset="0"/>
              </a:rPr>
              <a:t>CTEP protocol consensus review received11/25/19</a:t>
            </a:r>
          </a:p>
          <a:p>
            <a:r>
              <a:rPr lang="en-US" altLang="en-US" sz="2400">
                <a:cs typeface="Arial" panose="020B0604020202020204" pitchFamily="34" charset="0"/>
              </a:rPr>
              <a:t>FDA comments received 11/27/19</a:t>
            </a:r>
          </a:p>
          <a:p>
            <a:r>
              <a:rPr lang="en-US" altLang="en-US" sz="2400">
                <a:cs typeface="Arial" panose="020B0604020202020204" pitchFamily="34" charset="0"/>
              </a:rPr>
              <a:t>Call with FDA on 12/9/19</a:t>
            </a:r>
          </a:p>
          <a:p>
            <a:r>
              <a:rPr lang="en-US" altLang="en-US" sz="2400">
                <a:cs typeface="Arial" panose="020B0604020202020204" pitchFamily="34" charset="0"/>
              </a:rPr>
              <a:t>Open to accrual 6/29/20</a:t>
            </a:r>
            <a:endParaRPr lang="en-US" altLang="en-US" sz="1800">
              <a:cs typeface="Arial" panose="020B0604020202020204" pitchFamily="34" charset="0"/>
            </a:endParaRPr>
          </a:p>
          <a:p>
            <a:pPr lvl="1"/>
            <a:endParaRPr lang="en-US" altLang="en-US" sz="1800">
              <a:cs typeface="Arial" panose="020B0604020202020204" pitchFamily="34" charset="0"/>
            </a:endParaRPr>
          </a:p>
        </p:txBody>
      </p:sp>
      <p:sp>
        <p:nvSpPr>
          <p:cNvPr id="51202" name="Title 1"/>
          <p:cNvSpPr txBox="1">
            <a:spLocks/>
          </p:cNvSpPr>
          <p:nvPr/>
        </p:nvSpPr>
        <p:spPr bwMode="auto">
          <a:xfrm>
            <a:off x="1878014" y="0"/>
            <a:ext cx="82311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kern="0">
                <a:solidFill>
                  <a:srgbClr val="C00000"/>
                </a:solidFill>
              </a:rPr>
              <a:t>Current Status</a:t>
            </a:r>
          </a:p>
        </p:txBody>
      </p:sp>
    </p:spTree>
    <p:extLst>
      <p:ext uri="{BB962C8B-B14F-4D97-AF65-F5344CB8AC3E}">
        <p14:creationId xmlns:p14="http://schemas.microsoft.com/office/powerpoint/2010/main" val="35522303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557932"/>
            <a:ext cx="10363200" cy="1470025"/>
          </a:xfrm>
        </p:spPr>
        <p:txBody>
          <a:bodyPr/>
          <a:lstStyle/>
          <a:p>
            <a:r>
              <a:rPr lang="en-US" dirty="0"/>
              <a:t>Randomized </a:t>
            </a:r>
            <a:r>
              <a:rPr lang="en-US" dirty="0" err="1"/>
              <a:t>PhII</a:t>
            </a:r>
            <a:r>
              <a:rPr lang="en-US" dirty="0"/>
              <a:t> study of </a:t>
            </a:r>
            <a:r>
              <a:rPr lang="en-US" dirty="0" err="1"/>
              <a:t>tislelizumab</a:t>
            </a:r>
            <a:r>
              <a:rPr lang="en-US" dirty="0"/>
              <a:t> and chemoradiation for locally advanced SCCA of the Esophagus</a:t>
            </a:r>
          </a:p>
        </p:txBody>
      </p:sp>
      <p:sp>
        <p:nvSpPr>
          <p:cNvPr id="5" name="Subtitle 4"/>
          <p:cNvSpPr>
            <a:spLocks noGrp="1"/>
          </p:cNvSpPr>
          <p:nvPr>
            <p:ph type="subTitle" idx="1"/>
          </p:nvPr>
        </p:nvSpPr>
        <p:spPr/>
        <p:txBody>
          <a:bodyPr/>
          <a:lstStyle/>
          <a:p>
            <a:r>
              <a:rPr lang="en-US" dirty="0"/>
              <a:t>Geoff Ku, MD</a:t>
            </a:r>
          </a:p>
          <a:p>
            <a:r>
              <a:rPr lang="en-US" dirty="0"/>
              <a:t>Memorial-Sloan Kettering Cancer Center</a:t>
            </a:r>
          </a:p>
        </p:txBody>
      </p:sp>
    </p:spTree>
    <p:extLst>
      <p:ext uri="{BB962C8B-B14F-4D97-AF65-F5344CB8AC3E}">
        <p14:creationId xmlns:p14="http://schemas.microsoft.com/office/powerpoint/2010/main" val="17189846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763325" y="573030"/>
            <a:ext cx="10363200" cy="1468967"/>
          </a:xfrm>
        </p:spPr>
        <p:txBody>
          <a:bodyPr/>
          <a:lstStyle/>
          <a:p>
            <a:r>
              <a:rPr lang="en-US" altLang="en-US" sz="4400" dirty="0"/>
              <a:t>CONCEPT IN DEVELOPMENT</a:t>
            </a:r>
            <a:br>
              <a:rPr lang="en-US" altLang="en-US" sz="4400" dirty="0"/>
            </a:br>
            <a:br>
              <a:rPr lang="en-US" altLang="en-US" sz="4400" dirty="0"/>
            </a:br>
            <a:r>
              <a:rPr lang="en-US" altLang="en-US" sz="4400" dirty="0"/>
              <a:t>Radiation +/- </a:t>
            </a:r>
            <a:r>
              <a:rPr lang="en-US" altLang="en-US" sz="4400" dirty="0" err="1"/>
              <a:t>Durva</a:t>
            </a:r>
            <a:r>
              <a:rPr lang="en-US" altLang="en-US" sz="4400" dirty="0"/>
              <a:t>/</a:t>
            </a:r>
            <a:r>
              <a:rPr lang="en-US" altLang="en-US" sz="4400" dirty="0" err="1"/>
              <a:t>Treme</a:t>
            </a:r>
            <a:r>
              <a:rPr lang="en-US" altLang="en-US" sz="4400" dirty="0"/>
              <a:t> in </a:t>
            </a:r>
            <a:r>
              <a:rPr lang="en-US" altLang="en-US" sz="4400" dirty="0" err="1"/>
              <a:t>Unresectable</a:t>
            </a:r>
            <a:r>
              <a:rPr lang="en-US" altLang="en-US" sz="4400" dirty="0"/>
              <a:t> Biliary Tract Cancer</a:t>
            </a:r>
            <a:br>
              <a:rPr lang="en-US" altLang="en-US" sz="4400" dirty="0"/>
            </a:br>
            <a:r>
              <a:rPr lang="en-US" altLang="en-US" sz="4400" dirty="0"/>
              <a:t>NRG GI2022</a:t>
            </a:r>
          </a:p>
        </p:txBody>
      </p:sp>
      <p:sp>
        <p:nvSpPr>
          <p:cNvPr id="3" name="Subtitle 2"/>
          <p:cNvSpPr>
            <a:spLocks noGrp="1"/>
          </p:cNvSpPr>
          <p:nvPr>
            <p:ph type="subTitle" idx="1"/>
          </p:nvPr>
        </p:nvSpPr>
        <p:spPr>
          <a:xfrm>
            <a:off x="1524000" y="4252385"/>
            <a:ext cx="9144000" cy="2222500"/>
          </a:xfrm>
        </p:spPr>
        <p:txBody>
          <a:bodyPr>
            <a:normAutofit fontScale="55000" lnSpcReduction="20000"/>
          </a:bodyPr>
          <a:lstStyle/>
          <a:p>
            <a:pPr>
              <a:defRPr/>
            </a:pPr>
            <a:r>
              <a:rPr lang="en-US" altLang="en-US" sz="6667" dirty="0"/>
              <a:t>Theodore S. Hong, MD</a:t>
            </a:r>
          </a:p>
          <a:p>
            <a:pPr>
              <a:defRPr/>
            </a:pPr>
            <a:r>
              <a:rPr lang="en-US" altLang="en-US" dirty="0"/>
              <a:t>Director, Gastrointestinal Radiation Oncology</a:t>
            </a:r>
          </a:p>
          <a:p>
            <a:pPr>
              <a:defRPr/>
            </a:pPr>
            <a:r>
              <a:rPr lang="en-US" altLang="en-US" dirty="0"/>
              <a:t>Massachusetts General Hospital</a:t>
            </a:r>
          </a:p>
          <a:p>
            <a:pPr>
              <a:defRPr/>
            </a:pPr>
            <a:r>
              <a:rPr lang="en-US" altLang="en-US" dirty="0"/>
              <a:t>Co-Leader, Gastrointestinal Malignancies Program</a:t>
            </a:r>
          </a:p>
          <a:p>
            <a:pPr>
              <a:defRPr/>
            </a:pPr>
            <a:r>
              <a:rPr lang="en-US" altLang="en-US" dirty="0"/>
              <a:t>Dana-Farber/Harvard Cancer Center</a:t>
            </a:r>
          </a:p>
          <a:p>
            <a:pPr>
              <a:defRPr/>
            </a:pPr>
            <a:r>
              <a:rPr lang="en-US" altLang="en-US" dirty="0"/>
              <a:t>Professor of Radiation Oncology </a:t>
            </a:r>
          </a:p>
          <a:p>
            <a:pPr>
              <a:defRPr/>
            </a:pPr>
            <a:r>
              <a:rPr lang="en-US" altLang="en-US" dirty="0"/>
              <a:t>Harvard Medical School</a:t>
            </a:r>
          </a:p>
        </p:txBody>
      </p:sp>
    </p:spTree>
    <p:extLst>
      <p:ext uri="{BB962C8B-B14F-4D97-AF65-F5344CB8AC3E}">
        <p14:creationId xmlns:p14="http://schemas.microsoft.com/office/powerpoint/2010/main" val="21009833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r>
              <a:rPr lang="en-US" altLang="en-US"/>
              <a:t>Cholangiocarcinoma and PD-1/PD-L1</a:t>
            </a:r>
          </a:p>
        </p:txBody>
      </p:sp>
      <p:sp>
        <p:nvSpPr>
          <p:cNvPr id="26627" name="Content Placeholder 2"/>
          <p:cNvSpPr>
            <a:spLocks noGrp="1" noChangeArrowheads="1"/>
          </p:cNvSpPr>
          <p:nvPr>
            <p:ph idx="1"/>
          </p:nvPr>
        </p:nvSpPr>
        <p:spPr bwMode="auto"/>
        <p:txBody>
          <a:bodyPr wrap="square" numCol="1" anchor="t" anchorCtr="0" compatLnSpc="1">
            <a:prstTxWarp prst="textNoShape">
              <a:avLst/>
            </a:prstTxWarp>
          </a:bodyPr>
          <a:lstStyle/>
          <a:p>
            <a:r>
              <a:rPr lang="en-US" altLang="en-US"/>
              <a:t>Approximately 1/3 of cholangiocarcinoma have PD-L1 positivity (8/27) (Sabbatino F, et al. Clin Canc Res 2016)</a:t>
            </a:r>
          </a:p>
          <a:p>
            <a:r>
              <a:rPr lang="en-US" altLang="en-US"/>
              <a:t>Response rate to nivolumab for biliary tract cancer 18.5% (5/27) (Kim R et al, ESMO 2018)</a:t>
            </a:r>
          </a:p>
        </p:txBody>
      </p:sp>
    </p:spTree>
    <p:extLst>
      <p:ext uri="{BB962C8B-B14F-4D97-AF65-F5344CB8AC3E}">
        <p14:creationId xmlns:p14="http://schemas.microsoft.com/office/powerpoint/2010/main" val="4873680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lstStyle/>
          <a:p>
            <a:pPr algn="ctr"/>
            <a:r>
              <a:rPr lang="en-US" altLang="en-US"/>
              <a:t>Rationale for RT and Dual Blockade</a:t>
            </a:r>
          </a:p>
        </p:txBody>
      </p:sp>
      <p:pic>
        <p:nvPicPr>
          <p:cNvPr id="2765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1033" y="2139951"/>
            <a:ext cx="7874000" cy="2770716"/>
          </a:xfrm>
        </p:spPr>
      </p:pic>
      <p:sp>
        <p:nvSpPr>
          <p:cNvPr id="5" name="TextBox 4"/>
          <p:cNvSpPr txBox="1"/>
          <p:nvPr/>
        </p:nvSpPr>
        <p:spPr>
          <a:xfrm>
            <a:off x="6174318" y="5566834"/>
            <a:ext cx="3151716" cy="646331"/>
          </a:xfrm>
          <a:prstGeom prst="rect">
            <a:avLst/>
          </a:prstGeom>
          <a:noFill/>
        </p:spPr>
        <p:txBody>
          <a:bodyPr>
            <a:spAutoFit/>
          </a:bodyPr>
          <a:lstStyle/>
          <a:p>
            <a:pPr defTabSz="914377">
              <a:defRPr/>
            </a:pPr>
            <a:r>
              <a:rPr lang="fr-FR" u="sng" dirty="0">
                <a:solidFill>
                  <a:prstClr val="black"/>
                </a:solidFill>
                <a:latin typeface="Calibri"/>
                <a:hlinkClick r:id="rId3" tooltip="Nature."/>
              </a:rPr>
              <a:t>Nature.</a:t>
            </a:r>
            <a:r>
              <a:rPr lang="fr-FR" dirty="0">
                <a:solidFill>
                  <a:prstClr val="black"/>
                </a:solidFill>
                <a:latin typeface="Calibri"/>
              </a:rPr>
              <a:t> 2015 </a:t>
            </a:r>
            <a:r>
              <a:rPr lang="fr-FR" dirty="0" err="1">
                <a:solidFill>
                  <a:prstClr val="black"/>
                </a:solidFill>
                <a:latin typeface="Calibri"/>
              </a:rPr>
              <a:t>Apr</a:t>
            </a:r>
            <a:r>
              <a:rPr lang="fr-FR" dirty="0">
                <a:solidFill>
                  <a:prstClr val="black"/>
                </a:solidFill>
                <a:latin typeface="Calibri"/>
              </a:rPr>
              <a:t> 16;520(7547):373-7</a:t>
            </a:r>
            <a:endParaRPr lang="en-US" dirty="0">
              <a:solidFill>
                <a:prstClr val="black"/>
              </a:solidFill>
              <a:latin typeface="Calibri"/>
            </a:endParaRPr>
          </a:p>
        </p:txBody>
      </p:sp>
    </p:spTree>
    <p:extLst>
      <p:ext uri="{BB962C8B-B14F-4D97-AF65-F5344CB8AC3E}">
        <p14:creationId xmlns:p14="http://schemas.microsoft.com/office/powerpoint/2010/main" val="21573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p:txBody>
          <a:bodyPr/>
          <a:lstStyle/>
          <a:p>
            <a:pPr algn="ctr"/>
            <a:r>
              <a:rPr lang="en-US" altLang="en-US"/>
              <a:t>Rationale for RT and Dual Blockade</a:t>
            </a:r>
          </a:p>
        </p:txBody>
      </p:sp>
      <p:sp>
        <p:nvSpPr>
          <p:cNvPr id="3" name="Content Placeholder 2"/>
          <p:cNvSpPr>
            <a:spLocks noGrp="1"/>
          </p:cNvSpPr>
          <p:nvPr>
            <p:ph idx="1"/>
          </p:nvPr>
        </p:nvSpPr>
        <p:spPr/>
        <p:txBody>
          <a:bodyPr>
            <a:normAutofit fontScale="92500" lnSpcReduction="20000"/>
          </a:bodyPr>
          <a:lstStyle/>
          <a:p>
            <a:pPr fontAlgn="auto">
              <a:spcAft>
                <a:spcPts val="0"/>
              </a:spcAft>
              <a:defRPr/>
            </a:pPr>
            <a:r>
              <a:rPr lang="en-US" dirty="0"/>
              <a:t>Anti-CTLA4 predominantly inhibits T-</a:t>
            </a:r>
            <a:r>
              <a:rPr lang="en-US" dirty="0" err="1"/>
              <a:t>regs</a:t>
            </a:r>
            <a:r>
              <a:rPr lang="en-US" dirty="0"/>
              <a:t>, increasing CD8/</a:t>
            </a:r>
            <a:r>
              <a:rPr lang="en-US" dirty="0" err="1"/>
              <a:t>Treg</a:t>
            </a:r>
            <a:r>
              <a:rPr lang="en-US" dirty="0"/>
              <a:t> ratio</a:t>
            </a:r>
          </a:p>
          <a:p>
            <a:pPr fontAlgn="auto">
              <a:spcAft>
                <a:spcPts val="0"/>
              </a:spcAft>
              <a:defRPr/>
            </a:pPr>
            <a:r>
              <a:rPr lang="en-US" dirty="0"/>
              <a:t>Radiation enhances the diversity of TCR repertoire in </a:t>
            </a:r>
            <a:r>
              <a:rPr lang="en-US" dirty="0" err="1"/>
              <a:t>intratumoral</a:t>
            </a:r>
            <a:r>
              <a:rPr lang="en-US" dirty="0"/>
              <a:t> T-cells</a:t>
            </a:r>
          </a:p>
          <a:p>
            <a:pPr fontAlgn="auto">
              <a:spcAft>
                <a:spcPts val="0"/>
              </a:spcAft>
              <a:defRPr/>
            </a:pPr>
            <a:r>
              <a:rPr lang="en-US" dirty="0"/>
              <a:t>Together, anti-CTLA4 promotes expansion of T cells, while radiation shapes the TCR repertoire of the expanded peripheral clones</a:t>
            </a:r>
          </a:p>
          <a:p>
            <a:pPr fontAlgn="auto">
              <a:spcAft>
                <a:spcPts val="0"/>
              </a:spcAft>
              <a:defRPr/>
            </a:pPr>
            <a:r>
              <a:rPr lang="en-US" dirty="0"/>
              <a:t>Addition of PD-L1 blockade reverses T-cell exhaustion to mitigate depression in the CD8/</a:t>
            </a:r>
            <a:r>
              <a:rPr lang="en-US" dirty="0" err="1"/>
              <a:t>Treg</a:t>
            </a:r>
            <a:r>
              <a:rPr lang="en-US" dirty="0"/>
              <a:t> ratio and further encourages </a:t>
            </a:r>
            <a:r>
              <a:rPr lang="en-US" dirty="0" err="1"/>
              <a:t>oligoclonal</a:t>
            </a:r>
            <a:r>
              <a:rPr lang="en-US" dirty="0"/>
              <a:t> T-cell expansion</a:t>
            </a:r>
          </a:p>
          <a:p>
            <a:pPr fontAlgn="auto">
              <a:spcAft>
                <a:spcPts val="0"/>
              </a:spcAft>
              <a:defRPr/>
            </a:pPr>
            <a:r>
              <a:rPr lang="en-US" dirty="0"/>
              <a:t>This suggests activation of non-redundant immune activation mechanisms</a:t>
            </a:r>
          </a:p>
        </p:txBody>
      </p:sp>
    </p:spTree>
    <p:extLst>
      <p:ext uri="{BB962C8B-B14F-4D97-AF65-F5344CB8AC3E}">
        <p14:creationId xmlns:p14="http://schemas.microsoft.com/office/powerpoint/2010/main" val="6008845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68" y="3676651"/>
            <a:ext cx="2224617" cy="369332"/>
          </a:xfrm>
          <a:prstGeom prst="rect">
            <a:avLst/>
          </a:prstGeom>
          <a:noFill/>
          <a:ln>
            <a:solidFill>
              <a:schemeClr val="tx1"/>
            </a:solidFill>
          </a:ln>
        </p:spPr>
        <p:txBody>
          <a:bodyPr>
            <a:spAutoFit/>
          </a:bodyPr>
          <a:lstStyle/>
          <a:p>
            <a:pPr defTabSz="914377">
              <a:defRPr/>
            </a:pPr>
            <a:r>
              <a:rPr lang="en-US" dirty="0" err="1">
                <a:solidFill>
                  <a:prstClr val="black"/>
                </a:solidFill>
                <a:latin typeface="Calibri"/>
              </a:rPr>
              <a:t>HCC</a:t>
            </a:r>
            <a:r>
              <a:rPr lang="en-US" dirty="0">
                <a:solidFill>
                  <a:prstClr val="black"/>
                </a:solidFill>
                <a:latin typeface="Calibri"/>
              </a:rPr>
              <a:t> and </a:t>
            </a:r>
            <a:r>
              <a:rPr lang="en-US" dirty="0" err="1">
                <a:solidFill>
                  <a:prstClr val="black"/>
                </a:solidFill>
                <a:latin typeface="Calibri"/>
              </a:rPr>
              <a:t>BTC</a:t>
            </a:r>
            <a:endParaRPr lang="en-US" dirty="0">
              <a:solidFill>
                <a:prstClr val="black"/>
              </a:solidFill>
              <a:latin typeface="Calibri"/>
            </a:endParaRPr>
          </a:p>
        </p:txBody>
      </p:sp>
      <p:cxnSp>
        <p:nvCxnSpPr>
          <p:cNvPr id="6" name="Straight Arrow Connector 5"/>
          <p:cNvCxnSpPr/>
          <p:nvPr/>
        </p:nvCxnSpPr>
        <p:spPr>
          <a:xfrm flipV="1">
            <a:off x="2442634" y="3877734"/>
            <a:ext cx="484717" cy="42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79234" y="3340100"/>
            <a:ext cx="2353733" cy="1200329"/>
          </a:xfrm>
          <a:prstGeom prst="rect">
            <a:avLst/>
          </a:prstGeom>
          <a:noFill/>
          <a:ln>
            <a:solidFill>
              <a:schemeClr val="tx1"/>
            </a:solidFill>
          </a:ln>
        </p:spPr>
        <p:txBody>
          <a:bodyPr>
            <a:spAutoFit/>
          </a:bodyPr>
          <a:lstStyle/>
          <a:p>
            <a:pPr defTabSz="914377">
              <a:defRPr/>
            </a:pPr>
            <a:r>
              <a:rPr lang="en-US" dirty="0">
                <a:solidFill>
                  <a:prstClr val="black"/>
                </a:solidFill>
                <a:latin typeface="Calibri"/>
              </a:rPr>
              <a:t>Cycle 1 (4 wk cycle)</a:t>
            </a:r>
          </a:p>
          <a:p>
            <a:pPr defTabSz="914377">
              <a:defRPr/>
            </a:pPr>
            <a:r>
              <a:rPr lang="en-US" dirty="0" err="1">
                <a:solidFill>
                  <a:prstClr val="black"/>
                </a:solidFill>
                <a:latin typeface="Calibri"/>
              </a:rPr>
              <a:t>Tremelimumab</a:t>
            </a:r>
            <a:r>
              <a:rPr lang="en-US" dirty="0">
                <a:solidFill>
                  <a:prstClr val="black"/>
                </a:solidFill>
                <a:latin typeface="Calibri"/>
              </a:rPr>
              <a:t> </a:t>
            </a:r>
            <a:r>
              <a:rPr lang="en-US" dirty="0" err="1">
                <a:solidFill>
                  <a:prstClr val="black"/>
                </a:solidFill>
                <a:latin typeface="Calibri"/>
              </a:rPr>
              <a:t>1mg</a:t>
            </a:r>
            <a:r>
              <a:rPr lang="en-US" dirty="0">
                <a:solidFill>
                  <a:prstClr val="black"/>
                </a:solidFill>
                <a:latin typeface="Calibri"/>
              </a:rPr>
              <a:t>/kg</a:t>
            </a:r>
          </a:p>
          <a:p>
            <a:pPr defTabSz="914377">
              <a:defRPr/>
            </a:pPr>
            <a:r>
              <a:rPr lang="en-US" dirty="0" err="1">
                <a:solidFill>
                  <a:prstClr val="black"/>
                </a:solidFill>
                <a:latin typeface="Calibri"/>
              </a:rPr>
              <a:t>Durvalumab</a:t>
            </a:r>
            <a:r>
              <a:rPr lang="en-US" dirty="0">
                <a:solidFill>
                  <a:prstClr val="black"/>
                </a:solidFill>
                <a:latin typeface="Calibri"/>
              </a:rPr>
              <a:t> 20 mg/kg</a:t>
            </a:r>
          </a:p>
        </p:txBody>
      </p:sp>
      <p:cxnSp>
        <p:nvCxnSpPr>
          <p:cNvPr id="8" name="Straight Arrow Connector 7"/>
          <p:cNvCxnSpPr/>
          <p:nvPr/>
        </p:nvCxnSpPr>
        <p:spPr>
          <a:xfrm>
            <a:off x="5573184" y="3818467"/>
            <a:ext cx="2772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37251" y="1945217"/>
            <a:ext cx="2222500" cy="3108543"/>
          </a:xfrm>
          <a:prstGeom prst="rect">
            <a:avLst/>
          </a:prstGeom>
          <a:noFill/>
          <a:ln>
            <a:solidFill>
              <a:schemeClr val="tx1"/>
            </a:solidFill>
          </a:ln>
        </p:spPr>
        <p:txBody>
          <a:bodyPr>
            <a:spAutoFit/>
          </a:bodyPr>
          <a:lstStyle/>
          <a:p>
            <a:pPr defTabSz="914377">
              <a:defRPr/>
            </a:pPr>
            <a:r>
              <a:rPr lang="en-US" dirty="0">
                <a:solidFill>
                  <a:prstClr val="black"/>
                </a:solidFill>
                <a:latin typeface="Calibri"/>
              </a:rPr>
              <a:t>Cycle 2</a:t>
            </a:r>
          </a:p>
          <a:p>
            <a:pPr defTabSz="914377">
              <a:defRPr/>
            </a:pPr>
            <a:r>
              <a:rPr lang="en-US" dirty="0" err="1">
                <a:solidFill>
                  <a:prstClr val="black"/>
                </a:solidFill>
                <a:latin typeface="Calibri"/>
              </a:rPr>
              <a:t>Tremelimumab</a:t>
            </a:r>
            <a:r>
              <a:rPr lang="en-US" dirty="0">
                <a:solidFill>
                  <a:prstClr val="black"/>
                </a:solidFill>
                <a:latin typeface="Calibri"/>
              </a:rPr>
              <a:t> </a:t>
            </a:r>
            <a:r>
              <a:rPr lang="en-US" dirty="0" err="1">
                <a:solidFill>
                  <a:prstClr val="black"/>
                </a:solidFill>
                <a:latin typeface="Calibri"/>
              </a:rPr>
              <a:t>1mg</a:t>
            </a:r>
            <a:r>
              <a:rPr lang="en-US" dirty="0">
                <a:solidFill>
                  <a:prstClr val="black"/>
                </a:solidFill>
                <a:latin typeface="Calibri"/>
              </a:rPr>
              <a:t>/kg</a:t>
            </a:r>
          </a:p>
          <a:p>
            <a:pPr defTabSz="914377">
              <a:defRPr/>
            </a:pPr>
            <a:r>
              <a:rPr lang="en-US" dirty="0" err="1">
                <a:solidFill>
                  <a:prstClr val="black"/>
                </a:solidFill>
                <a:latin typeface="Calibri"/>
              </a:rPr>
              <a:t>Durvalumab</a:t>
            </a:r>
            <a:r>
              <a:rPr lang="en-US" dirty="0">
                <a:solidFill>
                  <a:prstClr val="black"/>
                </a:solidFill>
                <a:latin typeface="Calibri"/>
              </a:rPr>
              <a:t> 20 mg/kg</a:t>
            </a:r>
          </a:p>
          <a:p>
            <a:pPr defTabSz="914377">
              <a:defRPr/>
            </a:pPr>
            <a:r>
              <a:rPr lang="en-US" dirty="0" err="1">
                <a:solidFill>
                  <a:prstClr val="black"/>
                </a:solidFill>
                <a:latin typeface="Calibri"/>
              </a:rPr>
              <a:t>RT</a:t>
            </a:r>
            <a:r>
              <a:rPr lang="en-US" dirty="0">
                <a:solidFill>
                  <a:prstClr val="black"/>
                </a:solidFill>
                <a:latin typeface="Calibri"/>
              </a:rPr>
              <a:t>- 8 </a:t>
            </a:r>
            <a:r>
              <a:rPr lang="en-US" dirty="0" err="1">
                <a:solidFill>
                  <a:prstClr val="black"/>
                </a:solidFill>
                <a:latin typeface="Calibri"/>
              </a:rPr>
              <a:t>Gy</a:t>
            </a:r>
            <a:r>
              <a:rPr lang="en-US" dirty="0">
                <a:solidFill>
                  <a:prstClr val="black"/>
                </a:solidFill>
                <a:latin typeface="Calibri"/>
              </a:rPr>
              <a:t> x 3 to single lesion- start D1</a:t>
            </a:r>
          </a:p>
          <a:p>
            <a:pPr marL="285744" indent="-285744" defTabSz="914377">
              <a:buFontTx/>
              <a:buChar char="-"/>
              <a:defRPr/>
            </a:pPr>
            <a:r>
              <a:rPr lang="en-US" sz="1400" dirty="0">
                <a:solidFill>
                  <a:prstClr val="black"/>
                </a:solidFill>
                <a:latin typeface="Calibri"/>
              </a:rPr>
              <a:t>Liver</a:t>
            </a:r>
          </a:p>
          <a:p>
            <a:pPr marL="285744" indent="-285744" defTabSz="914377">
              <a:buFontTx/>
              <a:buChar char="-"/>
              <a:defRPr/>
            </a:pPr>
            <a:r>
              <a:rPr lang="en-US" sz="1400" dirty="0">
                <a:solidFill>
                  <a:prstClr val="black"/>
                </a:solidFill>
                <a:latin typeface="Calibri"/>
              </a:rPr>
              <a:t>Nodal</a:t>
            </a:r>
          </a:p>
          <a:p>
            <a:pPr marL="285744" indent="-285744" defTabSz="914377">
              <a:buFontTx/>
              <a:buChar char="-"/>
              <a:defRPr/>
            </a:pPr>
            <a:r>
              <a:rPr lang="en-US" sz="1400" dirty="0">
                <a:solidFill>
                  <a:prstClr val="black"/>
                </a:solidFill>
                <a:latin typeface="Calibri"/>
              </a:rPr>
              <a:t>Lung</a:t>
            </a:r>
          </a:p>
          <a:p>
            <a:pPr marL="285744" indent="-285744" defTabSz="914377">
              <a:buFontTx/>
              <a:buChar char="-"/>
              <a:defRPr/>
            </a:pPr>
            <a:r>
              <a:rPr lang="en-US" sz="1400" dirty="0">
                <a:solidFill>
                  <a:prstClr val="black"/>
                </a:solidFill>
                <a:latin typeface="Calibri"/>
              </a:rPr>
              <a:t>Pulmonary</a:t>
            </a:r>
          </a:p>
          <a:p>
            <a:pPr marL="285744" indent="-285744" defTabSz="914377">
              <a:buFontTx/>
              <a:buChar char="-"/>
              <a:defRPr/>
            </a:pPr>
            <a:r>
              <a:rPr lang="en-US" sz="1400" dirty="0">
                <a:solidFill>
                  <a:prstClr val="black"/>
                </a:solidFill>
                <a:latin typeface="Calibri"/>
              </a:rPr>
              <a:t>Soft tissue</a:t>
            </a:r>
          </a:p>
        </p:txBody>
      </p:sp>
      <p:cxnSp>
        <p:nvCxnSpPr>
          <p:cNvPr id="10" name="Straight Arrow Connector 9"/>
          <p:cNvCxnSpPr/>
          <p:nvPr/>
        </p:nvCxnSpPr>
        <p:spPr>
          <a:xfrm>
            <a:off x="8324851" y="3799417"/>
            <a:ext cx="279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688918" y="3289300"/>
            <a:ext cx="2705100" cy="923330"/>
          </a:xfrm>
          <a:prstGeom prst="rect">
            <a:avLst/>
          </a:prstGeom>
          <a:noFill/>
          <a:ln>
            <a:solidFill>
              <a:schemeClr val="tx1"/>
            </a:solidFill>
          </a:ln>
        </p:spPr>
        <p:txBody>
          <a:bodyPr>
            <a:spAutoFit/>
          </a:bodyPr>
          <a:lstStyle/>
          <a:p>
            <a:pPr defTabSz="914377">
              <a:defRPr/>
            </a:pPr>
            <a:r>
              <a:rPr lang="en-US" dirty="0">
                <a:solidFill>
                  <a:prstClr val="black"/>
                </a:solidFill>
                <a:latin typeface="Calibri"/>
              </a:rPr>
              <a:t>Cycle 3 and 4</a:t>
            </a:r>
          </a:p>
          <a:p>
            <a:pPr defTabSz="914377">
              <a:defRPr/>
            </a:pPr>
            <a:r>
              <a:rPr lang="en-US" dirty="0" err="1">
                <a:solidFill>
                  <a:prstClr val="black"/>
                </a:solidFill>
                <a:latin typeface="Calibri"/>
              </a:rPr>
              <a:t>Tremelimumab</a:t>
            </a:r>
            <a:r>
              <a:rPr lang="en-US" dirty="0">
                <a:solidFill>
                  <a:prstClr val="black"/>
                </a:solidFill>
                <a:latin typeface="Calibri"/>
              </a:rPr>
              <a:t> </a:t>
            </a:r>
            <a:r>
              <a:rPr lang="en-US" dirty="0" err="1">
                <a:solidFill>
                  <a:prstClr val="black"/>
                </a:solidFill>
                <a:latin typeface="Calibri"/>
              </a:rPr>
              <a:t>1mg</a:t>
            </a:r>
            <a:r>
              <a:rPr lang="en-US" dirty="0">
                <a:solidFill>
                  <a:prstClr val="black"/>
                </a:solidFill>
                <a:latin typeface="Calibri"/>
              </a:rPr>
              <a:t>/kg</a:t>
            </a:r>
          </a:p>
          <a:p>
            <a:pPr defTabSz="914377">
              <a:defRPr/>
            </a:pPr>
            <a:r>
              <a:rPr lang="en-US" dirty="0" err="1">
                <a:solidFill>
                  <a:prstClr val="black"/>
                </a:solidFill>
                <a:latin typeface="Calibri"/>
              </a:rPr>
              <a:t>Durvalumab</a:t>
            </a:r>
            <a:r>
              <a:rPr lang="en-US" dirty="0">
                <a:solidFill>
                  <a:prstClr val="black"/>
                </a:solidFill>
                <a:latin typeface="Calibri"/>
              </a:rPr>
              <a:t> 20 mg/kg</a:t>
            </a:r>
          </a:p>
        </p:txBody>
      </p:sp>
      <p:sp>
        <p:nvSpPr>
          <p:cNvPr id="13" name="Title 1"/>
          <p:cNvSpPr txBox="1">
            <a:spLocks/>
          </p:cNvSpPr>
          <p:nvPr/>
        </p:nvSpPr>
        <p:spPr>
          <a:xfrm>
            <a:off x="838200" y="366185"/>
            <a:ext cx="10515600" cy="1325033"/>
          </a:xfrm>
          <a:prstGeom prst="rect">
            <a:avLst/>
          </a:prstGeom>
        </p:spPr>
        <p:txBody>
          <a:bodyPr lIns="91440" tIns="45720" rIns="91440" bIns="45720" anchor="b"/>
          <a:lstStyle/>
          <a:p>
            <a:pPr algn="ctr" defTabSz="914377">
              <a:lnSpc>
                <a:spcPct val="90000"/>
              </a:lnSpc>
              <a:defRPr/>
            </a:pPr>
            <a:r>
              <a:rPr lang="en-US" sz="4000" dirty="0">
                <a:solidFill>
                  <a:prstClr val="black"/>
                </a:solidFill>
                <a:latin typeface="Calibri Light"/>
              </a:rPr>
              <a:t>MGH/DFCI: HCC and BTC</a:t>
            </a:r>
          </a:p>
          <a:p>
            <a:pPr algn="ctr" defTabSz="914377">
              <a:lnSpc>
                <a:spcPct val="90000"/>
              </a:lnSpc>
              <a:defRPr/>
            </a:pPr>
            <a:r>
              <a:rPr lang="en-US" sz="4000" dirty="0" err="1">
                <a:solidFill>
                  <a:prstClr val="black"/>
                </a:solidFill>
                <a:latin typeface="Calibri Light"/>
              </a:rPr>
              <a:t>Durvalumab</a:t>
            </a:r>
            <a:r>
              <a:rPr lang="en-US" sz="4000" dirty="0">
                <a:solidFill>
                  <a:prstClr val="black"/>
                </a:solidFill>
                <a:latin typeface="Calibri Light"/>
              </a:rPr>
              <a:t>/</a:t>
            </a:r>
            <a:r>
              <a:rPr lang="en-US" sz="4000" dirty="0" err="1">
                <a:solidFill>
                  <a:prstClr val="black"/>
                </a:solidFill>
                <a:latin typeface="Calibri Light"/>
              </a:rPr>
              <a:t>Tremelimumab+RT</a:t>
            </a:r>
            <a:endParaRPr lang="en-US" sz="4000" dirty="0">
              <a:solidFill>
                <a:prstClr val="black"/>
              </a:solidFill>
              <a:latin typeface="Calibri Light"/>
            </a:endParaRPr>
          </a:p>
        </p:txBody>
      </p:sp>
      <p:cxnSp>
        <p:nvCxnSpPr>
          <p:cNvPr id="14" name="Straight Arrow Connector 13"/>
          <p:cNvCxnSpPr/>
          <p:nvPr/>
        </p:nvCxnSpPr>
        <p:spPr>
          <a:xfrm>
            <a:off x="9889067" y="4400552"/>
            <a:ext cx="12700" cy="2582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95267" y="4775200"/>
            <a:ext cx="2705100" cy="646331"/>
          </a:xfrm>
          <a:prstGeom prst="rect">
            <a:avLst/>
          </a:prstGeom>
          <a:noFill/>
          <a:ln>
            <a:solidFill>
              <a:schemeClr val="tx1"/>
            </a:solidFill>
          </a:ln>
        </p:spPr>
        <p:txBody>
          <a:bodyPr>
            <a:spAutoFit/>
          </a:bodyPr>
          <a:lstStyle/>
          <a:p>
            <a:pPr defTabSz="914377">
              <a:defRPr/>
            </a:pPr>
            <a:r>
              <a:rPr lang="en-US" dirty="0">
                <a:solidFill>
                  <a:prstClr val="black"/>
                </a:solidFill>
                <a:latin typeface="Calibri"/>
              </a:rPr>
              <a:t>Cycle 5 and beyond</a:t>
            </a:r>
          </a:p>
          <a:p>
            <a:pPr defTabSz="914377">
              <a:defRPr/>
            </a:pPr>
            <a:r>
              <a:rPr lang="en-US" dirty="0" err="1">
                <a:solidFill>
                  <a:prstClr val="black"/>
                </a:solidFill>
                <a:latin typeface="Calibri"/>
              </a:rPr>
              <a:t>Durvalumab</a:t>
            </a:r>
            <a:r>
              <a:rPr lang="en-US" dirty="0">
                <a:solidFill>
                  <a:prstClr val="black"/>
                </a:solidFill>
                <a:latin typeface="Calibri"/>
              </a:rPr>
              <a:t> 20 mg/kg</a:t>
            </a:r>
          </a:p>
        </p:txBody>
      </p:sp>
      <p:sp>
        <p:nvSpPr>
          <p:cNvPr id="2" name="TextBox 1"/>
          <p:cNvSpPr txBox="1"/>
          <p:nvPr/>
        </p:nvSpPr>
        <p:spPr>
          <a:xfrm>
            <a:off x="5420785" y="5736167"/>
            <a:ext cx="4387849" cy="369332"/>
          </a:xfrm>
          <a:prstGeom prst="rect">
            <a:avLst/>
          </a:prstGeom>
          <a:noFill/>
        </p:spPr>
        <p:txBody>
          <a:bodyPr>
            <a:spAutoFit/>
          </a:bodyPr>
          <a:lstStyle/>
          <a:p>
            <a:pPr defTabSz="914377">
              <a:defRPr/>
            </a:pPr>
            <a:r>
              <a:rPr lang="en-US" dirty="0">
                <a:solidFill>
                  <a:prstClr val="black"/>
                </a:solidFill>
                <a:latin typeface="Calibri"/>
              </a:rPr>
              <a:t>NCT03482102, PI Hong</a:t>
            </a:r>
          </a:p>
        </p:txBody>
      </p:sp>
    </p:spTree>
    <p:extLst>
      <p:ext uri="{BB962C8B-B14F-4D97-AF65-F5344CB8AC3E}">
        <p14:creationId xmlns:p14="http://schemas.microsoft.com/office/powerpoint/2010/main" val="7549139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p:txBody>
          <a:bodyPr/>
          <a:lstStyle/>
          <a:p>
            <a:r>
              <a:rPr lang="en-US" altLang="en-US"/>
              <a:t>Biliary Cohort</a:t>
            </a:r>
          </a:p>
        </p:txBody>
      </p:sp>
      <p:sp>
        <p:nvSpPr>
          <p:cNvPr id="3" name="Content Placeholder 2">
            <a:extLst>
              <a:ext uri="{FF2B5EF4-FFF2-40B4-BE49-F238E27FC236}">
                <a16:creationId xmlns:a16="http://schemas.microsoft.com/office/drawing/2014/main" id="{0B5258F8-78C0-4A36-92F8-EC186ABD0F57}"/>
              </a:ext>
            </a:extLst>
          </p:cNvPr>
          <p:cNvSpPr>
            <a:spLocks noGrp="1"/>
          </p:cNvSpPr>
          <p:nvPr>
            <p:ph idx="1"/>
          </p:nvPr>
        </p:nvSpPr>
        <p:spPr/>
        <p:txBody>
          <a:bodyPr>
            <a:normAutofit lnSpcReduction="10000"/>
          </a:bodyPr>
          <a:lstStyle/>
          <a:p>
            <a:pPr fontAlgn="auto">
              <a:spcAft>
                <a:spcPts val="0"/>
              </a:spcAft>
              <a:defRPr/>
            </a:pPr>
            <a:r>
              <a:rPr lang="en-US" dirty="0"/>
              <a:t>15/15 enrolled</a:t>
            </a:r>
          </a:p>
          <a:p>
            <a:pPr fontAlgn="auto">
              <a:spcAft>
                <a:spcPts val="0"/>
              </a:spcAft>
              <a:defRPr/>
            </a:pPr>
            <a:r>
              <a:rPr lang="en-US" dirty="0"/>
              <a:t>3/15 did NOT reach radiation therapy</a:t>
            </a:r>
          </a:p>
          <a:p>
            <a:pPr fontAlgn="auto">
              <a:spcAft>
                <a:spcPts val="0"/>
              </a:spcAft>
              <a:defRPr/>
            </a:pPr>
            <a:r>
              <a:rPr lang="en-US" dirty="0"/>
              <a:t>ITT</a:t>
            </a:r>
          </a:p>
          <a:p>
            <a:pPr lvl="1" fontAlgn="auto">
              <a:spcAft>
                <a:spcPts val="0"/>
              </a:spcAft>
              <a:defRPr/>
            </a:pPr>
            <a:r>
              <a:rPr lang="en-US" dirty="0"/>
              <a:t>DCR 27%</a:t>
            </a:r>
          </a:p>
          <a:p>
            <a:pPr lvl="1" fontAlgn="auto">
              <a:spcAft>
                <a:spcPts val="0"/>
              </a:spcAft>
              <a:defRPr/>
            </a:pPr>
            <a:r>
              <a:rPr lang="en-US" dirty="0"/>
              <a:t>PR-14%</a:t>
            </a:r>
          </a:p>
          <a:p>
            <a:pPr lvl="1" fontAlgn="auto">
              <a:spcAft>
                <a:spcPts val="0"/>
              </a:spcAft>
              <a:defRPr/>
            </a:pPr>
            <a:r>
              <a:rPr lang="en-US" dirty="0"/>
              <a:t>CR- 7%</a:t>
            </a:r>
          </a:p>
          <a:p>
            <a:pPr fontAlgn="auto">
              <a:spcAft>
                <a:spcPts val="0"/>
              </a:spcAft>
              <a:defRPr/>
            </a:pPr>
            <a:r>
              <a:rPr lang="en-US" dirty="0" err="1"/>
              <a:t>mITT</a:t>
            </a:r>
            <a:r>
              <a:rPr lang="en-US" dirty="0"/>
              <a:t> (patients who reached radiation)</a:t>
            </a:r>
          </a:p>
          <a:p>
            <a:pPr lvl="1" fontAlgn="auto">
              <a:spcAft>
                <a:spcPts val="0"/>
              </a:spcAft>
              <a:defRPr/>
            </a:pPr>
            <a:r>
              <a:rPr lang="en-US" dirty="0"/>
              <a:t>DCR 33%</a:t>
            </a:r>
          </a:p>
          <a:p>
            <a:pPr lvl="1" fontAlgn="auto">
              <a:spcAft>
                <a:spcPts val="0"/>
              </a:spcAft>
              <a:defRPr/>
            </a:pPr>
            <a:r>
              <a:rPr lang="en-US" dirty="0"/>
              <a:t>PR-17%</a:t>
            </a:r>
          </a:p>
          <a:p>
            <a:pPr lvl="1" fontAlgn="auto">
              <a:spcAft>
                <a:spcPts val="0"/>
              </a:spcAft>
              <a:defRPr/>
            </a:pPr>
            <a:r>
              <a:rPr lang="en-US" dirty="0"/>
              <a:t>CR- 8%</a:t>
            </a:r>
          </a:p>
          <a:p>
            <a:pPr marL="0" indent="0" fontAlgn="auto">
              <a:spcAft>
                <a:spcPts val="0"/>
              </a:spcAft>
              <a:buNone/>
              <a:defRPr/>
            </a:pPr>
            <a:endParaRPr lang="en-US" dirty="0"/>
          </a:p>
          <a:p>
            <a:pPr fontAlgn="auto">
              <a:spcAft>
                <a:spcPts val="0"/>
              </a:spcAft>
              <a:defRPr/>
            </a:pPr>
            <a:endParaRPr lang="en-US" dirty="0"/>
          </a:p>
        </p:txBody>
      </p:sp>
      <p:sp>
        <p:nvSpPr>
          <p:cNvPr id="4" name="TextBox 3">
            <a:extLst>
              <a:ext uri="{FF2B5EF4-FFF2-40B4-BE49-F238E27FC236}">
                <a16:creationId xmlns:a16="http://schemas.microsoft.com/office/drawing/2014/main" id="{1F8C627E-C6E1-455B-B909-AB3C2AA98EE2}"/>
              </a:ext>
            </a:extLst>
          </p:cNvPr>
          <p:cNvSpPr txBox="1"/>
          <p:nvPr/>
        </p:nvSpPr>
        <p:spPr>
          <a:xfrm>
            <a:off x="5414434" y="6112933"/>
            <a:ext cx="4195233" cy="369332"/>
          </a:xfrm>
          <a:prstGeom prst="rect">
            <a:avLst/>
          </a:prstGeom>
          <a:noFill/>
        </p:spPr>
        <p:txBody>
          <a:bodyPr>
            <a:spAutoFit/>
          </a:bodyPr>
          <a:lstStyle/>
          <a:p>
            <a:pPr defTabSz="914377">
              <a:defRPr/>
            </a:pPr>
            <a:r>
              <a:rPr lang="en-US" dirty="0">
                <a:solidFill>
                  <a:prstClr val="black"/>
                </a:solidFill>
                <a:latin typeface="Calibri"/>
              </a:rPr>
              <a:t>Hong TS, et al. GI ASCO 2020</a:t>
            </a:r>
          </a:p>
        </p:txBody>
      </p:sp>
    </p:spTree>
    <p:extLst>
      <p:ext uri="{BB962C8B-B14F-4D97-AF65-F5344CB8AC3E}">
        <p14:creationId xmlns:p14="http://schemas.microsoft.com/office/powerpoint/2010/main" val="27642033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Definitive Radiation and Intrahepatic Cholangiocarcinoma</a:t>
            </a:r>
          </a:p>
        </p:txBody>
      </p:sp>
      <p:grpSp>
        <p:nvGrpSpPr>
          <p:cNvPr id="31747" name="Group 101"/>
          <p:cNvGrpSpPr>
            <a:grpSpLocks/>
          </p:cNvGrpSpPr>
          <p:nvPr/>
        </p:nvGrpSpPr>
        <p:grpSpPr bwMode="auto">
          <a:xfrm>
            <a:off x="2115132" y="1555751"/>
            <a:ext cx="3951235" cy="4535094"/>
            <a:chOff x="179215" y="1901372"/>
            <a:chExt cx="5268065" cy="4536464"/>
          </a:xfrm>
        </p:grpSpPr>
        <p:pic>
          <p:nvPicPr>
            <p:cNvPr id="31776" name="Picture 4"/>
            <p:cNvPicPr>
              <a:picLocks noChangeAspect="1" noChangeArrowheads="1"/>
            </p:cNvPicPr>
            <p:nvPr/>
          </p:nvPicPr>
          <p:blipFill>
            <a:blip r:embed="rId2">
              <a:extLst>
                <a:ext uri="{28A0092B-C50C-407E-A947-70E740481C1C}">
                  <a14:useLocalDpi xmlns:a14="http://schemas.microsoft.com/office/drawing/2010/main" val="0"/>
                </a:ext>
              </a:extLst>
            </a:blip>
            <a:srcRect l="15117" t="5972" r="3955" b="17386"/>
            <a:stretch>
              <a:fillRect/>
            </a:stretch>
          </p:blipFill>
          <p:spPr bwMode="auto">
            <a:xfrm>
              <a:off x="1248228" y="1901372"/>
              <a:ext cx="3947886"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7" name="Group 94"/>
            <p:cNvGrpSpPr>
              <a:grpSpLocks/>
            </p:cNvGrpSpPr>
            <p:nvPr/>
          </p:nvGrpSpPr>
          <p:grpSpPr bwMode="auto">
            <a:xfrm>
              <a:off x="179215" y="1909842"/>
              <a:ext cx="5268065" cy="4527994"/>
              <a:chOff x="179215" y="1909842"/>
              <a:chExt cx="5268065" cy="4527994"/>
            </a:xfrm>
          </p:grpSpPr>
          <p:cxnSp>
            <p:nvCxnSpPr>
              <p:cNvPr id="9" name="Straight Connector 8"/>
              <p:cNvCxnSpPr/>
              <p:nvPr/>
            </p:nvCxnSpPr>
            <p:spPr>
              <a:xfrm>
                <a:off x="1216969" y="2094047"/>
                <a:ext cx="2821" cy="3277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5374" y="2094047"/>
                <a:ext cx="1157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06907" y="2904975"/>
                <a:ext cx="1128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6907" y="3732841"/>
                <a:ext cx="1128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01263" y="4556474"/>
                <a:ext cx="1157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739" y="1909842"/>
                <a:ext cx="761964" cy="369444"/>
              </a:xfrm>
              <a:prstGeom prst="rect">
                <a:avLst/>
              </a:prstGeom>
              <a:noFill/>
            </p:spPr>
            <p:txBody>
              <a:bodyPr>
                <a:spAutoFit/>
              </a:bodyPr>
              <a:lstStyle/>
              <a:p>
                <a:pPr algn="r" defTabSz="914377">
                  <a:defRPr/>
                </a:pPr>
                <a:r>
                  <a:rPr lang="en-US" dirty="0">
                    <a:solidFill>
                      <a:prstClr val="black"/>
                    </a:solidFill>
                  </a:rPr>
                  <a:t>100</a:t>
                </a:r>
              </a:p>
            </p:txBody>
          </p:sp>
          <p:sp>
            <p:nvSpPr>
              <p:cNvPr id="15" name="TextBox 14"/>
              <p:cNvSpPr txBox="1"/>
              <p:nvPr/>
            </p:nvSpPr>
            <p:spPr>
              <a:xfrm>
                <a:off x="395739" y="2710182"/>
                <a:ext cx="761964" cy="369444"/>
              </a:xfrm>
              <a:prstGeom prst="rect">
                <a:avLst/>
              </a:prstGeom>
              <a:noFill/>
            </p:spPr>
            <p:txBody>
              <a:bodyPr>
                <a:spAutoFit/>
              </a:bodyPr>
              <a:lstStyle/>
              <a:p>
                <a:pPr algn="r" defTabSz="914377">
                  <a:defRPr/>
                </a:pPr>
                <a:r>
                  <a:rPr lang="en-US" dirty="0">
                    <a:solidFill>
                      <a:prstClr val="black"/>
                    </a:solidFill>
                  </a:rPr>
                  <a:t>75</a:t>
                </a:r>
              </a:p>
            </p:txBody>
          </p:sp>
          <p:sp>
            <p:nvSpPr>
              <p:cNvPr id="16" name="TextBox 15"/>
              <p:cNvSpPr txBox="1"/>
              <p:nvPr/>
            </p:nvSpPr>
            <p:spPr>
              <a:xfrm>
                <a:off x="395739" y="3548636"/>
                <a:ext cx="761964" cy="369444"/>
              </a:xfrm>
              <a:prstGeom prst="rect">
                <a:avLst/>
              </a:prstGeom>
              <a:noFill/>
            </p:spPr>
            <p:txBody>
              <a:bodyPr>
                <a:spAutoFit/>
              </a:bodyPr>
              <a:lstStyle/>
              <a:p>
                <a:pPr algn="r" defTabSz="914377">
                  <a:defRPr/>
                </a:pPr>
                <a:r>
                  <a:rPr lang="en-US" dirty="0">
                    <a:solidFill>
                      <a:prstClr val="black"/>
                    </a:solidFill>
                  </a:rPr>
                  <a:t>50</a:t>
                </a:r>
              </a:p>
            </p:txBody>
          </p:sp>
          <p:sp>
            <p:nvSpPr>
              <p:cNvPr id="17" name="TextBox 16"/>
              <p:cNvSpPr txBox="1"/>
              <p:nvPr/>
            </p:nvSpPr>
            <p:spPr>
              <a:xfrm>
                <a:off x="395739" y="4372267"/>
                <a:ext cx="761964" cy="369444"/>
              </a:xfrm>
              <a:prstGeom prst="rect">
                <a:avLst/>
              </a:prstGeom>
              <a:noFill/>
            </p:spPr>
            <p:txBody>
              <a:bodyPr>
                <a:spAutoFit/>
              </a:bodyPr>
              <a:lstStyle/>
              <a:p>
                <a:pPr algn="r" defTabSz="914377">
                  <a:defRPr/>
                </a:pPr>
                <a:r>
                  <a:rPr lang="en-US" dirty="0">
                    <a:solidFill>
                      <a:prstClr val="black"/>
                    </a:solidFill>
                  </a:rPr>
                  <a:t>25</a:t>
                </a:r>
              </a:p>
            </p:txBody>
          </p:sp>
          <p:sp>
            <p:nvSpPr>
              <p:cNvPr id="18" name="TextBox 17"/>
              <p:cNvSpPr txBox="1"/>
              <p:nvPr/>
            </p:nvSpPr>
            <p:spPr>
              <a:xfrm>
                <a:off x="1753166" y="5466915"/>
                <a:ext cx="761964" cy="369444"/>
              </a:xfrm>
              <a:prstGeom prst="rect">
                <a:avLst/>
              </a:prstGeom>
              <a:noFill/>
            </p:spPr>
            <p:txBody>
              <a:bodyPr>
                <a:spAutoFit/>
              </a:bodyPr>
              <a:lstStyle/>
              <a:p>
                <a:pPr algn="ctr" defTabSz="914377">
                  <a:defRPr/>
                </a:pPr>
                <a:r>
                  <a:rPr lang="en-US" dirty="0">
                    <a:solidFill>
                      <a:prstClr val="black"/>
                    </a:solidFill>
                  </a:rPr>
                  <a:t>12</a:t>
                </a:r>
              </a:p>
            </p:txBody>
          </p:sp>
          <p:sp>
            <p:nvSpPr>
              <p:cNvPr id="19" name="TextBox 18"/>
              <p:cNvSpPr txBox="1"/>
              <p:nvPr/>
            </p:nvSpPr>
            <p:spPr>
              <a:xfrm>
                <a:off x="2740897" y="5452093"/>
                <a:ext cx="761964" cy="369444"/>
              </a:xfrm>
              <a:prstGeom prst="rect">
                <a:avLst/>
              </a:prstGeom>
              <a:noFill/>
            </p:spPr>
            <p:txBody>
              <a:bodyPr>
                <a:spAutoFit/>
              </a:bodyPr>
              <a:lstStyle/>
              <a:p>
                <a:pPr algn="ctr" defTabSz="914377">
                  <a:defRPr/>
                </a:pPr>
                <a:r>
                  <a:rPr lang="en-US" dirty="0">
                    <a:solidFill>
                      <a:prstClr val="black"/>
                    </a:solidFill>
                  </a:rPr>
                  <a:t>24</a:t>
                </a:r>
              </a:p>
            </p:txBody>
          </p:sp>
          <p:sp>
            <p:nvSpPr>
              <p:cNvPr id="20" name="TextBox 19"/>
              <p:cNvSpPr txBox="1"/>
              <p:nvPr/>
            </p:nvSpPr>
            <p:spPr>
              <a:xfrm>
                <a:off x="3734273" y="5466915"/>
                <a:ext cx="761964" cy="369444"/>
              </a:xfrm>
              <a:prstGeom prst="rect">
                <a:avLst/>
              </a:prstGeom>
              <a:noFill/>
            </p:spPr>
            <p:txBody>
              <a:bodyPr>
                <a:spAutoFit/>
              </a:bodyPr>
              <a:lstStyle/>
              <a:p>
                <a:pPr algn="ctr" defTabSz="914377">
                  <a:defRPr/>
                </a:pPr>
                <a:r>
                  <a:rPr lang="en-US" dirty="0">
                    <a:solidFill>
                      <a:prstClr val="black"/>
                    </a:solidFill>
                  </a:rPr>
                  <a:t>36</a:t>
                </a:r>
              </a:p>
            </p:txBody>
          </p:sp>
          <p:sp>
            <p:nvSpPr>
              <p:cNvPr id="21" name="TextBox 20"/>
              <p:cNvSpPr txBox="1"/>
              <p:nvPr/>
            </p:nvSpPr>
            <p:spPr>
              <a:xfrm>
                <a:off x="4685316" y="5466915"/>
                <a:ext cx="761964" cy="369444"/>
              </a:xfrm>
              <a:prstGeom prst="rect">
                <a:avLst/>
              </a:prstGeom>
              <a:noFill/>
            </p:spPr>
            <p:txBody>
              <a:bodyPr>
                <a:spAutoFit/>
              </a:bodyPr>
              <a:lstStyle/>
              <a:p>
                <a:pPr algn="ctr" defTabSz="914377">
                  <a:defRPr/>
                </a:pPr>
                <a:r>
                  <a:rPr lang="en-US" dirty="0">
                    <a:solidFill>
                      <a:prstClr val="black"/>
                    </a:solidFill>
                  </a:rPr>
                  <a:t>48</a:t>
                </a:r>
              </a:p>
            </p:txBody>
          </p:sp>
          <p:sp>
            <p:nvSpPr>
              <p:cNvPr id="31793" name="TextBox 21"/>
              <p:cNvSpPr txBox="1">
                <a:spLocks noChangeArrowheads="1"/>
              </p:cNvSpPr>
              <p:nvPr/>
            </p:nvSpPr>
            <p:spPr bwMode="auto">
              <a:xfrm>
                <a:off x="1692677" y="5729736"/>
                <a:ext cx="3508603" cy="7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000000"/>
                    </a:solidFill>
                  </a:rPr>
                  <a:t>Time of Follow-Up (months)</a:t>
                </a:r>
              </a:p>
            </p:txBody>
          </p:sp>
          <p:sp>
            <p:nvSpPr>
              <p:cNvPr id="31794" name="TextBox 22"/>
              <p:cNvSpPr txBox="1">
                <a:spLocks noChangeArrowheads="1"/>
              </p:cNvSpPr>
              <p:nvPr/>
            </p:nvSpPr>
            <p:spPr bwMode="auto">
              <a:xfrm rot="16200000">
                <a:off x="-890474" y="3349857"/>
                <a:ext cx="2672834" cy="53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000000"/>
                    </a:solidFill>
                  </a:rPr>
                  <a:t>Local Control (%)</a:t>
                </a:r>
              </a:p>
            </p:txBody>
          </p:sp>
          <p:cxnSp>
            <p:nvCxnSpPr>
              <p:cNvPr id="24" name="Straight Connector 23"/>
              <p:cNvCxnSpPr/>
              <p:nvPr/>
            </p:nvCxnSpPr>
            <p:spPr>
              <a:xfrm rot="16200000">
                <a:off x="4972443" y="5428804"/>
                <a:ext cx="1143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214146" y="5361050"/>
                <a:ext cx="3967857" cy="4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a:off x="2096380" y="5421393"/>
                <a:ext cx="1206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a:off x="3061535" y="5421393"/>
                <a:ext cx="1206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4018224" y="5425628"/>
                <a:ext cx="1206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1778" name="Picture 6"/>
            <p:cNvPicPr>
              <a:picLocks noChangeAspect="1" noChangeArrowheads="1"/>
            </p:cNvPicPr>
            <p:nvPr/>
          </p:nvPicPr>
          <p:blipFill>
            <a:blip r:embed="rId3">
              <a:extLst>
                <a:ext uri="{28A0092B-C50C-407E-A947-70E740481C1C}">
                  <a14:useLocalDpi xmlns:a14="http://schemas.microsoft.com/office/drawing/2010/main" val="0"/>
                </a:ext>
              </a:extLst>
            </a:blip>
            <a:srcRect l="80519" t="9097" r="1891" b="80699"/>
            <a:stretch>
              <a:fillRect/>
            </a:stretch>
          </p:blipFill>
          <p:spPr bwMode="auto">
            <a:xfrm>
              <a:off x="1431485" y="4297751"/>
              <a:ext cx="1451428" cy="47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9" name="TextBox 7"/>
            <p:cNvSpPr txBox="1">
              <a:spLocks noChangeArrowheads="1"/>
            </p:cNvSpPr>
            <p:nvPr/>
          </p:nvSpPr>
          <p:spPr bwMode="auto">
            <a:xfrm>
              <a:off x="1437476" y="4792742"/>
              <a:ext cx="1120341" cy="3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i="1">
                  <a:solidFill>
                    <a:srgbClr val="000000"/>
                  </a:solidFill>
                </a:rPr>
                <a:t>P</a:t>
              </a:r>
              <a:r>
                <a:rPr lang="en-US" altLang="en-US" sz="1600">
                  <a:solidFill>
                    <a:srgbClr val="000000"/>
                  </a:solidFill>
                </a:rPr>
                <a:t>=0.04</a:t>
              </a:r>
            </a:p>
          </p:txBody>
        </p:sp>
      </p:grpSp>
      <p:grpSp>
        <p:nvGrpSpPr>
          <p:cNvPr id="31748" name="Group 133"/>
          <p:cNvGrpSpPr>
            <a:grpSpLocks/>
          </p:cNvGrpSpPr>
          <p:nvPr/>
        </p:nvGrpSpPr>
        <p:grpSpPr bwMode="auto">
          <a:xfrm>
            <a:off x="6686569" y="1564218"/>
            <a:ext cx="3951799" cy="4526468"/>
            <a:chOff x="6507489" y="1910834"/>
            <a:chExt cx="5268024" cy="4526849"/>
          </a:xfrm>
        </p:grpSpPr>
        <p:sp>
          <p:nvSpPr>
            <p:cNvPr id="30" name="TextBox 29"/>
            <p:cNvSpPr txBox="1"/>
            <p:nvPr/>
          </p:nvSpPr>
          <p:spPr>
            <a:xfrm>
              <a:off x="7246742" y="5465016"/>
              <a:ext cx="761849" cy="369363"/>
            </a:xfrm>
            <a:prstGeom prst="rect">
              <a:avLst/>
            </a:prstGeom>
            <a:noFill/>
          </p:spPr>
          <p:txBody>
            <a:bodyPr>
              <a:spAutoFit/>
            </a:bodyPr>
            <a:lstStyle/>
            <a:p>
              <a:pPr algn="ctr" defTabSz="914377">
                <a:defRPr/>
              </a:pPr>
              <a:r>
                <a:rPr lang="en-US" dirty="0">
                  <a:solidFill>
                    <a:prstClr val="black"/>
                  </a:solidFill>
                </a:rPr>
                <a:t>0</a:t>
              </a:r>
            </a:p>
          </p:txBody>
        </p:sp>
        <p:grpSp>
          <p:nvGrpSpPr>
            <p:cNvPr id="31751" name="Group 132"/>
            <p:cNvGrpSpPr>
              <a:grpSpLocks/>
            </p:cNvGrpSpPr>
            <p:nvPr/>
          </p:nvGrpSpPr>
          <p:grpSpPr bwMode="auto">
            <a:xfrm>
              <a:off x="6507489" y="1910834"/>
              <a:ext cx="5268024" cy="4526849"/>
              <a:chOff x="6507489" y="1910834"/>
              <a:chExt cx="5268024" cy="4526849"/>
            </a:xfrm>
          </p:grpSpPr>
          <p:pic>
            <p:nvPicPr>
              <p:cNvPr id="31752" name="Picture 31"/>
              <p:cNvPicPr>
                <a:picLocks noChangeAspect="1" noChangeArrowheads="1"/>
              </p:cNvPicPr>
              <p:nvPr/>
            </p:nvPicPr>
            <p:blipFill>
              <a:blip r:embed="rId4">
                <a:extLst>
                  <a:ext uri="{28A0092B-C50C-407E-A947-70E740481C1C}">
                    <a14:useLocalDpi xmlns:a14="http://schemas.microsoft.com/office/drawing/2010/main" val="0"/>
                  </a:ext>
                </a:extLst>
              </a:blip>
              <a:srcRect l="14789" t="5898" r="3789" b="17555"/>
              <a:stretch>
                <a:fillRect/>
              </a:stretch>
            </p:blipFill>
            <p:spPr bwMode="auto">
              <a:xfrm>
                <a:off x="7590971" y="1915886"/>
                <a:ext cx="3947886" cy="336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3" name="Group 123"/>
              <p:cNvGrpSpPr>
                <a:grpSpLocks/>
              </p:cNvGrpSpPr>
              <p:nvPr/>
            </p:nvGrpSpPr>
            <p:grpSpPr bwMode="auto">
              <a:xfrm>
                <a:off x="6507489" y="1910834"/>
                <a:ext cx="5268024" cy="4526849"/>
                <a:chOff x="6507489" y="1910834"/>
                <a:chExt cx="5268024" cy="4526849"/>
              </a:xfrm>
            </p:grpSpPr>
            <p:cxnSp>
              <p:nvCxnSpPr>
                <p:cNvPr id="36" name="Straight Connector 35"/>
                <p:cNvCxnSpPr/>
                <p:nvPr/>
              </p:nvCxnSpPr>
              <p:spPr>
                <a:xfrm>
                  <a:off x="7543016" y="2094999"/>
                  <a:ext cx="5643" cy="32768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44259" y="2094999"/>
                  <a:ext cx="112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435793" y="2905751"/>
                  <a:ext cx="112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35793" y="3733437"/>
                  <a:ext cx="112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430150" y="4556890"/>
                  <a:ext cx="1128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24733" y="1910834"/>
                  <a:ext cx="761849" cy="369363"/>
                </a:xfrm>
                <a:prstGeom prst="rect">
                  <a:avLst/>
                </a:prstGeom>
                <a:noFill/>
              </p:spPr>
              <p:txBody>
                <a:bodyPr>
                  <a:spAutoFit/>
                </a:bodyPr>
                <a:lstStyle/>
                <a:p>
                  <a:pPr algn="r" defTabSz="914377">
                    <a:defRPr/>
                  </a:pPr>
                  <a:r>
                    <a:rPr lang="en-US" dirty="0">
                      <a:solidFill>
                        <a:prstClr val="black"/>
                      </a:solidFill>
                    </a:rPr>
                    <a:t>100</a:t>
                  </a:r>
                </a:p>
              </p:txBody>
            </p:sp>
            <p:sp>
              <p:nvSpPr>
                <p:cNvPr id="42" name="TextBox 41"/>
                <p:cNvSpPr txBox="1"/>
                <p:nvPr/>
              </p:nvSpPr>
              <p:spPr>
                <a:xfrm>
                  <a:off x="6724733" y="2711001"/>
                  <a:ext cx="761849" cy="369363"/>
                </a:xfrm>
                <a:prstGeom prst="rect">
                  <a:avLst/>
                </a:prstGeom>
                <a:noFill/>
              </p:spPr>
              <p:txBody>
                <a:bodyPr>
                  <a:spAutoFit/>
                </a:bodyPr>
                <a:lstStyle/>
                <a:p>
                  <a:pPr algn="r" defTabSz="914377">
                    <a:defRPr/>
                  </a:pPr>
                  <a:r>
                    <a:rPr lang="en-US" dirty="0">
                      <a:solidFill>
                        <a:prstClr val="black"/>
                      </a:solidFill>
                    </a:rPr>
                    <a:t>75</a:t>
                  </a:r>
                </a:p>
              </p:txBody>
            </p:sp>
            <p:sp>
              <p:nvSpPr>
                <p:cNvPr id="43" name="TextBox 42"/>
                <p:cNvSpPr txBox="1"/>
                <p:nvPr/>
              </p:nvSpPr>
              <p:spPr>
                <a:xfrm>
                  <a:off x="6724733" y="3549272"/>
                  <a:ext cx="761849" cy="369363"/>
                </a:xfrm>
                <a:prstGeom prst="rect">
                  <a:avLst/>
                </a:prstGeom>
                <a:noFill/>
              </p:spPr>
              <p:txBody>
                <a:bodyPr>
                  <a:spAutoFit/>
                </a:bodyPr>
                <a:lstStyle/>
                <a:p>
                  <a:pPr algn="r" defTabSz="914377">
                    <a:defRPr/>
                  </a:pPr>
                  <a:r>
                    <a:rPr lang="en-US" dirty="0">
                      <a:solidFill>
                        <a:prstClr val="black"/>
                      </a:solidFill>
                    </a:rPr>
                    <a:t>50</a:t>
                  </a:r>
                </a:p>
              </p:txBody>
            </p:sp>
            <p:sp>
              <p:nvSpPr>
                <p:cNvPr id="44" name="TextBox 43"/>
                <p:cNvSpPr txBox="1"/>
                <p:nvPr/>
              </p:nvSpPr>
              <p:spPr>
                <a:xfrm>
                  <a:off x="6724733" y="4372724"/>
                  <a:ext cx="761849" cy="369363"/>
                </a:xfrm>
                <a:prstGeom prst="rect">
                  <a:avLst/>
                </a:prstGeom>
                <a:noFill/>
              </p:spPr>
              <p:txBody>
                <a:bodyPr>
                  <a:spAutoFit/>
                </a:bodyPr>
                <a:lstStyle/>
                <a:p>
                  <a:pPr algn="r" defTabSz="914377">
                    <a:defRPr/>
                  </a:pPr>
                  <a:r>
                    <a:rPr lang="en-US" dirty="0">
                      <a:solidFill>
                        <a:prstClr val="black"/>
                      </a:solidFill>
                    </a:rPr>
                    <a:t>25</a:t>
                  </a:r>
                </a:p>
              </p:txBody>
            </p:sp>
            <p:sp>
              <p:nvSpPr>
                <p:cNvPr id="45" name="TextBox 44"/>
                <p:cNvSpPr txBox="1"/>
                <p:nvPr/>
              </p:nvSpPr>
              <p:spPr>
                <a:xfrm>
                  <a:off x="8081955" y="5467133"/>
                  <a:ext cx="761849" cy="369363"/>
                </a:xfrm>
                <a:prstGeom prst="rect">
                  <a:avLst/>
                </a:prstGeom>
                <a:noFill/>
              </p:spPr>
              <p:txBody>
                <a:bodyPr>
                  <a:spAutoFit/>
                </a:bodyPr>
                <a:lstStyle/>
                <a:p>
                  <a:pPr algn="ctr" defTabSz="914377">
                    <a:defRPr/>
                  </a:pPr>
                  <a:r>
                    <a:rPr lang="en-US" dirty="0">
                      <a:solidFill>
                        <a:prstClr val="black"/>
                      </a:solidFill>
                    </a:rPr>
                    <a:t>12</a:t>
                  </a:r>
                </a:p>
              </p:txBody>
            </p:sp>
            <p:sp>
              <p:nvSpPr>
                <p:cNvPr id="46" name="TextBox 45"/>
                <p:cNvSpPr txBox="1"/>
                <p:nvPr/>
              </p:nvSpPr>
              <p:spPr>
                <a:xfrm>
                  <a:off x="9069537" y="5452315"/>
                  <a:ext cx="761849" cy="369363"/>
                </a:xfrm>
                <a:prstGeom prst="rect">
                  <a:avLst/>
                </a:prstGeom>
                <a:noFill/>
              </p:spPr>
              <p:txBody>
                <a:bodyPr>
                  <a:spAutoFit/>
                </a:bodyPr>
                <a:lstStyle/>
                <a:p>
                  <a:pPr algn="ctr" defTabSz="914377">
                    <a:defRPr/>
                  </a:pPr>
                  <a:r>
                    <a:rPr lang="en-US" dirty="0">
                      <a:solidFill>
                        <a:prstClr val="black"/>
                      </a:solidFill>
                    </a:rPr>
                    <a:t>24</a:t>
                  </a:r>
                </a:p>
              </p:txBody>
            </p:sp>
            <p:sp>
              <p:nvSpPr>
                <p:cNvPr id="47" name="TextBox 46"/>
                <p:cNvSpPr txBox="1"/>
                <p:nvPr/>
              </p:nvSpPr>
              <p:spPr>
                <a:xfrm>
                  <a:off x="10062764" y="5467133"/>
                  <a:ext cx="761849" cy="369363"/>
                </a:xfrm>
                <a:prstGeom prst="rect">
                  <a:avLst/>
                </a:prstGeom>
                <a:noFill/>
              </p:spPr>
              <p:txBody>
                <a:bodyPr>
                  <a:spAutoFit/>
                </a:bodyPr>
                <a:lstStyle/>
                <a:p>
                  <a:pPr algn="ctr" defTabSz="914377">
                    <a:defRPr/>
                  </a:pPr>
                  <a:r>
                    <a:rPr lang="en-US" dirty="0">
                      <a:solidFill>
                        <a:prstClr val="black"/>
                      </a:solidFill>
                    </a:rPr>
                    <a:t>36</a:t>
                  </a:r>
                </a:p>
              </p:txBody>
            </p:sp>
            <p:sp>
              <p:nvSpPr>
                <p:cNvPr id="48" name="TextBox 47"/>
                <p:cNvSpPr txBox="1"/>
                <p:nvPr/>
              </p:nvSpPr>
              <p:spPr>
                <a:xfrm>
                  <a:off x="11013664" y="5467133"/>
                  <a:ext cx="761849" cy="369363"/>
                </a:xfrm>
                <a:prstGeom prst="rect">
                  <a:avLst/>
                </a:prstGeom>
                <a:noFill/>
              </p:spPr>
              <p:txBody>
                <a:bodyPr>
                  <a:spAutoFit/>
                </a:bodyPr>
                <a:lstStyle/>
                <a:p>
                  <a:pPr algn="ctr" defTabSz="914377">
                    <a:defRPr/>
                  </a:pPr>
                  <a:r>
                    <a:rPr lang="en-US" dirty="0">
                      <a:solidFill>
                        <a:prstClr val="black"/>
                      </a:solidFill>
                    </a:rPr>
                    <a:t>48</a:t>
                  </a:r>
                </a:p>
              </p:txBody>
            </p:sp>
            <p:sp>
              <p:nvSpPr>
                <p:cNvPr id="31769" name="TextBox 48"/>
                <p:cNvSpPr txBox="1">
                  <a:spLocks noChangeArrowheads="1"/>
                </p:cNvSpPr>
                <p:nvPr/>
              </p:nvSpPr>
              <p:spPr bwMode="auto">
                <a:xfrm>
                  <a:off x="7846739" y="5729737"/>
                  <a:ext cx="3508604" cy="70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000000"/>
                      </a:solidFill>
                    </a:rPr>
                    <a:t>Time of Follow-Up (months)</a:t>
                  </a:r>
                </a:p>
              </p:txBody>
            </p:sp>
            <p:sp>
              <p:nvSpPr>
                <p:cNvPr id="31770" name="TextBox 49"/>
                <p:cNvSpPr txBox="1">
                  <a:spLocks noChangeArrowheads="1"/>
                </p:cNvSpPr>
                <p:nvPr/>
              </p:nvSpPr>
              <p:spPr bwMode="auto">
                <a:xfrm rot="16200000">
                  <a:off x="5495105" y="3407241"/>
                  <a:ext cx="2558143" cy="5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000000"/>
                      </a:solidFill>
                    </a:rPr>
                    <a:t> Overall Survival (%)</a:t>
                  </a:r>
                </a:p>
              </p:txBody>
            </p:sp>
            <p:cxnSp>
              <p:nvCxnSpPr>
                <p:cNvPr id="51" name="Straight Connector 50"/>
                <p:cNvCxnSpPr/>
                <p:nvPr/>
              </p:nvCxnSpPr>
              <p:spPr>
                <a:xfrm rot="16200000">
                  <a:off x="11300751" y="5429030"/>
                  <a:ext cx="1143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543016" y="5361291"/>
                  <a:ext cx="3967260" cy="42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8425121" y="5421621"/>
                  <a:ext cx="120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a:off x="9390131" y="5421621"/>
                  <a:ext cx="120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10346676" y="5425855"/>
                  <a:ext cx="1206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1754" name="Picture 33"/>
              <p:cNvPicPr>
                <a:picLocks noChangeAspect="1" noChangeArrowheads="1"/>
              </p:cNvPicPr>
              <p:nvPr/>
            </p:nvPicPr>
            <p:blipFill>
              <a:blip r:embed="rId3">
                <a:extLst>
                  <a:ext uri="{28A0092B-C50C-407E-A947-70E740481C1C}">
                    <a14:useLocalDpi xmlns:a14="http://schemas.microsoft.com/office/drawing/2010/main" val="0"/>
                  </a:ext>
                </a:extLst>
              </a:blip>
              <a:srcRect l="80519" t="9097" r="1891" b="80699"/>
              <a:stretch>
                <a:fillRect/>
              </a:stretch>
            </p:blipFill>
            <p:spPr bwMode="auto">
              <a:xfrm>
                <a:off x="7759718" y="4318227"/>
                <a:ext cx="1451428" cy="47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Box 34"/>
              <p:cNvSpPr txBox="1">
                <a:spLocks noChangeArrowheads="1"/>
              </p:cNvSpPr>
              <p:nvPr/>
            </p:nvSpPr>
            <p:spPr bwMode="auto">
              <a:xfrm>
                <a:off x="7755074" y="4772269"/>
                <a:ext cx="1120172" cy="3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i="1">
                    <a:solidFill>
                      <a:srgbClr val="000000"/>
                    </a:solidFill>
                  </a:rPr>
                  <a:t>P</a:t>
                </a:r>
                <a:r>
                  <a:rPr lang="en-US" altLang="en-US" sz="1600">
                    <a:solidFill>
                      <a:srgbClr val="000000"/>
                    </a:solidFill>
                  </a:rPr>
                  <a:t>=0.02</a:t>
                </a:r>
              </a:p>
            </p:txBody>
          </p:sp>
        </p:grpSp>
      </p:grpSp>
      <p:sp>
        <p:nvSpPr>
          <p:cNvPr id="56" name="TextBox 55"/>
          <p:cNvSpPr txBox="1"/>
          <p:nvPr/>
        </p:nvSpPr>
        <p:spPr>
          <a:xfrm>
            <a:off x="6074833" y="6504517"/>
            <a:ext cx="3962400" cy="369332"/>
          </a:xfrm>
          <a:prstGeom prst="rect">
            <a:avLst/>
          </a:prstGeom>
          <a:noFill/>
        </p:spPr>
        <p:txBody>
          <a:bodyPr>
            <a:spAutoFit/>
          </a:bodyPr>
          <a:lstStyle/>
          <a:p>
            <a:pPr defTabSz="914377">
              <a:defRPr/>
            </a:pPr>
            <a:r>
              <a:rPr lang="en-US" dirty="0">
                <a:solidFill>
                  <a:prstClr val="black"/>
                </a:solidFill>
                <a:latin typeface="Calibri"/>
              </a:rPr>
              <a:t>Tao R, et al JCO 2016</a:t>
            </a:r>
          </a:p>
        </p:txBody>
      </p:sp>
    </p:spTree>
    <p:extLst>
      <p:ext uri="{BB962C8B-B14F-4D97-AF65-F5344CB8AC3E}">
        <p14:creationId xmlns:p14="http://schemas.microsoft.com/office/powerpoint/2010/main" val="5305171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lstStyle/>
          <a:p>
            <a:r>
              <a:rPr lang="en-US" altLang="en-US"/>
              <a:t>Prospective OS and LC for ICC</a:t>
            </a:r>
          </a:p>
        </p:txBody>
      </p:sp>
      <p:pic>
        <p:nvPicPr>
          <p:cNvPr id="32771" name="Content Placeholder 4" descr="09-131 Figure 2 20150911.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8825"/>
          <a:stretch>
            <a:fillRect/>
          </a:stretch>
        </p:blipFill>
        <p:spPr bwMode="auto">
          <a:xfrm>
            <a:off x="402167" y="2372785"/>
            <a:ext cx="5158317" cy="2906183"/>
          </a:xfrm>
        </p:spPr>
      </p:pic>
      <p:pic>
        <p:nvPicPr>
          <p:cNvPr id="32772" name="Content Placeholder 5" descr="09-131 Figure 1 20150911.jpeg"/>
          <p:cNvPicPr>
            <a:picLocks noChangeAspect="1" noChangeArrowheads="1"/>
          </p:cNvPicPr>
          <p:nvPr/>
        </p:nvPicPr>
        <p:blipFill>
          <a:blip r:embed="rId3">
            <a:extLst>
              <a:ext uri="{28A0092B-C50C-407E-A947-70E740481C1C}">
                <a14:useLocalDpi xmlns:a14="http://schemas.microsoft.com/office/drawing/2010/main" val="0"/>
              </a:ext>
            </a:extLst>
          </a:blip>
          <a:srcRect t="32701" b="33046"/>
          <a:stretch>
            <a:fillRect/>
          </a:stretch>
        </p:blipFill>
        <p:spPr bwMode="auto">
          <a:xfrm>
            <a:off x="5780617" y="2283885"/>
            <a:ext cx="6110816" cy="230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830234" y="5784851"/>
            <a:ext cx="2385484" cy="646331"/>
          </a:xfrm>
          <a:prstGeom prst="rect">
            <a:avLst/>
          </a:prstGeom>
          <a:noFill/>
        </p:spPr>
        <p:txBody>
          <a:bodyPr>
            <a:spAutoFit/>
          </a:bodyPr>
          <a:lstStyle/>
          <a:p>
            <a:pPr defTabSz="914377">
              <a:defRPr/>
            </a:pPr>
            <a:r>
              <a:rPr lang="en-US" dirty="0">
                <a:solidFill>
                  <a:prstClr val="black"/>
                </a:solidFill>
                <a:latin typeface="Calibri"/>
              </a:rPr>
              <a:t>Hong TS, et al. JCO 2016</a:t>
            </a:r>
          </a:p>
        </p:txBody>
      </p:sp>
    </p:spTree>
    <p:extLst>
      <p:ext uri="{BB962C8B-B14F-4D97-AF65-F5344CB8AC3E}">
        <p14:creationId xmlns:p14="http://schemas.microsoft.com/office/powerpoint/2010/main" val="53384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5955"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125956" name="Picture 3"/>
          <p:cNvPicPr>
            <a:picLocks noChangeAspect="1"/>
          </p:cNvPicPr>
          <p:nvPr/>
        </p:nvPicPr>
        <p:blipFill>
          <a:blip r:embed="rId2">
            <a:extLst>
              <a:ext uri="{28A0092B-C50C-407E-A947-70E740481C1C}">
                <a14:useLocalDpi xmlns:a14="http://schemas.microsoft.com/office/drawing/2010/main" val="0"/>
              </a:ext>
            </a:extLst>
          </a:blip>
          <a:srcRect l="1115" t="1236" r="1894" b="1006"/>
          <a:stretch>
            <a:fillRect/>
          </a:stretch>
        </p:blipFill>
        <p:spPr bwMode="auto">
          <a:xfrm>
            <a:off x="2895600" y="404813"/>
            <a:ext cx="6629400" cy="6019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59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5889" y="-28575"/>
            <a:ext cx="29686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Rectangle 5"/>
          <p:cNvSpPr>
            <a:spLocks noChangeArrowheads="1"/>
          </p:cNvSpPr>
          <p:nvPr/>
        </p:nvSpPr>
        <p:spPr bwMode="auto">
          <a:xfrm>
            <a:off x="1524001" y="6351"/>
            <a:ext cx="218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kern="0">
                <a:solidFill>
                  <a:srgbClr val="98012E"/>
                </a:solidFill>
              </a:rPr>
              <a:t>IMBRAVE-150</a:t>
            </a:r>
          </a:p>
        </p:txBody>
      </p:sp>
    </p:spTree>
    <p:extLst>
      <p:ext uri="{BB962C8B-B14F-4D97-AF65-F5344CB8AC3E}">
        <p14:creationId xmlns:p14="http://schemas.microsoft.com/office/powerpoint/2010/main" val="9224546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t>Proposal- Randomized Trial of Radiation +/- </a:t>
            </a:r>
            <a:r>
              <a:rPr lang="en-US" dirty="0" err="1"/>
              <a:t>durva</a:t>
            </a:r>
            <a:r>
              <a:rPr lang="en-US" dirty="0"/>
              <a:t>/</a:t>
            </a:r>
            <a:r>
              <a:rPr lang="en-US" dirty="0" err="1"/>
              <a:t>treme</a:t>
            </a:r>
            <a:endParaRPr lang="en-US" dirty="0"/>
          </a:p>
        </p:txBody>
      </p:sp>
      <p:graphicFrame>
        <p:nvGraphicFramePr>
          <p:cNvPr id="4" name="Table 3"/>
          <p:cNvGraphicFramePr>
            <a:graphicFrameLocks noGrp="1"/>
          </p:cNvGraphicFramePr>
          <p:nvPr/>
        </p:nvGraphicFramePr>
        <p:xfrm>
          <a:off x="2760134" y="2745318"/>
          <a:ext cx="5488517" cy="1784351"/>
        </p:xfrm>
        <a:graphic>
          <a:graphicData uri="http://schemas.openxmlformats.org/drawingml/2006/table">
            <a:tbl>
              <a:tblPr/>
              <a:tblGrid>
                <a:gridCol w="1234017">
                  <a:extLst>
                    <a:ext uri="{9D8B030D-6E8A-4147-A177-3AD203B41FA5}">
                      <a16:colId xmlns:a16="http://schemas.microsoft.com/office/drawing/2014/main" val="3583600754"/>
                    </a:ext>
                  </a:extLst>
                </a:gridCol>
                <a:gridCol w="368300">
                  <a:extLst>
                    <a:ext uri="{9D8B030D-6E8A-4147-A177-3AD203B41FA5}">
                      <a16:colId xmlns:a16="http://schemas.microsoft.com/office/drawing/2014/main" val="2708456311"/>
                    </a:ext>
                  </a:extLst>
                </a:gridCol>
                <a:gridCol w="1911349">
                  <a:extLst>
                    <a:ext uri="{9D8B030D-6E8A-4147-A177-3AD203B41FA5}">
                      <a16:colId xmlns:a16="http://schemas.microsoft.com/office/drawing/2014/main" val="3589194581"/>
                    </a:ext>
                  </a:extLst>
                </a:gridCol>
                <a:gridCol w="349251">
                  <a:extLst>
                    <a:ext uri="{9D8B030D-6E8A-4147-A177-3AD203B41FA5}">
                      <a16:colId xmlns:a16="http://schemas.microsoft.com/office/drawing/2014/main" val="3063902888"/>
                    </a:ext>
                  </a:extLst>
                </a:gridCol>
                <a:gridCol w="1625600">
                  <a:extLst>
                    <a:ext uri="{9D8B030D-6E8A-4147-A177-3AD203B41FA5}">
                      <a16:colId xmlns:a16="http://schemas.microsoft.com/office/drawing/2014/main" val="1518954613"/>
                    </a:ext>
                  </a:extLst>
                </a:gridCol>
              </a:tblGrid>
              <a:tr h="1784351">
                <a:tc>
                  <a:txBody>
                    <a:bodyPr/>
                    <a:lstStyle>
                      <a:lvl1pPr defTabSz="685800">
                        <a:lnSpc>
                          <a:spcPct val="90000"/>
                        </a:lnSpc>
                        <a:spcBef>
                          <a:spcPts val="750"/>
                        </a:spcBef>
                        <a:buFont typeface="Arial" panose="020B0604020202020204" pitchFamily="34" charset="0"/>
                        <a:tabLst>
                          <a:tab pos="1651000" algn="l"/>
                          <a:tab pos="2565400" algn="l"/>
                          <a:tab pos="3022600" algn="l"/>
                          <a:tab pos="3771900" algn="l"/>
                          <a:tab pos="4279900" algn="l"/>
                          <a:tab pos="5880100" algn="l"/>
                        </a:tabLst>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endParaRPr kumimoji="0" lang="en-US"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685800" rtl="0" eaLnBrk="1" fontAlgn="base" latinLnBrk="0" hangingPunct="1">
                        <a:lnSpc>
                          <a:spcPct val="115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9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-Unresectable Biliary Tract Cancer</a:t>
                      </a:r>
                    </a:p>
                    <a:p>
                      <a:pPr marL="0" marR="0" lvl="0" indent="0" algn="l" defTabSz="685800" rtl="0" eaLnBrk="1" fontAlgn="base" latinLnBrk="0" hangingPunct="1">
                        <a:lnSpc>
                          <a:spcPct val="115000"/>
                        </a:lnSpc>
                        <a:spcBef>
                          <a:spcPct val="0"/>
                        </a:spcBef>
                        <a:spcAft>
                          <a:spcPct val="0"/>
                        </a:spcAft>
                        <a:buClrTx/>
                        <a:buSzTx/>
                        <a:buFontTx/>
                        <a:buChar char="-"/>
                        <a:tabLst>
                          <a:tab pos="1651000" algn="l"/>
                          <a:tab pos="2565400" algn="l"/>
                          <a:tab pos="3022600" algn="l"/>
                          <a:tab pos="3771900" algn="l"/>
                          <a:tab pos="4279900" algn="l"/>
                          <a:tab pos="5880100" algn="l"/>
                        </a:tabLst>
                      </a:pPr>
                      <a:r>
                        <a:rPr kumimoji="0" lang="en-US" altLang="en-US" sz="9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 first line chemotherapy (any)</a:t>
                      </a:r>
                    </a:p>
                    <a:p>
                      <a:pPr marL="0" marR="0" lvl="0" indent="0" algn="l" defTabSz="685800" rtl="0" eaLnBrk="1" fontAlgn="base" latinLnBrk="0" hangingPunct="1">
                        <a:lnSpc>
                          <a:spcPct val="115000"/>
                        </a:lnSpc>
                        <a:spcBef>
                          <a:spcPct val="0"/>
                        </a:spcBef>
                        <a:spcAft>
                          <a:spcPct val="0"/>
                        </a:spcAft>
                        <a:buClrTx/>
                        <a:buSzTx/>
                        <a:buFontTx/>
                        <a:buChar char="-"/>
                        <a:tabLst>
                          <a:tab pos="1651000" algn="l"/>
                          <a:tab pos="2565400" algn="l"/>
                          <a:tab pos="3022600" algn="l"/>
                          <a:tab pos="3771900" algn="l"/>
                          <a:tab pos="4279900" algn="l"/>
                          <a:tab pos="5880100" algn="l"/>
                        </a:tabLst>
                      </a:pPr>
                      <a:r>
                        <a:rPr kumimoji="0" lang="en-US" altLang="en-US" sz="9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mets vs limited mets</a:t>
                      </a:r>
                    </a:p>
                    <a:p>
                      <a:pPr marL="0" marR="0" lvl="0" indent="0" algn="l" defTabSz="685800" rtl="0" eaLnBrk="1" fontAlgn="base" latinLnBrk="0" hangingPunct="1">
                        <a:lnSpc>
                          <a:spcPct val="115000"/>
                        </a:lnSpc>
                        <a:spcBef>
                          <a:spcPct val="0"/>
                        </a:spcBef>
                        <a:spcAft>
                          <a:spcPct val="0"/>
                        </a:spcAft>
                        <a:buClrTx/>
                        <a:buSzTx/>
                        <a:buFontTx/>
                        <a:buNone/>
                        <a:tabLst>
                          <a:tab pos="1651000" algn="l"/>
                          <a:tab pos="2565400" algn="l"/>
                          <a:tab pos="3022600" algn="l"/>
                          <a:tab pos="3771900" algn="l"/>
                          <a:tab pos="4279900" algn="l"/>
                          <a:tab pos="5880100" algn="l"/>
                        </a:tabLst>
                      </a:pPr>
                      <a:endParaRPr kumimoji="0" lang="en-US" altLang="en-US" sz="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tabLst>
                          <a:tab pos="1651000" algn="l"/>
                          <a:tab pos="2565400" algn="l"/>
                          <a:tab pos="3022600" algn="l"/>
                          <a:tab pos="3771900" algn="l"/>
                          <a:tab pos="4279900" algn="l"/>
                          <a:tab pos="5880100" algn="l"/>
                        </a:tabLst>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S</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T</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A</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T</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I</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F</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Y</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tabLst>
                          <a:tab pos="1651000" algn="l"/>
                          <a:tab pos="2565400" algn="l"/>
                          <a:tab pos="3022600" algn="l"/>
                          <a:tab pos="3771900" algn="l"/>
                          <a:tab pos="4279900" algn="l"/>
                          <a:tab pos="5880100" algn="l"/>
                        </a:tabLst>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endParaRPr kumimoji="0" lang="en-US"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Tumor size </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 6cm vs. &gt; 6cm)</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Intrahep vs GB</a:t>
                      </a:r>
                      <a:endParaRPr kumimoji="0" lang="en-US"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tabLst>
                          <a:tab pos="1651000" algn="l"/>
                          <a:tab pos="2565400" algn="l"/>
                          <a:tab pos="3022600" algn="l"/>
                          <a:tab pos="3771900" algn="l"/>
                          <a:tab pos="4279900" algn="l"/>
                          <a:tab pos="5880100" algn="l"/>
                        </a:tabLst>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A</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N</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D</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O</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I</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Z</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E</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tabLst>
                          <a:tab pos="1651000" algn="l"/>
                          <a:tab pos="2565400" algn="l"/>
                          <a:tab pos="3022600" algn="l"/>
                          <a:tab pos="3771900" algn="l"/>
                          <a:tab pos="4279900" algn="l"/>
                          <a:tab pos="5880100" algn="l"/>
                        </a:tabLst>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tabLst>
                          <a:tab pos="1651000" algn="l"/>
                          <a:tab pos="2565400" algn="l"/>
                          <a:tab pos="3022600" algn="l"/>
                          <a:tab pos="3771900" algn="l"/>
                          <a:tab pos="4279900" algn="l"/>
                          <a:tab pos="5880100" algn="l"/>
                        </a:tabLst>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Arm 1</a:t>
                      </a:r>
                      <a:r>
                        <a:rPr kumimoji="0" lang="en-US"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Liver-directed Radiation Therapy +durva/treme</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Vs.</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Arm 2:</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tab pos="1651000" algn="l"/>
                          <a:tab pos="2565400" algn="l"/>
                          <a:tab pos="3022600" algn="l"/>
                          <a:tab pos="3771900" algn="l"/>
                          <a:tab pos="4279900" algn="l"/>
                          <a:tab pos="5880100" algn="l"/>
                        </a:tabLst>
                      </a:pPr>
                      <a:r>
                        <a:rPr kumimoji="0" lang="en-US" altLang="en-US" sz="11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Liver-directed Radiation Therapy </a:t>
                      </a:r>
                      <a:endParaRPr kumimoji="0" lang="en-US" altLang="en-US" sz="11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7059489"/>
                  </a:ext>
                </a:extLst>
              </a:tr>
            </a:tbl>
          </a:graphicData>
        </a:graphic>
      </p:graphicFrame>
      <p:sp>
        <p:nvSpPr>
          <p:cNvPr id="3" name="TextBox 2"/>
          <p:cNvSpPr txBox="1"/>
          <p:nvPr/>
        </p:nvSpPr>
        <p:spPr>
          <a:xfrm>
            <a:off x="4049185" y="5304367"/>
            <a:ext cx="4362449" cy="646331"/>
          </a:xfrm>
          <a:prstGeom prst="rect">
            <a:avLst/>
          </a:prstGeom>
          <a:noFill/>
        </p:spPr>
        <p:txBody>
          <a:bodyPr>
            <a:spAutoFit/>
          </a:bodyPr>
          <a:lstStyle/>
          <a:p>
            <a:pPr defTabSz="914377">
              <a:defRPr/>
            </a:pPr>
            <a:r>
              <a:rPr lang="en-US" dirty="0">
                <a:solidFill>
                  <a:prstClr val="black"/>
                </a:solidFill>
                <a:latin typeface="Calibri"/>
              </a:rPr>
              <a:t>At progression in Arm 2, patients can cross over to receive </a:t>
            </a:r>
            <a:r>
              <a:rPr lang="en-US" dirty="0" err="1">
                <a:solidFill>
                  <a:prstClr val="black"/>
                </a:solidFill>
                <a:latin typeface="Calibri"/>
              </a:rPr>
              <a:t>durva</a:t>
            </a:r>
            <a:r>
              <a:rPr lang="en-US" dirty="0">
                <a:solidFill>
                  <a:prstClr val="black"/>
                </a:solidFill>
                <a:latin typeface="Calibri"/>
              </a:rPr>
              <a:t>/</a:t>
            </a:r>
            <a:r>
              <a:rPr lang="en-US" dirty="0" err="1">
                <a:solidFill>
                  <a:prstClr val="black"/>
                </a:solidFill>
                <a:latin typeface="Calibri"/>
              </a:rPr>
              <a:t>treme</a:t>
            </a:r>
            <a:endParaRPr lang="en-US" dirty="0">
              <a:solidFill>
                <a:prstClr val="black"/>
              </a:solidFill>
              <a:latin typeface="Calibri"/>
            </a:endParaRPr>
          </a:p>
        </p:txBody>
      </p:sp>
    </p:spTree>
    <p:extLst>
      <p:ext uri="{BB962C8B-B14F-4D97-AF65-F5344CB8AC3E}">
        <p14:creationId xmlns:p14="http://schemas.microsoft.com/office/powerpoint/2010/main" val="33303332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Dose</a:t>
            </a:r>
          </a:p>
        </p:txBody>
      </p:sp>
      <p:sp>
        <p:nvSpPr>
          <p:cNvPr id="30722" name="Rectangle 3"/>
          <p:cNvSpPr>
            <a:spLocks noGrp="1" noChangeArrowheads="1"/>
          </p:cNvSpPr>
          <p:nvPr>
            <p:ph type="body" idx="1"/>
          </p:nvPr>
        </p:nvSpPr>
        <p:spPr>
          <a:xfrm>
            <a:off x="2135717" y="908051"/>
            <a:ext cx="7772400" cy="2758016"/>
          </a:xfrm>
        </p:spPr>
        <p:txBody>
          <a:bodyPr/>
          <a:lstStyle/>
          <a:p>
            <a:pPr fontAlgn="auto">
              <a:spcAft>
                <a:spcPts val="0"/>
              </a:spcAft>
              <a:defRPr/>
            </a:pPr>
            <a:r>
              <a:rPr lang="en-US" dirty="0"/>
              <a:t>67.5 </a:t>
            </a:r>
            <a:r>
              <a:rPr lang="en-US" dirty="0" err="1"/>
              <a:t>Gy</a:t>
            </a:r>
            <a:endParaRPr lang="en-US" dirty="0"/>
          </a:p>
          <a:p>
            <a:pPr fontAlgn="auto">
              <a:spcAft>
                <a:spcPts val="0"/>
              </a:spcAft>
              <a:defRPr/>
            </a:pPr>
            <a:r>
              <a:rPr lang="en-US" dirty="0"/>
              <a:t>Enlarged lymph nodes in porta will receive 42 </a:t>
            </a:r>
            <a:r>
              <a:rPr lang="en-US" dirty="0" err="1"/>
              <a:t>Gy</a:t>
            </a:r>
            <a:r>
              <a:rPr lang="en-US" dirty="0"/>
              <a:t>.</a:t>
            </a:r>
          </a:p>
          <a:p>
            <a:pPr fontAlgn="auto">
              <a:spcAft>
                <a:spcPts val="0"/>
              </a:spcAft>
              <a:defRPr/>
            </a:pPr>
            <a:r>
              <a:rPr lang="en-US" dirty="0"/>
              <a:t>Dose reductions based on liver –GTV mean dose</a:t>
            </a:r>
          </a:p>
          <a:p>
            <a:pPr marL="0" indent="0" fontAlgn="auto">
              <a:spcAft>
                <a:spcPts val="0"/>
              </a:spcAft>
              <a:buNone/>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34076078"/>
              </p:ext>
            </p:extLst>
          </p:nvPr>
        </p:nvGraphicFramePr>
        <p:xfrm>
          <a:off x="4933196" y="3534760"/>
          <a:ext cx="2709334" cy="2952755"/>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tblGrid>
              <a:tr h="659657">
                <a:tc>
                  <a:txBody>
                    <a:bodyPr/>
                    <a:lstStyle/>
                    <a:p>
                      <a:r>
                        <a:rPr lang="en-US" sz="1300" dirty="0">
                          <a:solidFill>
                            <a:srgbClr val="FF0000"/>
                          </a:solidFill>
                        </a:rPr>
                        <a:t>Dose</a:t>
                      </a:r>
                    </a:p>
                  </a:txBody>
                  <a:tcPr marT="45721" marB="45721"/>
                </a:tc>
                <a:tc>
                  <a:txBody>
                    <a:bodyPr/>
                    <a:lstStyle/>
                    <a:p>
                      <a:r>
                        <a:rPr lang="en-US" sz="1300" dirty="0">
                          <a:solidFill>
                            <a:srgbClr val="FF0000"/>
                          </a:solidFill>
                        </a:rPr>
                        <a:t>Mean Dose</a:t>
                      </a:r>
                    </a:p>
                  </a:txBody>
                  <a:tcPr marT="45721" marB="45721"/>
                </a:tc>
                <a:extLst>
                  <a:ext uri="{0D108BD9-81ED-4DB2-BD59-A6C34878D82A}">
                    <a16:rowId xmlns:a16="http://schemas.microsoft.com/office/drawing/2014/main" val="10000"/>
                  </a:ext>
                </a:extLst>
              </a:tr>
              <a:tr h="382183">
                <a:tc>
                  <a:txBody>
                    <a:bodyPr/>
                    <a:lstStyle/>
                    <a:p>
                      <a:r>
                        <a:rPr lang="en-US" sz="1300" dirty="0"/>
                        <a:t>67.5</a:t>
                      </a:r>
                      <a:r>
                        <a:rPr lang="en-US" sz="1300" baseline="0" dirty="0"/>
                        <a:t> </a:t>
                      </a:r>
                      <a:r>
                        <a:rPr lang="en-US" sz="1300" baseline="0" dirty="0" err="1"/>
                        <a:t>Gy</a:t>
                      </a:r>
                      <a:endParaRPr lang="en-US" sz="1300" dirty="0"/>
                    </a:p>
                  </a:txBody>
                  <a:tcPr marT="45721" marB="45721"/>
                </a:tc>
                <a:tc>
                  <a:txBody>
                    <a:bodyPr/>
                    <a:lstStyle/>
                    <a:p>
                      <a:r>
                        <a:rPr lang="en-US" sz="1300" dirty="0"/>
                        <a:t>22 </a:t>
                      </a:r>
                      <a:r>
                        <a:rPr lang="en-US" sz="1300" dirty="0" err="1"/>
                        <a:t>Gy</a:t>
                      </a:r>
                      <a:endParaRPr lang="en-US" sz="1300" dirty="0"/>
                    </a:p>
                  </a:txBody>
                  <a:tcPr marT="45721" marB="45721"/>
                </a:tc>
                <a:extLst>
                  <a:ext uri="{0D108BD9-81ED-4DB2-BD59-A6C34878D82A}">
                    <a16:rowId xmlns:a16="http://schemas.microsoft.com/office/drawing/2014/main" val="10001"/>
                  </a:ext>
                </a:extLst>
              </a:tr>
              <a:tr h="382183">
                <a:tc>
                  <a:txBody>
                    <a:bodyPr/>
                    <a:lstStyle/>
                    <a:p>
                      <a:r>
                        <a:rPr lang="en-US" sz="1300" dirty="0"/>
                        <a:t>58.05 </a:t>
                      </a:r>
                      <a:r>
                        <a:rPr lang="en-US" sz="1300" dirty="0" err="1"/>
                        <a:t>Gy</a:t>
                      </a:r>
                      <a:endParaRPr lang="en-US" sz="1300" dirty="0"/>
                    </a:p>
                  </a:txBody>
                  <a:tcPr marT="45721" marB="45721"/>
                </a:tc>
                <a:tc>
                  <a:txBody>
                    <a:bodyPr/>
                    <a:lstStyle/>
                    <a:p>
                      <a:r>
                        <a:rPr lang="en-US" sz="1300" dirty="0"/>
                        <a:t>24 </a:t>
                      </a:r>
                      <a:r>
                        <a:rPr lang="en-US" sz="1300" dirty="0" err="1"/>
                        <a:t>Gy</a:t>
                      </a:r>
                      <a:endParaRPr lang="en-US" sz="1300" dirty="0"/>
                    </a:p>
                  </a:txBody>
                  <a:tcPr marT="45721" marB="45721"/>
                </a:tc>
                <a:extLst>
                  <a:ext uri="{0D108BD9-81ED-4DB2-BD59-A6C34878D82A}">
                    <a16:rowId xmlns:a16="http://schemas.microsoft.com/office/drawing/2014/main" val="10002"/>
                  </a:ext>
                </a:extLst>
              </a:tr>
              <a:tr h="382183">
                <a:tc>
                  <a:txBody>
                    <a:bodyPr/>
                    <a:lstStyle/>
                    <a:p>
                      <a:r>
                        <a:rPr lang="en-US" sz="1300" dirty="0"/>
                        <a:t>52.5 </a:t>
                      </a:r>
                      <a:r>
                        <a:rPr lang="en-US" sz="1300" dirty="0" err="1"/>
                        <a:t>Gy</a:t>
                      </a:r>
                      <a:endParaRPr lang="en-US" sz="1300" dirty="0"/>
                    </a:p>
                  </a:txBody>
                  <a:tcPr marT="45721" marB="45721"/>
                </a:tc>
                <a:tc>
                  <a:txBody>
                    <a:bodyPr/>
                    <a:lstStyle/>
                    <a:p>
                      <a:r>
                        <a:rPr lang="en-US" sz="1300" dirty="0"/>
                        <a:t>24 </a:t>
                      </a:r>
                      <a:r>
                        <a:rPr lang="en-US" sz="1300" dirty="0" err="1"/>
                        <a:t>Gy</a:t>
                      </a:r>
                      <a:endParaRPr lang="en-US" sz="1300" dirty="0"/>
                    </a:p>
                  </a:txBody>
                  <a:tcPr marT="45721" marB="45721"/>
                </a:tc>
                <a:extLst>
                  <a:ext uri="{0D108BD9-81ED-4DB2-BD59-A6C34878D82A}">
                    <a16:rowId xmlns:a16="http://schemas.microsoft.com/office/drawing/2014/main" val="10003"/>
                  </a:ext>
                </a:extLst>
              </a:tr>
              <a:tr h="382183">
                <a:tc>
                  <a:txBody>
                    <a:bodyPr/>
                    <a:lstStyle/>
                    <a:p>
                      <a:r>
                        <a:rPr lang="en-US" sz="1300" dirty="0"/>
                        <a:t>45 </a:t>
                      </a:r>
                      <a:r>
                        <a:rPr lang="en-US" sz="1300" dirty="0" err="1"/>
                        <a:t>Gy</a:t>
                      </a:r>
                      <a:endParaRPr lang="en-US" sz="1300" dirty="0"/>
                    </a:p>
                  </a:txBody>
                  <a:tcPr marT="45721" marB="45721"/>
                </a:tc>
                <a:tc>
                  <a:txBody>
                    <a:bodyPr/>
                    <a:lstStyle/>
                    <a:p>
                      <a:r>
                        <a:rPr lang="en-US" sz="1300" dirty="0"/>
                        <a:t>24 </a:t>
                      </a:r>
                      <a:r>
                        <a:rPr lang="en-US" sz="1300" dirty="0" err="1"/>
                        <a:t>Gy</a:t>
                      </a:r>
                      <a:endParaRPr lang="en-US" sz="1300" dirty="0"/>
                    </a:p>
                  </a:txBody>
                  <a:tcPr marT="45721" marB="45721"/>
                </a:tc>
                <a:extLst>
                  <a:ext uri="{0D108BD9-81ED-4DB2-BD59-A6C34878D82A}">
                    <a16:rowId xmlns:a16="http://schemas.microsoft.com/office/drawing/2014/main" val="10004"/>
                  </a:ext>
                </a:extLst>
              </a:tr>
              <a:tr h="382183">
                <a:tc>
                  <a:txBody>
                    <a:bodyPr/>
                    <a:lstStyle/>
                    <a:p>
                      <a:r>
                        <a:rPr lang="en-US" sz="1300" dirty="0"/>
                        <a:t>37.5 </a:t>
                      </a:r>
                      <a:r>
                        <a:rPr lang="en-US" sz="1300" dirty="0" err="1"/>
                        <a:t>Gy</a:t>
                      </a:r>
                      <a:endParaRPr lang="en-US" sz="1300" dirty="0"/>
                    </a:p>
                  </a:txBody>
                  <a:tcPr marT="45721" marB="45721"/>
                </a:tc>
                <a:tc>
                  <a:txBody>
                    <a:bodyPr/>
                    <a:lstStyle/>
                    <a:p>
                      <a:r>
                        <a:rPr lang="en-US" sz="1300" dirty="0"/>
                        <a:t>27 </a:t>
                      </a:r>
                      <a:r>
                        <a:rPr lang="en-US" sz="1300" dirty="0" err="1"/>
                        <a:t>Gy</a:t>
                      </a:r>
                      <a:endParaRPr lang="en-US" sz="1300" dirty="0"/>
                    </a:p>
                  </a:txBody>
                  <a:tcPr marT="45721" marB="45721"/>
                </a:tc>
                <a:extLst>
                  <a:ext uri="{0D108BD9-81ED-4DB2-BD59-A6C34878D82A}">
                    <a16:rowId xmlns:a16="http://schemas.microsoft.com/office/drawing/2014/main" val="10005"/>
                  </a:ext>
                </a:extLst>
              </a:tr>
              <a:tr h="382183">
                <a:tc>
                  <a:txBody>
                    <a:bodyPr/>
                    <a:lstStyle/>
                    <a:p>
                      <a:r>
                        <a:rPr lang="en-US" sz="1300" dirty="0"/>
                        <a:t>Ineligible</a:t>
                      </a:r>
                    </a:p>
                  </a:txBody>
                  <a:tcPr marT="45721" marB="45721"/>
                </a:tc>
                <a:tc>
                  <a:txBody>
                    <a:bodyPr/>
                    <a:lstStyle/>
                    <a:p>
                      <a:r>
                        <a:rPr lang="en-US" sz="1300" dirty="0"/>
                        <a:t>&gt; 27 </a:t>
                      </a:r>
                      <a:r>
                        <a:rPr lang="en-US" sz="1300" dirty="0" err="1"/>
                        <a:t>Gy</a:t>
                      </a:r>
                      <a:endParaRPr lang="en-US" sz="1300" dirty="0"/>
                    </a:p>
                  </a:txBody>
                  <a:tcPr marT="45721" marB="45721"/>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830216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US" altLang="en-US"/>
              <a:t>IO arm schedule</a:t>
            </a:r>
          </a:p>
        </p:txBody>
      </p:sp>
      <p:sp>
        <p:nvSpPr>
          <p:cNvPr id="6" name="TextBox 5"/>
          <p:cNvSpPr txBox="1"/>
          <p:nvPr/>
        </p:nvSpPr>
        <p:spPr>
          <a:xfrm>
            <a:off x="3617384" y="2694518"/>
            <a:ext cx="2224616" cy="2308324"/>
          </a:xfrm>
          <a:prstGeom prst="rect">
            <a:avLst/>
          </a:prstGeom>
          <a:noFill/>
          <a:ln>
            <a:solidFill>
              <a:schemeClr val="tx1"/>
            </a:solidFill>
          </a:ln>
        </p:spPr>
        <p:txBody>
          <a:bodyPr>
            <a:spAutoFit/>
          </a:bodyPr>
          <a:lstStyle/>
          <a:p>
            <a:pPr defTabSz="914377">
              <a:defRPr/>
            </a:pPr>
            <a:r>
              <a:rPr lang="en-US" dirty="0">
                <a:solidFill>
                  <a:prstClr val="black"/>
                </a:solidFill>
                <a:latin typeface="Calibri"/>
              </a:rPr>
              <a:t>Cycle 1</a:t>
            </a:r>
          </a:p>
          <a:p>
            <a:pPr defTabSz="914377">
              <a:defRPr/>
            </a:pPr>
            <a:r>
              <a:rPr lang="en-US" dirty="0" err="1">
                <a:solidFill>
                  <a:prstClr val="black"/>
                </a:solidFill>
                <a:latin typeface="Calibri"/>
              </a:rPr>
              <a:t>Tremelimumab</a:t>
            </a:r>
            <a:r>
              <a:rPr lang="en-US" dirty="0">
                <a:solidFill>
                  <a:prstClr val="black"/>
                </a:solidFill>
                <a:latin typeface="Calibri"/>
              </a:rPr>
              <a:t> 300 mg flat dose</a:t>
            </a:r>
          </a:p>
          <a:p>
            <a:pPr defTabSz="914377">
              <a:defRPr/>
            </a:pPr>
            <a:r>
              <a:rPr lang="en-US" dirty="0" err="1">
                <a:solidFill>
                  <a:prstClr val="black"/>
                </a:solidFill>
                <a:latin typeface="Calibri"/>
              </a:rPr>
              <a:t>Durvalumab</a:t>
            </a:r>
            <a:r>
              <a:rPr lang="en-US" dirty="0">
                <a:solidFill>
                  <a:prstClr val="black"/>
                </a:solidFill>
                <a:latin typeface="Calibri"/>
              </a:rPr>
              <a:t> 1500 mg level dosing</a:t>
            </a:r>
          </a:p>
          <a:p>
            <a:pPr defTabSz="914377">
              <a:defRPr/>
            </a:pPr>
            <a:r>
              <a:rPr lang="en-US" dirty="0">
                <a:solidFill>
                  <a:prstClr val="black"/>
                </a:solidFill>
                <a:latin typeface="Calibri"/>
              </a:rPr>
              <a:t>4 week cycle</a:t>
            </a:r>
          </a:p>
          <a:p>
            <a:pPr defTabSz="914377">
              <a:defRPr/>
            </a:pPr>
            <a:r>
              <a:rPr lang="en-US" dirty="0">
                <a:solidFill>
                  <a:prstClr val="black"/>
                </a:solidFill>
                <a:latin typeface="Calibri"/>
              </a:rPr>
              <a:t>RT- 15 fraction radiation starting D1</a:t>
            </a:r>
            <a:endParaRPr lang="en-US" sz="1400" dirty="0">
              <a:solidFill>
                <a:prstClr val="black"/>
              </a:solidFill>
              <a:latin typeface="Calibri"/>
            </a:endParaRPr>
          </a:p>
        </p:txBody>
      </p:sp>
      <p:cxnSp>
        <p:nvCxnSpPr>
          <p:cNvPr id="7" name="Straight Arrow Connector 6"/>
          <p:cNvCxnSpPr/>
          <p:nvPr/>
        </p:nvCxnSpPr>
        <p:spPr>
          <a:xfrm>
            <a:off x="6007101" y="3757084"/>
            <a:ext cx="27728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69051" y="3407834"/>
            <a:ext cx="2705100" cy="646331"/>
          </a:xfrm>
          <a:prstGeom prst="rect">
            <a:avLst/>
          </a:prstGeom>
          <a:noFill/>
          <a:ln>
            <a:solidFill>
              <a:schemeClr val="tx1"/>
            </a:solidFill>
          </a:ln>
        </p:spPr>
        <p:txBody>
          <a:bodyPr>
            <a:spAutoFit/>
          </a:bodyPr>
          <a:lstStyle/>
          <a:p>
            <a:pPr defTabSz="914377">
              <a:defRPr/>
            </a:pPr>
            <a:r>
              <a:rPr lang="en-US" dirty="0">
                <a:solidFill>
                  <a:prstClr val="black"/>
                </a:solidFill>
                <a:latin typeface="Calibri"/>
              </a:rPr>
              <a:t>Cycle 2,  and beyond</a:t>
            </a:r>
          </a:p>
          <a:p>
            <a:pPr defTabSz="914377">
              <a:defRPr/>
            </a:pPr>
            <a:r>
              <a:rPr lang="en-US" dirty="0" err="1">
                <a:solidFill>
                  <a:prstClr val="black"/>
                </a:solidFill>
                <a:latin typeface="Calibri"/>
              </a:rPr>
              <a:t>Durvalumab</a:t>
            </a:r>
            <a:r>
              <a:rPr lang="en-US" dirty="0">
                <a:solidFill>
                  <a:prstClr val="black"/>
                </a:solidFill>
                <a:latin typeface="Calibri"/>
              </a:rPr>
              <a:t> 1500 mg</a:t>
            </a:r>
          </a:p>
        </p:txBody>
      </p:sp>
    </p:spTree>
    <p:extLst>
      <p:ext uri="{BB962C8B-B14F-4D97-AF65-F5344CB8AC3E}">
        <p14:creationId xmlns:p14="http://schemas.microsoft.com/office/powerpoint/2010/main" val="13119133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p:txBody>
          <a:bodyPr/>
          <a:lstStyle/>
          <a:p>
            <a:r>
              <a:rPr lang="en-US" altLang="en-US"/>
              <a:t>Design</a:t>
            </a:r>
          </a:p>
        </p:txBody>
      </p:sp>
      <p:sp>
        <p:nvSpPr>
          <p:cNvPr id="36867" name="Content Placeholder 2"/>
          <p:cNvSpPr>
            <a:spLocks noGrp="1" noChangeArrowheads="1"/>
          </p:cNvSpPr>
          <p:nvPr>
            <p:ph idx="1"/>
          </p:nvPr>
        </p:nvSpPr>
        <p:spPr bwMode="auto"/>
        <p:txBody>
          <a:bodyPr wrap="square" numCol="1" anchor="t" anchorCtr="0" compatLnSpc="1">
            <a:prstTxWarp prst="textNoShape">
              <a:avLst/>
            </a:prstTxWarp>
          </a:bodyPr>
          <a:lstStyle/>
          <a:p>
            <a:r>
              <a:rPr lang="en-US" altLang="en-US"/>
              <a:t>Randomized phase II</a:t>
            </a:r>
          </a:p>
          <a:p>
            <a:r>
              <a:rPr lang="en-US" altLang="en-US"/>
              <a:t>Primary endpoint- PFS-1 HR 0.6 benchmarked to MGH/MDACC/Upenn study of RT alone</a:t>
            </a:r>
          </a:p>
          <a:p>
            <a:r>
              <a:rPr lang="en-US" altLang="en-US"/>
              <a:t>Secondary</a:t>
            </a:r>
          </a:p>
          <a:p>
            <a:pPr lvl="1"/>
            <a:r>
              <a:rPr lang="en-US" altLang="en-US"/>
              <a:t>OS</a:t>
            </a:r>
          </a:p>
          <a:p>
            <a:pPr lvl="1"/>
            <a:r>
              <a:rPr lang="en-US" altLang="en-US"/>
              <a:t>Toxicity</a:t>
            </a:r>
          </a:p>
          <a:p>
            <a:pPr lvl="1"/>
            <a:r>
              <a:rPr lang="en-US" altLang="en-US"/>
              <a:t>LC</a:t>
            </a:r>
          </a:p>
          <a:p>
            <a:pPr lvl="1"/>
            <a:r>
              <a:rPr lang="en-US" altLang="en-US"/>
              <a:t>RR</a:t>
            </a:r>
          </a:p>
          <a:p>
            <a:r>
              <a:rPr lang="en-US" altLang="en-US"/>
              <a:t>Allow crossover to IO at progression in radiation alone arm</a:t>
            </a:r>
          </a:p>
          <a:p>
            <a:endParaRPr lang="en-US" altLang="en-US"/>
          </a:p>
        </p:txBody>
      </p:sp>
    </p:spTree>
    <p:extLst>
      <p:ext uri="{BB962C8B-B14F-4D97-AF65-F5344CB8AC3E}">
        <p14:creationId xmlns:p14="http://schemas.microsoft.com/office/powerpoint/2010/main" val="6048265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SUPPORT</a:t>
            </a:r>
          </a:p>
        </p:txBody>
      </p:sp>
      <p:sp>
        <p:nvSpPr>
          <p:cNvPr id="3" name="Content Placeholder 2"/>
          <p:cNvSpPr>
            <a:spLocks noGrp="1"/>
          </p:cNvSpPr>
          <p:nvPr>
            <p:ph idx="1"/>
          </p:nvPr>
        </p:nvSpPr>
        <p:spPr/>
        <p:txBody>
          <a:bodyPr/>
          <a:lstStyle/>
          <a:p>
            <a:r>
              <a:rPr lang="en-US" dirty="0"/>
              <a:t>Please feel free to reach out to me</a:t>
            </a:r>
          </a:p>
          <a:p>
            <a:pPr lvl="1"/>
            <a:r>
              <a:rPr lang="en-US" dirty="0"/>
              <a:t>tshong1@mgh.harvard.edu</a:t>
            </a:r>
          </a:p>
        </p:txBody>
      </p:sp>
    </p:spTree>
    <p:extLst>
      <p:ext uri="{BB962C8B-B14F-4D97-AF65-F5344CB8AC3E}">
        <p14:creationId xmlns:p14="http://schemas.microsoft.com/office/powerpoint/2010/main" val="346062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12697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1269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5889" y="-28575"/>
            <a:ext cx="29686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5"/>
          <p:cNvPicPr>
            <a:picLocks noChangeAspect="1"/>
          </p:cNvPicPr>
          <p:nvPr/>
        </p:nvPicPr>
        <p:blipFill>
          <a:blip r:embed="rId3">
            <a:extLst>
              <a:ext uri="{28A0092B-C50C-407E-A947-70E740481C1C}">
                <a14:useLocalDpi xmlns:a14="http://schemas.microsoft.com/office/drawing/2010/main" val="0"/>
              </a:ext>
            </a:extLst>
          </a:blip>
          <a:srcRect l="864" r="4317" b="671"/>
          <a:stretch>
            <a:fillRect/>
          </a:stretch>
        </p:blipFill>
        <p:spPr bwMode="auto">
          <a:xfrm>
            <a:off x="3124200" y="381000"/>
            <a:ext cx="5334000" cy="563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333360" y="4152240"/>
              <a:ext cx="1078200" cy="7920"/>
            </p14:xfrm>
          </p:contentPart>
        </mc:Choice>
        <mc:Fallback xmlns="">
          <p:pic>
            <p:nvPicPr>
              <p:cNvPr id="7" name="Ink 6"/>
              <p:cNvPicPr/>
              <p:nvPr/>
            </p:nvPicPr>
            <p:blipFill>
              <a:blip r:embed="rId5"/>
              <a:stretch>
                <a:fillRect/>
              </a:stretch>
            </p:blipFill>
            <p:spPr>
              <a:xfrm>
                <a:off x="3317520" y="4088880"/>
                <a:ext cx="1109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6439080" y="4144680"/>
              <a:ext cx="369720" cy="15480"/>
            </p14:xfrm>
          </p:contentPart>
        </mc:Choice>
        <mc:Fallback xmlns="">
          <p:pic>
            <p:nvPicPr>
              <p:cNvPr id="8" name="Ink 7"/>
              <p:cNvPicPr/>
              <p:nvPr/>
            </p:nvPicPr>
            <p:blipFill>
              <a:blip r:embed="rId7"/>
              <a:stretch>
                <a:fillRect/>
              </a:stretch>
            </p:blipFill>
            <p:spPr>
              <a:xfrm>
                <a:off x="6423240" y="4081320"/>
                <a:ext cx="401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7856040" y="4137480"/>
              <a:ext cx="302040" cy="22680"/>
            </p14:xfrm>
          </p:contentPart>
        </mc:Choice>
        <mc:Fallback xmlns="">
          <p:pic>
            <p:nvPicPr>
              <p:cNvPr id="9" name="Ink 8"/>
              <p:cNvPicPr/>
              <p:nvPr/>
            </p:nvPicPr>
            <p:blipFill>
              <a:blip r:embed="rId9"/>
              <a:stretch>
                <a:fillRect/>
              </a:stretch>
            </p:blipFill>
            <p:spPr>
              <a:xfrm>
                <a:off x="7840200" y="4074120"/>
                <a:ext cx="333720" cy="149400"/>
              </a:xfrm>
              <a:prstGeom prst="rect">
                <a:avLst/>
              </a:prstGeom>
            </p:spPr>
          </p:pic>
        </mc:Fallback>
      </mc:AlternateContent>
      <p:sp>
        <p:nvSpPr>
          <p:cNvPr id="126985" name="Rectangle 9"/>
          <p:cNvSpPr>
            <a:spLocks noChangeArrowheads="1"/>
          </p:cNvSpPr>
          <p:nvPr/>
        </p:nvSpPr>
        <p:spPr bwMode="auto">
          <a:xfrm>
            <a:off x="1524001" y="6351"/>
            <a:ext cx="218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kern="0">
                <a:solidFill>
                  <a:srgbClr val="98012E"/>
                </a:solidFill>
              </a:rPr>
              <a:t>IMBRAVE-150</a:t>
            </a:r>
          </a:p>
        </p:txBody>
      </p:sp>
    </p:spTree>
    <p:extLst>
      <p:ext uri="{BB962C8B-B14F-4D97-AF65-F5344CB8AC3E}">
        <p14:creationId xmlns:p14="http://schemas.microsoft.com/office/powerpoint/2010/main" val="211155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Placeholder 1"/>
          <p:cNvSpPr>
            <a:spLocks noGrp="1"/>
          </p:cNvSpPr>
          <p:nvPr>
            <p:ph type="body" sz="quarter" idx="10"/>
          </p:nvPr>
        </p:nvSpPr>
        <p:spPr bwMode="auto">
          <a:xfrm>
            <a:off x="1676400" y="304800"/>
            <a:ext cx="8686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Impact of IMBRAVE-150 on RTOG-1112</a:t>
            </a:r>
          </a:p>
          <a:p>
            <a:pPr eaLnBrk="1" hangingPunct="1"/>
            <a:endParaRPr lang="en-US" altLang="en-US"/>
          </a:p>
        </p:txBody>
      </p:sp>
      <p:sp>
        <p:nvSpPr>
          <p:cNvPr id="128003" name="Rectangle 2"/>
          <p:cNvSpPr>
            <a:spLocks noChangeArrowheads="1"/>
          </p:cNvSpPr>
          <p:nvPr/>
        </p:nvSpPr>
        <p:spPr bwMode="auto">
          <a:xfrm>
            <a:off x="1828800" y="914400"/>
            <a:ext cx="8610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kern="0">
                <a:solidFill>
                  <a:srgbClr val="515151"/>
                </a:solidFill>
              </a:rPr>
              <a:t>Systemic standard of care changing to Atezo-Bev for majority of HCC pts</a:t>
            </a:r>
          </a:p>
          <a:p>
            <a:pPr lvl="1">
              <a:buFont typeface="Arial" panose="020B0604020202020204" pitchFamily="34" charset="0"/>
              <a:buChar char="•"/>
            </a:pPr>
            <a:r>
              <a:rPr lang="en-US" altLang="en-US" kern="0">
                <a:solidFill>
                  <a:srgbClr val="515151"/>
                </a:solidFill>
              </a:rPr>
              <a:t>Possible delays in approval in some countries (India, China)</a:t>
            </a:r>
          </a:p>
          <a:p>
            <a:pPr lvl="1">
              <a:buFont typeface="Arial" panose="020B0604020202020204" pitchFamily="34" charset="0"/>
              <a:buChar char="•"/>
            </a:pPr>
            <a:r>
              <a:rPr lang="en-US" altLang="en-US" kern="0">
                <a:solidFill>
                  <a:srgbClr val="515151"/>
                </a:solidFill>
              </a:rPr>
              <a:t>~80% of potential RTOG1112 patients suitable for Atezo-Bev</a:t>
            </a:r>
          </a:p>
          <a:p>
            <a:pPr>
              <a:buFont typeface="Arial" panose="020B0604020202020204" pitchFamily="34" charset="0"/>
              <a:buChar char="•"/>
            </a:pPr>
            <a:endParaRPr lang="en-US" altLang="en-US" kern="0">
              <a:solidFill>
                <a:srgbClr val="515151"/>
              </a:solidFill>
            </a:endParaRPr>
          </a:p>
          <a:p>
            <a:pPr>
              <a:buFont typeface="Arial" panose="020B0604020202020204" pitchFamily="34" charset="0"/>
              <a:buChar char="•"/>
            </a:pPr>
            <a:r>
              <a:rPr lang="en-US" altLang="en-US" kern="0">
                <a:solidFill>
                  <a:srgbClr val="515151"/>
                </a:solidFill>
              </a:rPr>
              <a:t>Recommendations:  </a:t>
            </a:r>
          </a:p>
          <a:p>
            <a:pPr lvl="1">
              <a:buFont typeface="Arial" panose="020B0604020202020204" pitchFamily="34" charset="0"/>
              <a:buChar char="•"/>
            </a:pPr>
            <a:r>
              <a:rPr lang="en-US" altLang="en-US" kern="0">
                <a:solidFill>
                  <a:srgbClr val="515151"/>
                </a:solidFill>
              </a:rPr>
              <a:t>RTOG1112 to remain open for accrual for patients unsuitable for Atezo-Bev</a:t>
            </a:r>
          </a:p>
          <a:p>
            <a:pPr lvl="1">
              <a:buFont typeface="Arial" panose="020B0604020202020204" pitchFamily="34" charset="0"/>
              <a:buChar char="•"/>
            </a:pPr>
            <a:r>
              <a:rPr lang="en-US" altLang="en-US" kern="0">
                <a:solidFill>
                  <a:srgbClr val="515151"/>
                </a:solidFill>
              </a:rPr>
              <a:t>Await next planned interim analysis</a:t>
            </a:r>
          </a:p>
        </p:txBody>
      </p:sp>
    </p:spTree>
    <p:extLst>
      <p:ext uri="{BB962C8B-B14F-4D97-AF65-F5344CB8AC3E}">
        <p14:creationId xmlns:p14="http://schemas.microsoft.com/office/powerpoint/2010/main" val="177418641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B689-9C2A-44E9-BDB9-9AC86F4C32B3}"/>
              </a:ext>
            </a:extLst>
          </p:cNvPr>
          <p:cNvSpPr>
            <a:spLocks noGrp="1"/>
          </p:cNvSpPr>
          <p:nvPr>
            <p:ph type="ctrTitle"/>
          </p:nvPr>
        </p:nvSpPr>
        <p:spPr/>
        <p:txBody>
          <a:bodyPr>
            <a:normAutofit fontScale="90000"/>
          </a:bodyPr>
          <a:lstStyle/>
          <a:p>
            <a:pPr>
              <a:defRPr/>
            </a:pPr>
            <a:r>
              <a:rPr lang="en-US" dirty="0"/>
              <a:t>NRG-GI003:</a:t>
            </a:r>
            <a:br>
              <a:rPr lang="en-US" dirty="0"/>
            </a:br>
            <a:r>
              <a:rPr lang="en-US" dirty="0"/>
              <a:t>A Phase III Randomized Trial of Protons vs. Photons for </a:t>
            </a:r>
            <a:r>
              <a:rPr lang="en-US" dirty="0" err="1"/>
              <a:t>Hepatocellular</a:t>
            </a:r>
            <a:r>
              <a:rPr lang="en-US" dirty="0"/>
              <a:t> Carcinoma</a:t>
            </a:r>
          </a:p>
        </p:txBody>
      </p:sp>
      <p:sp>
        <p:nvSpPr>
          <p:cNvPr id="3" name="Subtitle 2">
            <a:extLst>
              <a:ext uri="{FF2B5EF4-FFF2-40B4-BE49-F238E27FC236}">
                <a16:creationId xmlns:a16="http://schemas.microsoft.com/office/drawing/2014/main" id="{226FDC1C-2307-4863-83B7-0C1DB487C238}"/>
              </a:ext>
            </a:extLst>
          </p:cNvPr>
          <p:cNvSpPr>
            <a:spLocks noGrp="1"/>
          </p:cNvSpPr>
          <p:nvPr>
            <p:ph type="subTitle" idx="1"/>
          </p:nvPr>
        </p:nvSpPr>
        <p:spPr/>
        <p:txBody>
          <a:bodyPr/>
          <a:lstStyle/>
          <a:p>
            <a:pPr>
              <a:defRPr/>
            </a:pPr>
            <a:r>
              <a:rPr lang="en-US" dirty="0"/>
              <a:t>Theodore S. Hong</a:t>
            </a:r>
          </a:p>
          <a:p>
            <a:pPr>
              <a:defRPr/>
            </a:pPr>
            <a:r>
              <a:rPr lang="en-US" dirty="0"/>
              <a:t>Professor of Radiation Oncology</a:t>
            </a:r>
          </a:p>
          <a:p>
            <a:pPr>
              <a:defRPr/>
            </a:pPr>
            <a:r>
              <a:rPr lang="en-US" dirty="0"/>
              <a:t>Massachusetts General Hospital</a:t>
            </a:r>
          </a:p>
          <a:p>
            <a:pPr>
              <a:defRPr/>
            </a:pPr>
            <a:r>
              <a:rPr lang="en-US" dirty="0"/>
              <a:t>Harvard Medical School</a:t>
            </a:r>
          </a:p>
        </p:txBody>
      </p:sp>
    </p:spTree>
    <p:extLst>
      <p:ext uri="{BB962C8B-B14F-4D97-AF65-F5344CB8AC3E}">
        <p14:creationId xmlns:p14="http://schemas.microsoft.com/office/powerpoint/2010/main" val="379525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8396-2577-44D4-801B-D2AE4010534B}"/>
              </a:ext>
            </a:extLst>
          </p:cNvPr>
          <p:cNvSpPr>
            <a:spLocks noGrp="1"/>
          </p:cNvSpPr>
          <p:nvPr>
            <p:ph type="title"/>
          </p:nvPr>
        </p:nvSpPr>
        <p:spPr>
          <a:xfrm>
            <a:off x="1849438" y="1847850"/>
            <a:ext cx="2362200" cy="1143000"/>
          </a:xfrm>
        </p:spPr>
        <p:txBody>
          <a:bodyPr>
            <a:normAutofit fontScale="90000"/>
          </a:bodyPr>
          <a:lstStyle/>
          <a:p>
            <a:pPr>
              <a:defRPr/>
            </a:pPr>
            <a:r>
              <a:rPr lang="en-US" sz="2000" dirty="0"/>
              <a:t>MGH Retrospective: Protons vs Photons</a:t>
            </a:r>
          </a:p>
        </p:txBody>
      </p:sp>
      <p:pic>
        <p:nvPicPr>
          <p:cNvPr id="27651" name="Content Placeholder 3"/>
          <p:cNvPicPr>
            <a:picLocks noGrp="1" noChangeArrowheads="1"/>
          </p:cNvPicPr>
          <p:nvPr>
            <p:ph idx="1"/>
          </p:nvPr>
        </p:nvPicPr>
        <p:blipFill>
          <a:blip r:embed="rId2">
            <a:extLst>
              <a:ext uri="{28A0092B-C50C-407E-A947-70E740481C1C}">
                <a14:useLocalDpi xmlns:a14="http://schemas.microsoft.com/office/drawing/2010/main" val="0"/>
              </a:ext>
            </a:extLst>
          </a:blip>
          <a:srcRect b="54237"/>
          <a:stretch>
            <a:fillRect/>
          </a:stretch>
        </p:blipFill>
        <p:spPr>
          <a:xfrm>
            <a:off x="4237038" y="1828800"/>
            <a:ext cx="6126162" cy="2057400"/>
          </a:xfrm>
        </p:spPr>
      </p:pic>
      <p:sp>
        <p:nvSpPr>
          <p:cNvPr id="27652" name="TextBox 4"/>
          <p:cNvSpPr txBox="1">
            <a:spLocks noChangeArrowheads="1"/>
          </p:cNvSpPr>
          <p:nvPr/>
        </p:nvSpPr>
        <p:spPr bwMode="auto">
          <a:xfrm>
            <a:off x="8651875" y="5334001"/>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en-US" altLang="en-US" sz="1800" kern="0"/>
              <a:t>N proton- 49</a:t>
            </a:r>
          </a:p>
          <a:p>
            <a:pPr>
              <a:spcBef>
                <a:spcPct val="0"/>
              </a:spcBef>
              <a:buNone/>
            </a:pPr>
            <a:r>
              <a:rPr lang="en-US" altLang="en-US" sz="1800" kern="0"/>
              <a:t>N photon-84</a:t>
            </a:r>
          </a:p>
        </p:txBody>
      </p:sp>
      <p:sp>
        <p:nvSpPr>
          <p:cNvPr id="27653" name="TextBox 5"/>
          <p:cNvSpPr txBox="1">
            <a:spLocks noChangeArrowheads="1"/>
          </p:cNvSpPr>
          <p:nvPr/>
        </p:nvSpPr>
        <p:spPr bwMode="auto">
          <a:xfrm>
            <a:off x="1774825" y="4754563"/>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en-US" altLang="en-US" sz="1800" kern="0"/>
              <a:t>Local failure</a:t>
            </a:r>
          </a:p>
          <a:p>
            <a:pPr>
              <a:spcBef>
                <a:spcPct val="0"/>
              </a:spcBef>
              <a:buNone/>
            </a:pPr>
            <a:r>
              <a:rPr lang="en-US" altLang="en-US" sz="1800" kern="0"/>
              <a:t>-protons 6%</a:t>
            </a:r>
          </a:p>
          <a:p>
            <a:pPr>
              <a:spcBef>
                <a:spcPct val="0"/>
              </a:spcBef>
              <a:buNone/>
            </a:pPr>
            <a:r>
              <a:rPr lang="en-US" altLang="en-US" sz="1800" kern="0"/>
              <a:t>-photons 8%  NS</a:t>
            </a:r>
          </a:p>
        </p:txBody>
      </p:sp>
      <p:sp>
        <p:nvSpPr>
          <p:cNvPr id="27654" name="TextBox 6"/>
          <p:cNvSpPr txBox="1">
            <a:spLocks noChangeArrowheads="1"/>
          </p:cNvSpPr>
          <p:nvPr/>
        </p:nvSpPr>
        <p:spPr bwMode="auto">
          <a:xfrm>
            <a:off x="1752600" y="2990850"/>
            <a:ext cx="2484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en-US" altLang="en-US" sz="1800" kern="0"/>
              <a:t>mOS</a:t>
            </a:r>
          </a:p>
          <a:p>
            <a:pPr>
              <a:spcBef>
                <a:spcPct val="0"/>
              </a:spcBef>
              <a:buNone/>
            </a:pPr>
            <a:r>
              <a:rPr lang="en-US" altLang="en-US" sz="1800" kern="0"/>
              <a:t>-protons- 31 mo</a:t>
            </a:r>
          </a:p>
          <a:p>
            <a:pPr>
              <a:spcBef>
                <a:spcPct val="0"/>
              </a:spcBef>
              <a:buNone/>
            </a:pPr>
            <a:r>
              <a:rPr lang="en-US" altLang="en-US" sz="1800" kern="0"/>
              <a:t>-photons-14 mo p=0.009</a:t>
            </a:r>
          </a:p>
        </p:txBody>
      </p:sp>
      <p:pic>
        <p:nvPicPr>
          <p:cNvPr id="276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850" y="3954464"/>
            <a:ext cx="38862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7"/>
          <p:cNvSpPr txBox="1">
            <a:spLocks noChangeArrowheads="1"/>
          </p:cNvSpPr>
          <p:nvPr/>
        </p:nvSpPr>
        <p:spPr bwMode="auto">
          <a:xfrm>
            <a:off x="4343400" y="6553201"/>
            <a:ext cx="533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en-US" altLang="en-US" sz="1200" kern="0"/>
              <a:t>Sanford NN, et al. Int J Radiaton Oncol Biol Phys, 2019 (in press)</a:t>
            </a:r>
          </a:p>
        </p:txBody>
      </p:sp>
    </p:spTree>
    <p:extLst>
      <p:ext uri="{BB962C8B-B14F-4D97-AF65-F5344CB8AC3E}">
        <p14:creationId xmlns:p14="http://schemas.microsoft.com/office/powerpoint/2010/main" val="2294225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4852A76-72C1-43B0-B6C2-F6A61BFCFFFC}"/>
              </a:ext>
            </a:extLst>
          </p:cNvPr>
          <p:cNvSpPr>
            <a:spLocks noGrp="1"/>
          </p:cNvSpPr>
          <p:nvPr>
            <p:ph type="title"/>
          </p:nvPr>
        </p:nvSpPr>
        <p:spPr>
          <a:xfrm>
            <a:off x="1905000" y="2743200"/>
            <a:ext cx="2209800" cy="1143000"/>
          </a:xfrm>
        </p:spPr>
        <p:txBody>
          <a:bodyPr>
            <a:normAutofit fontScale="90000"/>
          </a:bodyPr>
          <a:lstStyle/>
          <a:p>
            <a:pPr>
              <a:defRPr/>
            </a:pPr>
            <a:r>
              <a:rPr lang="en-US" altLang="en-US" sz="2400"/>
              <a:t>MGH Protons vs Photons</a:t>
            </a:r>
            <a:br>
              <a:rPr lang="en-US" altLang="en-US" sz="2400"/>
            </a:br>
            <a:r>
              <a:rPr lang="en-US" altLang="en-US" sz="2400"/>
              <a:t>CP increase based on modality, liver dose</a:t>
            </a:r>
          </a:p>
        </p:txBody>
      </p:sp>
      <p:pic>
        <p:nvPicPr>
          <p:cNvPr id="28675" name="Content Placeholder 3"/>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0" y="1676400"/>
            <a:ext cx="3048000" cy="4495800"/>
          </a:xfrm>
        </p:spPr>
      </p:pic>
      <p:sp>
        <p:nvSpPr>
          <p:cNvPr id="28676" name="TextBox 4"/>
          <p:cNvSpPr txBox="1">
            <a:spLocks noChangeArrowheads="1"/>
          </p:cNvSpPr>
          <p:nvPr/>
        </p:nvSpPr>
        <p:spPr bwMode="auto">
          <a:xfrm>
            <a:off x="8229600" y="2971801"/>
            <a:ext cx="1905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Char char="-"/>
            </a:pPr>
            <a:r>
              <a:rPr lang="en-US" altLang="en-US" sz="1800" kern="0"/>
              <a:t>solid- mean liver-GTV dose &gt; 21.2 Gy</a:t>
            </a:r>
          </a:p>
          <a:p>
            <a:pPr>
              <a:spcBef>
                <a:spcPct val="0"/>
              </a:spcBef>
              <a:buFontTx/>
              <a:buChar char="-"/>
            </a:pPr>
            <a:r>
              <a:rPr lang="en-US" altLang="en-US" sz="1800" kern="0"/>
              <a:t>Empty- liver-GTV dose &lt; 21.2 Gy</a:t>
            </a:r>
          </a:p>
        </p:txBody>
      </p:sp>
      <p:sp>
        <p:nvSpPr>
          <p:cNvPr id="28677" name="TextBox 5"/>
          <p:cNvSpPr txBox="1">
            <a:spLocks noChangeArrowheads="1"/>
          </p:cNvSpPr>
          <p:nvPr/>
        </p:nvSpPr>
        <p:spPr bwMode="auto">
          <a:xfrm>
            <a:off x="4343400" y="6553201"/>
            <a:ext cx="533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en-US" altLang="en-US" sz="1200" kern="0"/>
              <a:t>Sanford NN, et al. Int J Radiaton Oncol Biol Phys, 2019 (in press)</a:t>
            </a:r>
          </a:p>
        </p:txBody>
      </p:sp>
    </p:spTree>
    <p:extLst>
      <p:ext uri="{BB962C8B-B14F-4D97-AF65-F5344CB8AC3E}">
        <p14:creationId xmlns:p14="http://schemas.microsoft.com/office/powerpoint/2010/main" val="77859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Rationale</a:t>
            </a:r>
          </a:p>
        </p:txBody>
      </p:sp>
      <p:sp>
        <p:nvSpPr>
          <p:cNvPr id="29699" name="Content Placeholder 2"/>
          <p:cNvSpPr>
            <a:spLocks noGrp="1"/>
          </p:cNvSpPr>
          <p:nvPr>
            <p:ph idx="1"/>
          </p:nvPr>
        </p:nvSpPr>
        <p:spPr>
          <a:xfrm>
            <a:off x="1676400" y="2895600"/>
            <a:ext cx="8839200" cy="2743200"/>
          </a:xfrm>
        </p:spPr>
        <p:txBody>
          <a:bodyPr/>
          <a:lstStyle/>
          <a:p>
            <a:r>
              <a:rPr lang="en-US" altLang="en-US" sz="2400"/>
              <a:t>Reasons for differences in outcomes</a:t>
            </a:r>
          </a:p>
          <a:p>
            <a:pPr lvl="1"/>
            <a:r>
              <a:rPr lang="en-US" altLang="en-US" sz="2000"/>
              <a:t>Patient selection</a:t>
            </a:r>
          </a:p>
          <a:p>
            <a:pPr lvl="1"/>
            <a:r>
              <a:rPr lang="en-US" altLang="en-US" sz="2000"/>
              <a:t>Fractionation difference</a:t>
            </a:r>
          </a:p>
          <a:p>
            <a:pPr lvl="1"/>
            <a:r>
              <a:rPr lang="en-US" altLang="en-US" sz="2000"/>
              <a:t>Modality difference</a:t>
            </a:r>
          </a:p>
          <a:p>
            <a:r>
              <a:rPr lang="en-US" altLang="en-US" sz="2400"/>
              <a:t>Only way to determine is a randomized trial</a:t>
            </a:r>
          </a:p>
        </p:txBody>
      </p:sp>
    </p:spTree>
    <p:extLst>
      <p:ext uri="{BB962C8B-B14F-4D97-AF65-F5344CB8AC3E}">
        <p14:creationId xmlns:p14="http://schemas.microsoft.com/office/powerpoint/2010/main" val="3252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Endpoints</a:t>
            </a:r>
          </a:p>
        </p:txBody>
      </p:sp>
      <p:sp>
        <p:nvSpPr>
          <p:cNvPr id="30723" name="Content Placeholder 2"/>
          <p:cNvSpPr>
            <a:spLocks noGrp="1"/>
          </p:cNvSpPr>
          <p:nvPr>
            <p:ph idx="1"/>
          </p:nvPr>
        </p:nvSpPr>
        <p:spPr>
          <a:xfrm>
            <a:off x="1676400" y="3048000"/>
            <a:ext cx="8839200" cy="4495800"/>
          </a:xfrm>
        </p:spPr>
        <p:txBody>
          <a:bodyPr/>
          <a:lstStyle/>
          <a:p>
            <a:r>
              <a:rPr lang="en-US" altLang="en-US" sz="2000"/>
              <a:t>Primary</a:t>
            </a:r>
          </a:p>
          <a:p>
            <a:pPr lvl="1"/>
            <a:r>
              <a:rPr lang="en-US" altLang="en-US" sz="1800"/>
              <a:t>Overall Survival</a:t>
            </a:r>
          </a:p>
          <a:p>
            <a:r>
              <a:rPr lang="en-US" altLang="en-US" sz="2000"/>
              <a:t>Secondary</a:t>
            </a:r>
          </a:p>
          <a:p>
            <a:pPr lvl="1"/>
            <a:r>
              <a:rPr lang="en-US" altLang="en-US" sz="1800"/>
              <a:t>PFS</a:t>
            </a:r>
          </a:p>
          <a:p>
            <a:pPr lvl="1"/>
            <a:r>
              <a:rPr lang="en-US" altLang="en-US" sz="1800"/>
              <a:t>LC</a:t>
            </a:r>
          </a:p>
          <a:p>
            <a:pPr lvl="1"/>
            <a:r>
              <a:rPr lang="en-US" altLang="en-US" sz="1800"/>
              <a:t>Toxicity</a:t>
            </a:r>
          </a:p>
          <a:p>
            <a:pPr lvl="2"/>
            <a:r>
              <a:rPr lang="en-US" altLang="en-US" sz="1600"/>
              <a:t>Liver function as measured by CP, AlBi</a:t>
            </a:r>
          </a:p>
          <a:p>
            <a:pPr lvl="2"/>
            <a:r>
              <a:rPr lang="en-US" altLang="en-US" sz="1600"/>
              <a:t>PROs (FACT-Hep v.4)</a:t>
            </a:r>
          </a:p>
        </p:txBody>
      </p:sp>
    </p:spTree>
    <p:extLst>
      <p:ext uri="{BB962C8B-B14F-4D97-AF65-F5344CB8AC3E}">
        <p14:creationId xmlns:p14="http://schemas.microsoft.com/office/powerpoint/2010/main" val="2982683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3779-2BB6-4C6F-82D5-5F2679C806D7}"/>
              </a:ext>
            </a:extLst>
          </p:cNvPr>
          <p:cNvSpPr>
            <a:spLocks noGrp="1"/>
          </p:cNvSpPr>
          <p:nvPr>
            <p:ph type="title"/>
          </p:nvPr>
        </p:nvSpPr>
        <p:spPr>
          <a:xfrm>
            <a:off x="1676400" y="1676400"/>
            <a:ext cx="1828800" cy="1143000"/>
          </a:xfrm>
        </p:spPr>
        <p:txBody>
          <a:bodyPr>
            <a:normAutofit fontScale="90000"/>
          </a:bodyPr>
          <a:lstStyle/>
          <a:p>
            <a:pPr>
              <a:defRPr/>
            </a:pPr>
            <a:r>
              <a:rPr lang="en-US" dirty="0"/>
              <a:t>Schema</a:t>
            </a:r>
          </a:p>
        </p:txBody>
      </p:sp>
      <p:sp>
        <p:nvSpPr>
          <p:cNvPr id="31747" name="Slide Number Placeholder 3"/>
          <p:cNvSpPr>
            <a:spLocks noGrp="1" noChangeArrowheads="1"/>
          </p:cNvSpPr>
          <p:nvPr>
            <p:ph type="sldNum" sz="quarter" idx="4294967295"/>
          </p:nvPr>
        </p:nvSpPr>
        <p:spPr bwMode="auto">
          <a:xfrm>
            <a:off x="5029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None/>
            </a:pPr>
            <a:fld id="{E4E8B43F-ABCC-4271-BC5F-1A77BA2D786D}" type="slidenum">
              <a:rPr lang="en-US" altLang="en-US" sz="1800" kern="0"/>
              <a:pPr algn="ctr">
                <a:spcBef>
                  <a:spcPct val="0"/>
                </a:spcBef>
                <a:buNone/>
              </a:pPr>
              <a:t>19</a:t>
            </a:fld>
            <a:endParaRPr lang="en-US" altLang="en-US" sz="1800" kern="0"/>
          </a:p>
        </p:txBody>
      </p:sp>
      <p:grpSp>
        <p:nvGrpSpPr>
          <p:cNvPr id="31748" name="Group 15"/>
          <p:cNvGrpSpPr>
            <a:grpSpLocks/>
          </p:cNvGrpSpPr>
          <p:nvPr/>
        </p:nvGrpSpPr>
        <p:grpSpPr bwMode="auto">
          <a:xfrm>
            <a:off x="3327400" y="2638426"/>
            <a:ext cx="5722938" cy="2746375"/>
            <a:chOff x="0" y="0"/>
            <a:chExt cx="48006" cy="14859"/>
          </a:xfrm>
        </p:grpSpPr>
        <p:sp>
          <p:nvSpPr>
            <p:cNvPr id="31749" name="Text Box 7"/>
            <p:cNvSpPr txBox="1">
              <a:spLocks noChangeArrowheads="1"/>
            </p:cNvSpPr>
            <p:nvPr/>
          </p:nvSpPr>
          <p:spPr bwMode="auto">
            <a:xfrm>
              <a:off x="28575" y="0"/>
              <a:ext cx="19431" cy="68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ts val="1000"/>
                </a:spcAft>
                <a:buNone/>
              </a:pPr>
              <a:r>
                <a:rPr lang="en-US" altLang="en-US" sz="1500" kern="0">
                  <a:latin typeface="Calibri" panose="020F0502020204030204" pitchFamily="34" charset="0"/>
                </a:rPr>
                <a:t>Radiation Therapy </a:t>
              </a:r>
            </a:p>
            <a:p>
              <a:pPr>
                <a:spcBef>
                  <a:spcPct val="0"/>
                </a:spcBef>
                <a:spcAft>
                  <a:spcPts val="1000"/>
                </a:spcAft>
                <a:buNone/>
              </a:pPr>
              <a:r>
                <a:rPr lang="en-US" altLang="en-US" sz="1500" kern="0">
                  <a:latin typeface="Calibri" panose="020F0502020204030204" pitchFamily="34" charset="0"/>
                </a:rPr>
                <a:t>(Protons)</a:t>
              </a:r>
              <a:endParaRPr lang="en-US" altLang="en-US" sz="1500" kern="0">
                <a:latin typeface="Times New Roman" panose="02020603050405020304" pitchFamily="18" charset="0"/>
              </a:endParaRPr>
            </a:p>
            <a:p>
              <a:pPr>
                <a:spcBef>
                  <a:spcPct val="0"/>
                </a:spcBef>
                <a:spcAft>
                  <a:spcPts val="1000"/>
                </a:spcAft>
                <a:buNone/>
              </a:pPr>
              <a:r>
                <a:rPr lang="en-US" altLang="en-US" sz="1500" kern="0">
                  <a:latin typeface="Calibri" panose="020F0502020204030204" pitchFamily="34" charset="0"/>
                </a:rPr>
                <a:t>Individualized Dosing</a:t>
              </a:r>
              <a:endParaRPr lang="en-US" altLang="en-US" sz="1500" kern="0"/>
            </a:p>
          </p:txBody>
        </p:sp>
        <p:sp>
          <p:nvSpPr>
            <p:cNvPr id="31750" name="Text Box 4"/>
            <p:cNvSpPr txBox="1">
              <a:spLocks noChangeArrowheads="1"/>
            </p:cNvSpPr>
            <p:nvPr/>
          </p:nvSpPr>
          <p:spPr bwMode="auto">
            <a:xfrm>
              <a:off x="0" y="3428"/>
              <a:ext cx="14859" cy="114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Clr>
                  <a:srgbClr val="000000"/>
                </a:buClr>
                <a:buFont typeface="Symbol" panose="05050102010706020507" pitchFamily="18" charset="2"/>
                <a:buChar char="·"/>
              </a:pPr>
              <a:r>
                <a:rPr lang="en-US" altLang="en-US" sz="1600" kern="0">
                  <a:latin typeface="Times New Roman" panose="02020603050405020304" pitchFamily="18" charset="0"/>
                </a:rPr>
                <a:t>Planned Number of fractions, 5 or 15</a:t>
              </a:r>
            </a:p>
            <a:p>
              <a:pPr>
                <a:spcBef>
                  <a:spcPct val="0"/>
                </a:spcBef>
                <a:buNone/>
              </a:pPr>
              <a:r>
                <a:rPr lang="en-US" altLang="en-US" sz="1600" kern="0">
                  <a:latin typeface="Times New Roman" panose="02020603050405020304" pitchFamily="18" charset="0"/>
                </a:rPr>
                <a:t>(Determined by treating physician)</a:t>
              </a:r>
            </a:p>
            <a:p>
              <a:pPr>
                <a:spcBef>
                  <a:spcPct val="0"/>
                </a:spcBef>
                <a:buClr>
                  <a:srgbClr val="000000"/>
                </a:buClr>
                <a:buFont typeface="Symbol" panose="05050102010706020507" pitchFamily="18" charset="2"/>
                <a:buChar char="·"/>
              </a:pPr>
              <a:r>
                <a:rPr lang="en-US" altLang="en-US" sz="1600" kern="0">
                  <a:latin typeface="Times New Roman" panose="02020603050405020304" pitchFamily="18" charset="0"/>
                </a:rPr>
                <a:t>Tumor vascular thrombus</a:t>
              </a:r>
              <a:endParaRPr lang="en-US" altLang="en-US" sz="2400" kern="0"/>
            </a:p>
          </p:txBody>
        </p:sp>
        <p:sp>
          <p:nvSpPr>
            <p:cNvPr id="31751" name="Text Box 5"/>
            <p:cNvSpPr txBox="1">
              <a:spLocks noChangeArrowheads="1"/>
            </p:cNvSpPr>
            <p:nvPr/>
          </p:nvSpPr>
          <p:spPr bwMode="auto">
            <a:xfrm>
              <a:off x="18288" y="0"/>
              <a:ext cx="2022" cy="148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spcAft>
                  <a:spcPts val="1000"/>
                </a:spcAft>
                <a:buNone/>
              </a:pPr>
              <a:r>
                <a:rPr lang="en-US" altLang="en-US" sz="1100" b="1" kern="0">
                  <a:latin typeface="Calibri" panose="020F0502020204030204" pitchFamily="34" charset="0"/>
                </a:rPr>
                <a:t>RANDOMIZE</a:t>
              </a:r>
              <a:endParaRPr lang="en-US" altLang="en-US" sz="1800" kern="0"/>
            </a:p>
          </p:txBody>
        </p:sp>
        <p:sp>
          <p:nvSpPr>
            <p:cNvPr id="31752" name="Text Box 8"/>
            <p:cNvSpPr txBox="1">
              <a:spLocks noChangeArrowheads="1"/>
            </p:cNvSpPr>
            <p:nvPr/>
          </p:nvSpPr>
          <p:spPr bwMode="auto">
            <a:xfrm>
              <a:off x="28448" y="8001"/>
              <a:ext cx="19431" cy="68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ts val="1000"/>
                </a:spcAft>
                <a:buNone/>
              </a:pPr>
              <a:r>
                <a:rPr lang="en-US" altLang="en-US" sz="1600" kern="0">
                  <a:latin typeface="Calibri" panose="020F0502020204030204" pitchFamily="34" charset="0"/>
                </a:rPr>
                <a:t>Radiation Therapy (Photons)</a:t>
              </a:r>
            </a:p>
            <a:p>
              <a:pPr>
                <a:spcBef>
                  <a:spcPct val="0"/>
                </a:spcBef>
                <a:spcAft>
                  <a:spcPts val="1000"/>
                </a:spcAft>
                <a:buNone/>
              </a:pPr>
              <a:r>
                <a:rPr lang="en-US" altLang="en-US" sz="1600" kern="0">
                  <a:latin typeface="Calibri" panose="020F0502020204030204" pitchFamily="34" charset="0"/>
                </a:rPr>
                <a:t>Individualized Dosing</a:t>
              </a:r>
              <a:endParaRPr lang="en-US" altLang="en-US" sz="2800" kern="0"/>
            </a:p>
          </p:txBody>
        </p:sp>
        <p:sp>
          <p:nvSpPr>
            <p:cNvPr id="31753" name="Text Box 10"/>
            <p:cNvSpPr txBox="1">
              <a:spLocks noChangeArrowheads="1"/>
            </p:cNvSpPr>
            <p:nvPr/>
          </p:nvSpPr>
          <p:spPr bwMode="auto">
            <a:xfrm>
              <a:off x="2286" y="0"/>
              <a:ext cx="11430" cy="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spcAft>
                  <a:spcPts val="1000"/>
                </a:spcAft>
                <a:buNone/>
              </a:pPr>
              <a:r>
                <a:rPr lang="en-US" altLang="en-US" sz="1100" b="1" kern="0">
                  <a:latin typeface="Calibri" panose="020F0502020204030204" pitchFamily="34" charset="0"/>
                </a:rPr>
                <a:t>STRATIFY	</a:t>
              </a:r>
            </a:p>
            <a:p>
              <a:pPr>
                <a:spcBef>
                  <a:spcPct val="0"/>
                </a:spcBef>
                <a:buNone/>
              </a:pPr>
              <a:endParaRPr lang="en-US" altLang="en-US" sz="1800" kern="0"/>
            </a:p>
          </p:txBody>
        </p:sp>
        <p:cxnSp>
          <p:nvCxnSpPr>
            <p:cNvPr id="31754" name="Straight Arrow Connector 12"/>
            <p:cNvCxnSpPr>
              <a:cxnSpLocks noChangeShapeType="1"/>
            </p:cNvCxnSpPr>
            <p:nvPr/>
          </p:nvCxnSpPr>
          <p:spPr bwMode="auto">
            <a:xfrm flipV="1">
              <a:off x="21717" y="3429"/>
              <a:ext cx="6858" cy="4572"/>
            </a:xfrm>
            <a:prstGeom prst="straightConnector1">
              <a:avLst/>
            </a:prstGeom>
            <a:noFill/>
            <a:ln w="6350">
              <a:solidFill>
                <a:schemeClr val="tx1"/>
              </a:solidFill>
              <a:round/>
              <a:headEnd/>
              <a:tailEnd type="arrow" w="sm"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755" name="Straight Arrow Connector 13"/>
            <p:cNvCxnSpPr>
              <a:cxnSpLocks noChangeShapeType="1"/>
            </p:cNvCxnSpPr>
            <p:nvPr/>
          </p:nvCxnSpPr>
          <p:spPr bwMode="auto">
            <a:xfrm>
              <a:off x="21717" y="8001"/>
              <a:ext cx="6858" cy="3429"/>
            </a:xfrm>
            <a:prstGeom prst="straightConnector1">
              <a:avLst/>
            </a:prstGeom>
            <a:noFill/>
            <a:ln w="6350">
              <a:solidFill>
                <a:schemeClr val="tx1"/>
              </a:solidFill>
              <a:round/>
              <a:headEnd/>
              <a:tailEnd type="arrow" w="sm"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756" name="Straight Arrow Connector 14"/>
            <p:cNvCxnSpPr>
              <a:cxnSpLocks noChangeShapeType="1"/>
            </p:cNvCxnSpPr>
            <p:nvPr/>
          </p:nvCxnSpPr>
          <p:spPr bwMode="auto">
            <a:xfrm>
              <a:off x="14859" y="8001"/>
              <a:ext cx="3429" cy="0"/>
            </a:xfrm>
            <a:prstGeom prst="straightConnector1">
              <a:avLst/>
            </a:prstGeom>
            <a:noFill/>
            <a:ln w="6350">
              <a:solidFill>
                <a:schemeClr val="tx1"/>
              </a:solidFill>
              <a:round/>
              <a:headEnd/>
              <a:tailEnd type="arrow" w="sm"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5151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57338" y="2192338"/>
            <a:ext cx="2328862" cy="2151062"/>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rgbClr val="FFFFFF"/>
              </a:solidFill>
            </a:endParaRPr>
          </a:p>
        </p:txBody>
      </p:sp>
      <p:sp>
        <p:nvSpPr>
          <p:cNvPr id="77828" name="Rectangle 3"/>
          <p:cNvSpPr>
            <a:spLocks noChangeArrowheads="1"/>
          </p:cNvSpPr>
          <p:nvPr/>
        </p:nvSpPr>
        <p:spPr bwMode="auto">
          <a:xfrm>
            <a:off x="1563688" y="2274888"/>
            <a:ext cx="2362200" cy="200025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kern="0" dirty="0">
                <a:solidFill>
                  <a:srgbClr val="000000"/>
                </a:solidFill>
              </a:rPr>
              <a:t>Locally Advanced HCC</a:t>
            </a:r>
          </a:p>
          <a:p>
            <a:pPr marL="171450" indent="-171450">
              <a:buFont typeface="Arial" panose="020B0604020202020204" pitchFamily="34" charset="0"/>
              <a:buChar char="•"/>
              <a:defRPr/>
            </a:pPr>
            <a:r>
              <a:rPr lang="en-US" altLang="en-US" sz="1100" kern="0" dirty="0">
                <a:solidFill>
                  <a:srgbClr val="000000"/>
                </a:solidFill>
              </a:rPr>
              <a:t>Unsuitable for or refractory to resection, RFA or TACE</a:t>
            </a:r>
          </a:p>
          <a:p>
            <a:pPr marL="171450" indent="-171450">
              <a:buFont typeface="Arial" panose="020B0604020202020204" pitchFamily="34" charset="0"/>
              <a:buChar char="•"/>
              <a:defRPr/>
            </a:pPr>
            <a:r>
              <a:rPr lang="en-US" altLang="en-US" sz="1100" kern="0" dirty="0">
                <a:solidFill>
                  <a:srgbClr val="000000"/>
                </a:solidFill>
              </a:rPr>
              <a:t>Child Pugh A</a:t>
            </a:r>
          </a:p>
          <a:p>
            <a:pPr marL="171450" indent="-171450">
              <a:buFont typeface="Arial" panose="020B0604020202020204" pitchFamily="34" charset="0"/>
              <a:buChar char="•"/>
              <a:defRPr/>
            </a:pPr>
            <a:r>
              <a:rPr lang="en-US" altLang="en-US" sz="1100" kern="0" dirty="0">
                <a:solidFill>
                  <a:srgbClr val="000000"/>
                </a:solidFill>
              </a:rPr>
              <a:t>BCLC B or C</a:t>
            </a:r>
          </a:p>
          <a:p>
            <a:pPr marL="171450" indent="-171450">
              <a:buFont typeface="Arial" panose="020B0604020202020204" pitchFamily="34" charset="0"/>
              <a:buChar char="•"/>
              <a:defRPr/>
            </a:pPr>
            <a:r>
              <a:rPr lang="en-US" altLang="en-US" sz="1100" kern="0" dirty="0">
                <a:solidFill>
                  <a:srgbClr val="000000"/>
                </a:solidFill>
              </a:rPr>
              <a:t>&lt; 20 cm sum of HCC </a:t>
            </a:r>
          </a:p>
          <a:p>
            <a:pPr marL="171450" indent="-171450">
              <a:buFont typeface="Arial" panose="020B0604020202020204" pitchFamily="34" charset="0"/>
              <a:buChar char="•"/>
              <a:defRPr/>
            </a:pPr>
            <a:r>
              <a:rPr lang="en-US" altLang="en-US" sz="1100" kern="0" dirty="0">
                <a:solidFill>
                  <a:srgbClr val="000000"/>
                </a:solidFill>
              </a:rPr>
              <a:t>&lt; 5 HCC foci</a:t>
            </a:r>
          </a:p>
          <a:p>
            <a:pPr marL="171450" indent="-171450">
              <a:buFont typeface="Arial" panose="020B0604020202020204" pitchFamily="34" charset="0"/>
              <a:buChar char="•"/>
              <a:defRPr/>
            </a:pPr>
            <a:r>
              <a:rPr lang="en-US" altLang="en-US" sz="1100" kern="0" dirty="0">
                <a:solidFill>
                  <a:srgbClr val="000000"/>
                </a:solidFill>
              </a:rPr>
              <a:t>&lt; 3cm extrahepatic HCC</a:t>
            </a:r>
          </a:p>
          <a:p>
            <a:pPr marL="171450" indent="-171450">
              <a:buFont typeface="Arial" panose="020B0604020202020204" pitchFamily="34" charset="0"/>
              <a:buChar char="•"/>
              <a:defRPr/>
            </a:pPr>
            <a:r>
              <a:rPr lang="en-US" altLang="en-US" sz="1100" kern="0" dirty="0">
                <a:solidFill>
                  <a:srgbClr val="000000"/>
                </a:solidFill>
              </a:rPr>
              <a:t>Any degree of vascular invasion</a:t>
            </a:r>
          </a:p>
        </p:txBody>
      </p:sp>
      <p:sp>
        <p:nvSpPr>
          <p:cNvPr id="9" name="Rounded Rectangle 8"/>
          <p:cNvSpPr/>
          <p:nvPr/>
        </p:nvSpPr>
        <p:spPr>
          <a:xfrm>
            <a:off x="4103689" y="2436814"/>
            <a:ext cx="2116137" cy="1525587"/>
          </a:xfrm>
          <a:prstGeom prst="roundRect">
            <a:avLst/>
          </a:prstGeom>
          <a:solidFill>
            <a:schemeClr val="accent5">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rgbClr val="FFFFFF"/>
              </a:solidFill>
            </a:endParaRPr>
          </a:p>
        </p:txBody>
      </p:sp>
      <p:sp>
        <p:nvSpPr>
          <p:cNvPr id="10" name="Rectangle 3"/>
          <p:cNvSpPr>
            <a:spLocks noChangeArrowheads="1"/>
          </p:cNvSpPr>
          <p:nvPr/>
        </p:nvSpPr>
        <p:spPr bwMode="auto">
          <a:xfrm>
            <a:off x="4122739" y="2513014"/>
            <a:ext cx="2192337" cy="12477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kern="0" dirty="0">
                <a:solidFill>
                  <a:srgbClr val="000000"/>
                </a:solidFill>
              </a:rPr>
              <a:t>Stratification</a:t>
            </a:r>
          </a:p>
          <a:p>
            <a:pPr marL="171450" indent="-171450">
              <a:buFont typeface="Arial" panose="020B0604020202020204" pitchFamily="34" charset="0"/>
              <a:buChar char="•"/>
              <a:defRPr/>
            </a:pPr>
            <a:endParaRPr lang="en-US" sz="200" kern="0" dirty="0">
              <a:solidFill>
                <a:srgbClr val="000000"/>
              </a:solidFill>
            </a:endParaRPr>
          </a:p>
          <a:p>
            <a:pPr marL="171450" indent="-171450">
              <a:buFont typeface="Arial" panose="020B0604020202020204" pitchFamily="34" charset="0"/>
              <a:buChar char="•"/>
              <a:defRPr/>
            </a:pPr>
            <a:r>
              <a:rPr lang="en-US" sz="1100" kern="0" dirty="0">
                <a:solidFill>
                  <a:srgbClr val="000000"/>
                </a:solidFill>
              </a:rPr>
              <a:t>Degree vascular involvement </a:t>
            </a:r>
          </a:p>
          <a:p>
            <a:pPr marL="171450" indent="-171450">
              <a:buFont typeface="Arial" panose="020B0604020202020204" pitchFamily="34" charset="0"/>
              <a:buChar char="•"/>
              <a:defRPr/>
            </a:pPr>
            <a:r>
              <a:rPr lang="en-US" sz="1100" kern="0" dirty="0">
                <a:solidFill>
                  <a:srgbClr val="000000"/>
                </a:solidFill>
              </a:rPr>
              <a:t>Hepatitis B vs. C vs. other </a:t>
            </a:r>
          </a:p>
          <a:p>
            <a:pPr marL="171450" indent="-171450">
              <a:buFont typeface="Arial" panose="020B0604020202020204" pitchFamily="34" charset="0"/>
              <a:buChar char="•"/>
              <a:defRPr/>
            </a:pPr>
            <a:r>
              <a:rPr lang="en-US" sz="1100" kern="0" dirty="0">
                <a:solidFill>
                  <a:srgbClr val="000000"/>
                </a:solidFill>
              </a:rPr>
              <a:t>North American vs. Non-North American site </a:t>
            </a:r>
          </a:p>
          <a:p>
            <a:pPr marL="171450" indent="-171450">
              <a:buFont typeface="Arial" panose="020B0604020202020204" pitchFamily="34" charset="0"/>
              <a:buChar char="•"/>
              <a:defRPr/>
            </a:pPr>
            <a:r>
              <a:rPr lang="en-US" sz="1100" kern="0" dirty="0">
                <a:solidFill>
                  <a:srgbClr val="000000"/>
                </a:solidFill>
              </a:rPr>
              <a:t>HCC volume/liver volume</a:t>
            </a:r>
          </a:p>
        </p:txBody>
      </p:sp>
      <p:sp>
        <p:nvSpPr>
          <p:cNvPr id="11" name="Text Box 5"/>
          <p:cNvSpPr txBox="1">
            <a:spLocks noChangeArrowheads="1"/>
          </p:cNvSpPr>
          <p:nvPr/>
        </p:nvSpPr>
        <p:spPr bwMode="auto">
          <a:xfrm>
            <a:off x="6430065" y="1524001"/>
            <a:ext cx="642143" cy="3784533"/>
          </a:xfrm>
          <a:prstGeom prst="rect">
            <a:avLst/>
          </a:prstGeom>
          <a:solidFill>
            <a:srgbClr val="FFFFFF"/>
          </a:solidFill>
          <a:ln w="28575">
            <a:solidFill>
              <a:srgbClr val="000000"/>
            </a:solidFill>
            <a:miter lim="800000"/>
            <a:headEnd/>
            <a:tailEnd/>
          </a:ln>
        </p:spPr>
        <p:txBody>
          <a:bodyPr vert="vert270" lIns="45720" rIns="45720"/>
          <a:lstStyle>
            <a:lvl1pPr>
              <a:defRPr sz="4400">
                <a:solidFill>
                  <a:schemeClr val="tx2"/>
                </a:solidFill>
                <a:latin typeface="Arial" charset="0"/>
                <a:ea typeface="MS PGothic" charset="-128"/>
              </a:defRPr>
            </a:lvl1pPr>
            <a:lvl2pPr marL="742950" indent="-285750">
              <a:defRPr sz="4400">
                <a:solidFill>
                  <a:schemeClr val="tx2"/>
                </a:solidFill>
                <a:latin typeface="Arial" charset="0"/>
                <a:ea typeface="MS PGothic" charset="-128"/>
              </a:defRPr>
            </a:lvl2pPr>
            <a:lvl3pPr marL="1143000" indent="-228600">
              <a:defRPr sz="4400">
                <a:solidFill>
                  <a:schemeClr val="tx2"/>
                </a:solidFill>
                <a:latin typeface="Arial" charset="0"/>
                <a:ea typeface="MS PGothic" charset="-128"/>
              </a:defRPr>
            </a:lvl3pPr>
            <a:lvl4pPr marL="1600200" indent="-228600">
              <a:defRPr sz="4400">
                <a:solidFill>
                  <a:schemeClr val="tx2"/>
                </a:solidFill>
                <a:latin typeface="Arial" charset="0"/>
                <a:ea typeface="MS PGothic" charset="-128"/>
              </a:defRPr>
            </a:lvl4pPr>
            <a:lvl5pPr marL="2057400" indent="-228600">
              <a:defRPr sz="4400">
                <a:solidFill>
                  <a:schemeClr val="tx2"/>
                </a:solidFill>
                <a:latin typeface="Arial" charset="0"/>
                <a:ea typeface="MS PGothic" charset="-128"/>
              </a:defRPr>
            </a:lvl5pPr>
            <a:lvl6pPr marL="2514600" indent="-228600" eaLnBrk="0" fontAlgn="base" hangingPunct="0">
              <a:spcBef>
                <a:spcPct val="0"/>
              </a:spcBef>
              <a:spcAft>
                <a:spcPct val="0"/>
              </a:spcAft>
              <a:defRPr sz="4400">
                <a:solidFill>
                  <a:schemeClr val="tx2"/>
                </a:solidFill>
                <a:latin typeface="Arial" charset="0"/>
                <a:ea typeface="MS PGothic" charset="-128"/>
              </a:defRPr>
            </a:lvl6pPr>
            <a:lvl7pPr marL="2971800" indent="-228600" eaLnBrk="0" fontAlgn="base" hangingPunct="0">
              <a:spcBef>
                <a:spcPct val="0"/>
              </a:spcBef>
              <a:spcAft>
                <a:spcPct val="0"/>
              </a:spcAft>
              <a:defRPr sz="4400">
                <a:solidFill>
                  <a:schemeClr val="tx2"/>
                </a:solidFill>
                <a:latin typeface="Arial" charset="0"/>
                <a:ea typeface="MS PGothic" charset="-128"/>
              </a:defRPr>
            </a:lvl7pPr>
            <a:lvl8pPr marL="3429000" indent="-228600" eaLnBrk="0" fontAlgn="base" hangingPunct="0">
              <a:spcBef>
                <a:spcPct val="0"/>
              </a:spcBef>
              <a:spcAft>
                <a:spcPct val="0"/>
              </a:spcAft>
              <a:defRPr sz="4400">
                <a:solidFill>
                  <a:schemeClr val="tx2"/>
                </a:solidFill>
                <a:latin typeface="Arial" charset="0"/>
                <a:ea typeface="MS PGothic" charset="-128"/>
              </a:defRPr>
            </a:lvl8pPr>
            <a:lvl9pPr marL="3886200" indent="-228600" eaLnBrk="0" fontAlgn="base" hangingPunct="0">
              <a:spcBef>
                <a:spcPct val="0"/>
              </a:spcBef>
              <a:spcAft>
                <a:spcPct val="0"/>
              </a:spcAft>
              <a:defRPr sz="4400">
                <a:solidFill>
                  <a:schemeClr val="tx2"/>
                </a:solidFill>
                <a:latin typeface="Arial" charset="0"/>
                <a:ea typeface="MS PGothic" charset="-128"/>
              </a:defRPr>
            </a:lvl9pPr>
          </a:lstStyle>
          <a:p>
            <a:pPr algn="r">
              <a:defRPr/>
            </a:pPr>
            <a:r>
              <a:rPr lang="en-US" altLang="en-US" sz="4000" kern="0" dirty="0">
                <a:solidFill>
                  <a:srgbClr val="565656"/>
                </a:solidFill>
              </a:rPr>
              <a:t>  </a:t>
            </a:r>
            <a:r>
              <a:rPr lang="en-US" altLang="en-US" sz="3600" kern="0" dirty="0">
                <a:solidFill>
                  <a:srgbClr val="565656"/>
                </a:solidFill>
              </a:rPr>
              <a:t>Randomization</a:t>
            </a:r>
            <a:r>
              <a:rPr lang="en-US" altLang="en-US" sz="3600" kern="0" dirty="0">
                <a:solidFill>
                  <a:srgbClr val="565656"/>
                </a:solidFill>
                <a:latin typeface="Times New Roman" charset="0"/>
              </a:rPr>
              <a:t>	 </a:t>
            </a:r>
            <a:endParaRPr lang="en-US" altLang="en-US" sz="3600" kern="0" dirty="0">
              <a:solidFill>
                <a:srgbClr val="565656"/>
              </a:solidFill>
            </a:endParaRPr>
          </a:p>
        </p:txBody>
      </p:sp>
      <p:sp>
        <p:nvSpPr>
          <p:cNvPr id="112647" name="Text Placeholder 3"/>
          <p:cNvSpPr>
            <a:spLocks noGrp="1"/>
          </p:cNvSpPr>
          <p:nvPr>
            <p:ph type="body" sz="quarter" idx="10"/>
          </p:nvPr>
        </p:nvSpPr>
        <p:spPr bwMode="auto">
          <a:xfrm>
            <a:off x="1514475" y="7620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b="1"/>
              <a:t>NRG Oncology/RTOG 1112</a:t>
            </a:r>
            <a:br>
              <a:rPr lang="en-US" altLang="en-US" sz="2200" b="1"/>
            </a:br>
            <a:r>
              <a:rPr lang="en-US" altLang="en-US" sz="2200" b="1"/>
              <a:t>Randomized Phase III Study of Sorafenib versus SBRT Followed by Sorafenib in Hepatocellular Carcinoma (NCT01730937)</a:t>
            </a:r>
          </a:p>
          <a:p>
            <a:br>
              <a:rPr lang="en-US" altLang="en-US" sz="2400"/>
            </a:br>
            <a:endParaRPr lang="en-US" altLang="en-US" sz="2400" i="1"/>
          </a:p>
        </p:txBody>
      </p:sp>
      <p:sp>
        <p:nvSpPr>
          <p:cNvPr id="13" name="Rounded Rectangle 12"/>
          <p:cNvSpPr/>
          <p:nvPr/>
        </p:nvSpPr>
        <p:spPr>
          <a:xfrm>
            <a:off x="7426326" y="1738314"/>
            <a:ext cx="1412875" cy="454025"/>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rgbClr val="FFFFFF"/>
              </a:solidFill>
            </a:endParaRPr>
          </a:p>
        </p:txBody>
      </p:sp>
      <p:sp>
        <p:nvSpPr>
          <p:cNvPr id="112649" name="Rectangle 3"/>
          <p:cNvSpPr>
            <a:spLocks noChangeArrowheads="1"/>
          </p:cNvSpPr>
          <p:nvPr/>
        </p:nvSpPr>
        <p:spPr bwMode="auto">
          <a:xfrm>
            <a:off x="7564438" y="1779589"/>
            <a:ext cx="1281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kern="0">
                <a:solidFill>
                  <a:srgbClr val="000000"/>
                </a:solidFill>
              </a:rPr>
              <a:t>Sorafenib</a:t>
            </a:r>
          </a:p>
        </p:txBody>
      </p:sp>
      <p:sp>
        <p:nvSpPr>
          <p:cNvPr id="15" name="Rounded Rectangle 14"/>
          <p:cNvSpPr/>
          <p:nvPr/>
        </p:nvSpPr>
        <p:spPr>
          <a:xfrm>
            <a:off x="7426326" y="3579814"/>
            <a:ext cx="1419225" cy="10683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rgbClr val="FFFFFF"/>
              </a:solidFill>
            </a:endParaRPr>
          </a:p>
        </p:txBody>
      </p:sp>
      <p:sp>
        <p:nvSpPr>
          <p:cNvPr id="112651" name="Rectangle 3"/>
          <p:cNvSpPr>
            <a:spLocks noChangeArrowheads="1"/>
          </p:cNvSpPr>
          <p:nvPr/>
        </p:nvSpPr>
        <p:spPr bwMode="auto">
          <a:xfrm>
            <a:off x="7446964" y="3656013"/>
            <a:ext cx="12461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kern="0">
                <a:solidFill>
                  <a:srgbClr val="000000"/>
                </a:solidFill>
              </a:rPr>
              <a:t>SBRT</a:t>
            </a:r>
          </a:p>
          <a:p>
            <a:pPr algn="ctr"/>
            <a:r>
              <a:rPr lang="en-US" altLang="en-US" sz="1400" kern="0">
                <a:solidFill>
                  <a:srgbClr val="515151"/>
                </a:solidFill>
              </a:rPr>
              <a:t>27.5 - 50 Gy in 5 fractions</a:t>
            </a:r>
            <a:endParaRPr lang="en-US" altLang="en-US" sz="1000" kern="0">
              <a:solidFill>
                <a:srgbClr val="515151"/>
              </a:solidFill>
            </a:endParaRPr>
          </a:p>
        </p:txBody>
      </p:sp>
      <p:sp>
        <p:nvSpPr>
          <p:cNvPr id="18" name="Rounded Rectangle 17"/>
          <p:cNvSpPr/>
          <p:nvPr/>
        </p:nvSpPr>
        <p:spPr>
          <a:xfrm>
            <a:off x="9063038" y="3589338"/>
            <a:ext cx="1524000" cy="1058862"/>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rgbClr val="FFFFFF"/>
              </a:solidFill>
            </a:endParaRPr>
          </a:p>
        </p:txBody>
      </p:sp>
      <p:sp>
        <p:nvSpPr>
          <p:cNvPr id="112653" name="Rectangle 3"/>
          <p:cNvSpPr>
            <a:spLocks noChangeArrowheads="1"/>
          </p:cNvSpPr>
          <p:nvPr/>
        </p:nvSpPr>
        <p:spPr bwMode="auto">
          <a:xfrm>
            <a:off x="9201151" y="3630614"/>
            <a:ext cx="11985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kern="0">
                <a:solidFill>
                  <a:srgbClr val="000000"/>
                </a:solidFill>
              </a:rPr>
              <a:t>Sorafenib</a:t>
            </a:r>
          </a:p>
          <a:p>
            <a:pPr algn="ctr"/>
            <a:endParaRPr lang="en-US" altLang="en-US" sz="300" kern="0">
              <a:solidFill>
                <a:srgbClr val="515151"/>
              </a:solidFill>
            </a:endParaRPr>
          </a:p>
          <a:p>
            <a:pPr algn="ctr"/>
            <a:r>
              <a:rPr lang="en-US" altLang="en-US" sz="1100" kern="0">
                <a:solidFill>
                  <a:srgbClr val="515151"/>
                </a:solidFill>
              </a:rPr>
              <a:t>Half dose x 4 weeks, then standard of care</a:t>
            </a:r>
          </a:p>
        </p:txBody>
      </p:sp>
      <p:cxnSp>
        <p:nvCxnSpPr>
          <p:cNvPr id="20" name="Straight Arrow Connector 21"/>
          <p:cNvCxnSpPr>
            <a:cxnSpLocks noChangeShapeType="1"/>
            <a:stCxn id="15" idx="3"/>
          </p:cNvCxnSpPr>
          <p:nvPr/>
        </p:nvCxnSpPr>
        <p:spPr bwMode="auto">
          <a:xfrm>
            <a:off x="8845551" y="4113213"/>
            <a:ext cx="258763" cy="0"/>
          </a:xfrm>
          <a:prstGeom prst="straightConnector1">
            <a:avLst/>
          </a:prstGeom>
          <a:noFill/>
          <a:ln w="28575">
            <a:solidFill>
              <a:schemeClr val="accent1"/>
            </a:solidFill>
            <a:round/>
            <a:headEnd/>
            <a:tailEnd type="arrow" w="med" len="med"/>
          </a:ln>
          <a:effectLst>
            <a:outerShdw blurRad="50800" dist="38100" dir="18900000" algn="bl" rotWithShape="0">
              <a:srgbClr val="000000">
                <a:alpha val="39999"/>
              </a:srgbClr>
            </a:outerShdw>
          </a:effectLst>
        </p:spPr>
      </p:cxnSp>
      <p:cxnSp>
        <p:nvCxnSpPr>
          <p:cNvPr id="22" name="Straight Arrow Connector 21"/>
          <p:cNvCxnSpPr>
            <a:cxnSpLocks noChangeShapeType="1"/>
          </p:cNvCxnSpPr>
          <p:nvPr/>
        </p:nvCxnSpPr>
        <p:spPr bwMode="auto">
          <a:xfrm>
            <a:off x="6219826" y="3276600"/>
            <a:ext cx="258763" cy="0"/>
          </a:xfrm>
          <a:prstGeom prst="straightConnector1">
            <a:avLst/>
          </a:prstGeom>
          <a:noFill/>
          <a:ln w="28575">
            <a:solidFill>
              <a:schemeClr val="accent1"/>
            </a:solidFill>
            <a:round/>
            <a:headEnd/>
            <a:tailEnd type="arrow" w="med" len="med"/>
          </a:ln>
          <a:effectLst>
            <a:outerShdw blurRad="50800" dist="38100" dir="18900000" algn="bl" rotWithShape="0">
              <a:srgbClr val="000000">
                <a:alpha val="39999"/>
              </a:srgbClr>
            </a:outerShdw>
          </a:effectLst>
        </p:spPr>
      </p:cxnSp>
      <p:cxnSp>
        <p:nvCxnSpPr>
          <p:cNvPr id="23" name="Straight Arrow Connector 21"/>
          <p:cNvCxnSpPr>
            <a:cxnSpLocks noChangeShapeType="1"/>
          </p:cNvCxnSpPr>
          <p:nvPr/>
        </p:nvCxnSpPr>
        <p:spPr bwMode="auto">
          <a:xfrm>
            <a:off x="3886200" y="3200400"/>
            <a:ext cx="236538" cy="0"/>
          </a:xfrm>
          <a:prstGeom prst="straightConnector1">
            <a:avLst/>
          </a:prstGeom>
          <a:noFill/>
          <a:ln w="28575">
            <a:solidFill>
              <a:schemeClr val="accent1"/>
            </a:solidFill>
            <a:round/>
            <a:headEnd/>
            <a:tailEnd type="arrow" w="med" len="med"/>
          </a:ln>
          <a:effectLst>
            <a:outerShdw blurRad="50800" dist="38100" dir="18900000" algn="bl" rotWithShape="0">
              <a:srgbClr val="000000">
                <a:alpha val="39999"/>
              </a:srgbClr>
            </a:outerShdw>
          </a:effectLst>
        </p:spPr>
      </p:cxnSp>
      <p:cxnSp>
        <p:nvCxnSpPr>
          <p:cNvPr id="27" name="Straight Arrow Connector 26"/>
          <p:cNvCxnSpPr>
            <a:cxnSpLocks noChangeShapeType="1"/>
          </p:cNvCxnSpPr>
          <p:nvPr/>
        </p:nvCxnSpPr>
        <p:spPr bwMode="auto">
          <a:xfrm flipV="1">
            <a:off x="7072313" y="1981200"/>
            <a:ext cx="354012" cy="1187450"/>
          </a:xfrm>
          <a:prstGeom prst="straightConnector1">
            <a:avLst/>
          </a:prstGeom>
          <a:noFill/>
          <a:ln w="28575">
            <a:solidFill>
              <a:schemeClr val="accent1"/>
            </a:solidFill>
            <a:round/>
            <a:headEnd/>
            <a:tailEnd type="arrow" w="med" len="med"/>
          </a:ln>
          <a:effectLst>
            <a:outerShdw blurRad="50800" dist="38100" dir="18900000" algn="bl" rotWithShape="0">
              <a:srgbClr val="000000">
                <a:alpha val="39999"/>
              </a:srgbClr>
            </a:outerShdw>
          </a:effectLst>
        </p:spPr>
      </p:cxnSp>
      <p:cxnSp>
        <p:nvCxnSpPr>
          <p:cNvPr id="29" name="Straight Arrow Connector 28"/>
          <p:cNvCxnSpPr>
            <a:cxnSpLocks noChangeShapeType="1"/>
            <a:endCxn id="15" idx="1"/>
          </p:cNvCxnSpPr>
          <p:nvPr/>
        </p:nvCxnSpPr>
        <p:spPr bwMode="auto">
          <a:xfrm>
            <a:off x="7072313" y="3276601"/>
            <a:ext cx="354012" cy="836613"/>
          </a:xfrm>
          <a:prstGeom prst="straightConnector1">
            <a:avLst/>
          </a:prstGeom>
          <a:noFill/>
          <a:ln w="28575">
            <a:solidFill>
              <a:schemeClr val="accent1"/>
            </a:solidFill>
            <a:round/>
            <a:headEnd/>
            <a:tailEnd type="arrow" w="med" len="med"/>
          </a:ln>
          <a:effectLst>
            <a:outerShdw blurRad="50800" dist="38100" dir="18900000" algn="bl" rotWithShape="0">
              <a:srgbClr val="000000">
                <a:alpha val="39999"/>
              </a:srgbClr>
            </a:outerShdw>
          </a:effectLst>
        </p:spPr>
      </p:cxnSp>
      <p:sp>
        <p:nvSpPr>
          <p:cNvPr id="112659" name="Rectangle 77823"/>
          <p:cNvSpPr>
            <a:spLocks noChangeArrowheads="1"/>
          </p:cNvSpPr>
          <p:nvPr/>
        </p:nvSpPr>
        <p:spPr bwMode="auto">
          <a:xfrm>
            <a:off x="6858001" y="6284914"/>
            <a:ext cx="4168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kern="0">
                <a:solidFill>
                  <a:srgbClr val="000000"/>
                </a:solidFill>
              </a:rPr>
              <a:t>PI: Laura Dawson (laura.dawson@rmp.uhn.ca)</a:t>
            </a:r>
          </a:p>
        </p:txBody>
      </p:sp>
      <p:sp>
        <p:nvSpPr>
          <p:cNvPr id="21" name="Text Placeholder 2"/>
          <p:cNvSpPr txBox="1">
            <a:spLocks/>
          </p:cNvSpPr>
          <p:nvPr/>
        </p:nvSpPr>
        <p:spPr bwMode="auto">
          <a:xfrm>
            <a:off x="2127250" y="4425950"/>
            <a:ext cx="4325938" cy="692150"/>
          </a:xfrm>
          <a:prstGeom prst="rect">
            <a:avLst/>
          </a:prstGeom>
        </p:spPr>
        <p:txBody>
          <a:bodyPr lIns="68580" tIns="34290" rIns="68580" bIns="34290"/>
          <a:lstStyle>
            <a:lvl1pPr marL="0" indent="0" algn="l" rtl="0" eaLnBrk="0" fontAlgn="base" hangingPunct="0">
              <a:spcBef>
                <a:spcPct val="20000"/>
              </a:spcBef>
              <a:spcAft>
                <a:spcPct val="0"/>
              </a:spcAft>
              <a:buFont typeface="Arial" panose="020B0604020202020204" pitchFamily="34" charset="0"/>
              <a:buNone/>
              <a:defRPr sz="2800" b="1" kern="1200">
                <a:solidFill>
                  <a:srgbClr val="51515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98012E"/>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51515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51515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400" b="0" dirty="0">
                <a:solidFill>
                  <a:srgbClr val="000000"/>
                </a:solidFill>
                <a:latin typeface="+mj-lt"/>
              </a:rPr>
              <a:t>Primary Endpoint: Overall survival (OS)</a:t>
            </a:r>
          </a:p>
          <a:p>
            <a:pPr>
              <a:defRPr/>
            </a:pPr>
            <a:r>
              <a:rPr lang="en-US" sz="1400" b="0" dirty="0">
                <a:solidFill>
                  <a:srgbClr val="000000"/>
                </a:solidFill>
                <a:latin typeface="+mj-lt"/>
              </a:rPr>
              <a:t>Secondary endpoints: </a:t>
            </a:r>
          </a:p>
          <a:p>
            <a:pPr marL="171450" indent="-171450">
              <a:buFontTx/>
              <a:buChar char="-"/>
              <a:defRPr/>
            </a:pPr>
            <a:r>
              <a:rPr lang="en-US" sz="1400" b="0" dirty="0">
                <a:solidFill>
                  <a:srgbClr val="000000"/>
                </a:solidFill>
                <a:latin typeface="+mj-lt"/>
              </a:rPr>
              <a:t>TTP, PFS, v</a:t>
            </a:r>
            <a:r>
              <a:rPr lang="en-US" altLang="en-US" sz="1400" b="0" dirty="0">
                <a:solidFill>
                  <a:srgbClr val="000000"/>
                </a:solidFill>
                <a:latin typeface="+mj-lt"/>
                <a:ea typeface="ヒラギノ角ゴ Pro W3"/>
              </a:rPr>
              <a:t>ascular HCC response</a:t>
            </a:r>
          </a:p>
          <a:p>
            <a:pPr marL="171450" indent="-171450">
              <a:buFontTx/>
              <a:buChar char="-"/>
              <a:defRPr/>
            </a:pPr>
            <a:r>
              <a:rPr lang="en-US" altLang="en-US" sz="1400" b="0" dirty="0">
                <a:solidFill>
                  <a:srgbClr val="000000"/>
                </a:solidFill>
                <a:latin typeface="+mj-lt"/>
                <a:ea typeface="ヒラギノ角ゴ Pro W3"/>
              </a:rPr>
              <a:t>QOL,</a:t>
            </a:r>
            <a:r>
              <a:rPr lang="en-US" sz="1400" b="0" dirty="0">
                <a:solidFill>
                  <a:srgbClr val="000000"/>
                </a:solidFill>
                <a:latin typeface="+mj-lt"/>
              </a:rPr>
              <a:t> QOL adjusted OS</a:t>
            </a:r>
          </a:p>
          <a:p>
            <a:pPr marL="171450" indent="-171450">
              <a:buFontTx/>
              <a:buChar char="-"/>
              <a:defRPr/>
            </a:pPr>
            <a:r>
              <a:rPr lang="en-US" sz="1400" b="0" dirty="0">
                <a:solidFill>
                  <a:srgbClr val="000000"/>
                </a:solidFill>
                <a:latin typeface="+mj-lt"/>
              </a:rPr>
              <a:t>Toxicity</a:t>
            </a:r>
          </a:p>
          <a:p>
            <a:pPr marL="171450" indent="-171450">
              <a:buFontTx/>
              <a:buChar char="-"/>
              <a:defRPr/>
            </a:pPr>
            <a:r>
              <a:rPr lang="en-US" altLang="en-US" sz="1400" b="0" dirty="0">
                <a:solidFill>
                  <a:srgbClr val="000000"/>
                </a:solidFill>
                <a:latin typeface="+mj-lt"/>
                <a:ea typeface="ヒラギノ角ゴ Pro W3"/>
              </a:rPr>
              <a:t>Biomarkers</a:t>
            </a:r>
          </a:p>
          <a:p>
            <a:pPr>
              <a:defRPr/>
            </a:pPr>
            <a:endParaRPr lang="en-US" sz="1400" b="0" dirty="0">
              <a:solidFill>
                <a:srgbClr val="000000"/>
              </a:solidFill>
            </a:endParaRPr>
          </a:p>
          <a:p>
            <a:pPr marL="257175" indent="-257175">
              <a:buFont typeface="Arial" panose="020B0604020202020204" pitchFamily="34" charset="0"/>
              <a:buChar char="•"/>
              <a:defRPr/>
            </a:pPr>
            <a:endParaRPr lang="en-US" sz="1600" dirty="0"/>
          </a:p>
        </p:txBody>
      </p:sp>
    </p:spTree>
    <p:extLst>
      <p:ext uri="{BB962C8B-B14F-4D97-AF65-F5344CB8AC3E}">
        <p14:creationId xmlns:p14="http://schemas.microsoft.com/office/powerpoint/2010/main" val="280172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3D56-9928-4997-99C4-90E238929569}"/>
              </a:ext>
            </a:extLst>
          </p:cNvPr>
          <p:cNvSpPr>
            <a:spLocks noGrp="1"/>
          </p:cNvSpPr>
          <p:nvPr>
            <p:ph type="title"/>
          </p:nvPr>
        </p:nvSpPr>
        <p:spPr/>
        <p:txBody>
          <a:bodyPr>
            <a:normAutofit fontScale="90000"/>
          </a:bodyPr>
          <a:lstStyle/>
          <a:p>
            <a:pPr>
              <a:defRPr/>
            </a:pPr>
            <a:r>
              <a:rPr lang="en-US" dirty="0"/>
              <a:t>Treatment Program-</a:t>
            </a:r>
            <a:br>
              <a:rPr lang="en-US" dirty="0"/>
            </a:br>
            <a:r>
              <a:rPr lang="en-US" dirty="0"/>
              <a:t>5 Fraction</a:t>
            </a:r>
          </a:p>
        </p:txBody>
      </p:sp>
      <p:sp>
        <p:nvSpPr>
          <p:cNvPr id="32771" name="Slide Number Placeholder 3"/>
          <p:cNvSpPr>
            <a:spLocks noGrp="1" noChangeArrowheads="1"/>
          </p:cNvSpPr>
          <p:nvPr>
            <p:ph type="sldNum" sz="quarter" idx="4294967295"/>
          </p:nvPr>
        </p:nvSpPr>
        <p:spPr bwMode="auto">
          <a:xfrm>
            <a:off x="5029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None/>
            </a:pPr>
            <a:fld id="{5174CB12-3C70-48E0-BCF8-A4763E2D165B}" type="slidenum">
              <a:rPr lang="en-US" altLang="en-US" sz="1800" kern="0"/>
              <a:pPr algn="ctr">
                <a:spcBef>
                  <a:spcPct val="0"/>
                </a:spcBef>
                <a:buNone/>
              </a:pPr>
              <a:t>20</a:t>
            </a:fld>
            <a:endParaRPr lang="en-US" altLang="en-US" sz="1800" kern="0"/>
          </a:p>
        </p:txBody>
      </p:sp>
      <p:graphicFrame>
        <p:nvGraphicFramePr>
          <p:cNvPr id="5" name="Table 4">
            <a:extLst>
              <a:ext uri="{FF2B5EF4-FFF2-40B4-BE49-F238E27FC236}">
                <a16:creationId xmlns:a16="http://schemas.microsoft.com/office/drawing/2014/main" id="{91886AF3-0CF4-49FD-824D-C7A5B8660A12}"/>
              </a:ext>
            </a:extLst>
          </p:cNvPr>
          <p:cNvGraphicFramePr>
            <a:graphicFrameLocks noGrp="1"/>
          </p:cNvGraphicFramePr>
          <p:nvPr/>
        </p:nvGraphicFramePr>
        <p:xfrm>
          <a:off x="2819400" y="2133601"/>
          <a:ext cx="6445249" cy="2887664"/>
        </p:xfrm>
        <a:graphic>
          <a:graphicData uri="http://schemas.openxmlformats.org/drawingml/2006/table">
            <a:tbl>
              <a:tblPr firstRow="1" firstCol="1" bandRow="1">
                <a:tableStyleId>{5C22544A-7EE6-4342-B048-85BDC9FD1C3A}</a:tableStyleId>
              </a:tblPr>
              <a:tblGrid>
                <a:gridCol w="1170694">
                  <a:extLst>
                    <a:ext uri="{9D8B030D-6E8A-4147-A177-3AD203B41FA5}">
                      <a16:colId xmlns:a16="http://schemas.microsoft.com/office/drawing/2014/main" val="20000"/>
                    </a:ext>
                  </a:extLst>
                </a:gridCol>
                <a:gridCol w="1389395">
                  <a:extLst>
                    <a:ext uri="{9D8B030D-6E8A-4147-A177-3AD203B41FA5}">
                      <a16:colId xmlns:a16="http://schemas.microsoft.com/office/drawing/2014/main" val="20001"/>
                    </a:ext>
                  </a:extLst>
                </a:gridCol>
                <a:gridCol w="1312206">
                  <a:extLst>
                    <a:ext uri="{9D8B030D-6E8A-4147-A177-3AD203B41FA5}">
                      <a16:colId xmlns:a16="http://schemas.microsoft.com/office/drawing/2014/main" val="20002"/>
                    </a:ext>
                  </a:extLst>
                </a:gridCol>
                <a:gridCol w="2572954">
                  <a:extLst>
                    <a:ext uri="{9D8B030D-6E8A-4147-A177-3AD203B41FA5}">
                      <a16:colId xmlns:a16="http://schemas.microsoft.com/office/drawing/2014/main" val="20003"/>
                    </a:ext>
                  </a:extLst>
                </a:gridCol>
              </a:tblGrid>
              <a:tr h="525029">
                <a:tc>
                  <a:txBody>
                    <a:bodyPr/>
                    <a:lstStyle/>
                    <a:p>
                      <a:pPr marL="0" marR="0" algn="ctr">
                        <a:spcBef>
                          <a:spcPts val="0"/>
                        </a:spcBef>
                        <a:spcAft>
                          <a:spcPts val="0"/>
                        </a:spcAft>
                      </a:pPr>
                      <a:r>
                        <a:rPr lang="en-US" sz="1200">
                          <a:effectLst/>
                        </a:rPr>
                        <a:t>Optional Constraint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lgn="ctr">
                        <a:spcBef>
                          <a:spcPts val="0"/>
                        </a:spcBef>
                        <a:spcAft>
                          <a:spcPts val="0"/>
                        </a:spcAft>
                      </a:pPr>
                      <a:r>
                        <a:rPr lang="en-US" sz="1200">
                          <a:effectLst/>
                        </a:rPr>
                        <a:t>Priority Constraint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gridSpan="2">
                  <a:txBody>
                    <a:bodyPr/>
                    <a:lstStyle/>
                    <a:p>
                      <a:pPr marL="0" marR="0" algn="ctr">
                        <a:spcBef>
                          <a:spcPts val="0"/>
                        </a:spcBef>
                        <a:spcAft>
                          <a:spcPts val="0"/>
                        </a:spcAft>
                      </a:pPr>
                      <a:r>
                        <a:rPr lang="en-US" sz="1200">
                          <a:effectLst/>
                        </a:rPr>
                        <a:t>Prescription Dose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hMerge="1">
                  <a:txBody>
                    <a:bodyPr/>
                    <a:lstStyle/>
                    <a:p>
                      <a:endParaRPr lang="en-US"/>
                    </a:p>
                  </a:txBody>
                  <a:tcPr/>
                </a:tc>
                <a:extLst>
                  <a:ext uri="{0D108BD9-81ED-4DB2-BD59-A6C34878D82A}">
                    <a16:rowId xmlns:a16="http://schemas.microsoft.com/office/drawing/2014/main" val="10000"/>
                  </a:ext>
                </a:extLst>
              </a:tr>
              <a:tr h="787545">
                <a:tc>
                  <a:txBody>
                    <a:bodyPr/>
                    <a:lstStyle/>
                    <a:p>
                      <a:pPr marL="0" marR="0" algn="ctr">
                        <a:spcBef>
                          <a:spcPts val="0"/>
                        </a:spcBef>
                        <a:spcAft>
                          <a:spcPts val="0"/>
                        </a:spcAft>
                      </a:pPr>
                      <a:r>
                        <a:rPr lang="en-US" sz="1200">
                          <a:effectLst/>
                        </a:rPr>
                        <a:t>Liver Veff</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nchor="ctr"/>
                </a:tc>
                <a:tc>
                  <a:txBody>
                    <a:bodyPr/>
                    <a:lstStyle/>
                    <a:p>
                      <a:pPr marL="0" marR="0" algn="ctr">
                        <a:spcBef>
                          <a:spcPts val="0"/>
                        </a:spcBef>
                        <a:spcAft>
                          <a:spcPts val="0"/>
                        </a:spcAft>
                      </a:pPr>
                      <a:r>
                        <a:rPr lang="en-US" sz="1200">
                          <a:effectLst/>
                        </a:rPr>
                        <a:t>Allowed Mean Liver Dose (MLD) (Gy)</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nchor="ctr"/>
                </a:tc>
                <a:tc>
                  <a:txBody>
                    <a:bodyPr/>
                    <a:lstStyle/>
                    <a:p>
                      <a:pPr marL="0" marR="0" algn="ctr">
                        <a:spcBef>
                          <a:spcPts val="0"/>
                        </a:spcBef>
                        <a:spcAft>
                          <a:spcPts val="0"/>
                        </a:spcAft>
                      </a:pPr>
                      <a:r>
                        <a:rPr lang="en-US" sz="1200">
                          <a:effectLst/>
                        </a:rPr>
                        <a:t>Planned Prescription Dose (Gy)</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nchor="ctr"/>
                </a:tc>
                <a:tc>
                  <a:txBody>
                    <a:bodyPr/>
                    <a:lstStyle/>
                    <a:p>
                      <a:pPr marL="0" marR="0" algn="ctr">
                        <a:spcBef>
                          <a:spcPts val="0"/>
                        </a:spcBef>
                        <a:spcAft>
                          <a:spcPts val="0"/>
                        </a:spcAft>
                      </a:pPr>
                      <a:r>
                        <a:rPr lang="en-US" sz="1200">
                          <a:effectLst/>
                        </a:rPr>
                        <a:t>If the maximum allowed MLD is exceeded at this planned dose, then:</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nchor="ctr"/>
                </a:tc>
                <a:extLst>
                  <a:ext uri="{0D108BD9-81ED-4DB2-BD59-A6C34878D82A}">
                    <a16:rowId xmlns:a16="http://schemas.microsoft.com/office/drawing/2014/main" val="10001"/>
                  </a:ext>
                </a:extLst>
              </a:tr>
              <a:tr h="262515">
                <a:tc>
                  <a:txBody>
                    <a:bodyPr/>
                    <a:lstStyle/>
                    <a:p>
                      <a:pPr marL="0" marR="0">
                        <a:spcBef>
                          <a:spcPts val="0"/>
                        </a:spcBef>
                        <a:spcAft>
                          <a:spcPts val="0"/>
                        </a:spcAft>
                      </a:pPr>
                      <a:r>
                        <a:rPr lang="en-US" sz="1200">
                          <a:effectLst/>
                        </a:rPr>
                        <a:t>&lt; 25%</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13.0</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50</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Reduce to 45 Gy and re-evaluate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extLst>
                  <a:ext uri="{0D108BD9-81ED-4DB2-BD59-A6C34878D82A}">
                    <a16:rowId xmlns:a16="http://schemas.microsoft.com/office/drawing/2014/main" val="10002"/>
                  </a:ext>
                </a:extLst>
              </a:tr>
              <a:tr h="262515">
                <a:tc>
                  <a:txBody>
                    <a:bodyPr/>
                    <a:lstStyle/>
                    <a:p>
                      <a:pPr marL="0" marR="0">
                        <a:spcBef>
                          <a:spcPts val="0"/>
                        </a:spcBef>
                        <a:spcAft>
                          <a:spcPts val="0"/>
                        </a:spcAft>
                      </a:pPr>
                      <a:r>
                        <a:rPr lang="en-US" sz="1200">
                          <a:effectLst/>
                        </a:rPr>
                        <a:t>25 – 29%</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15.0</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45</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Reduce to 45 Gy and re-evaluate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extLst>
                  <a:ext uri="{0D108BD9-81ED-4DB2-BD59-A6C34878D82A}">
                    <a16:rowId xmlns:a16="http://schemas.microsoft.com/office/drawing/2014/main" val="10003"/>
                  </a:ext>
                </a:extLst>
              </a:tr>
              <a:tr h="262515">
                <a:tc>
                  <a:txBody>
                    <a:bodyPr/>
                    <a:lstStyle/>
                    <a:p>
                      <a:pPr marL="0" marR="0">
                        <a:spcBef>
                          <a:spcPts val="0"/>
                        </a:spcBef>
                        <a:spcAft>
                          <a:spcPts val="0"/>
                        </a:spcAft>
                      </a:pPr>
                      <a:r>
                        <a:rPr lang="en-US" sz="1200">
                          <a:effectLst/>
                        </a:rPr>
                        <a:t>30 – 34%</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15.0</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40</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Reduce to 35 Gy and re-evaluate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extLst>
                  <a:ext uri="{0D108BD9-81ED-4DB2-BD59-A6C34878D82A}">
                    <a16:rowId xmlns:a16="http://schemas.microsoft.com/office/drawing/2014/main" val="10004"/>
                  </a:ext>
                </a:extLst>
              </a:tr>
              <a:tr h="262515">
                <a:tc>
                  <a:txBody>
                    <a:bodyPr/>
                    <a:lstStyle/>
                    <a:p>
                      <a:pPr marL="0" marR="0">
                        <a:spcBef>
                          <a:spcPts val="0"/>
                        </a:spcBef>
                        <a:spcAft>
                          <a:spcPts val="0"/>
                        </a:spcAft>
                      </a:pPr>
                      <a:r>
                        <a:rPr lang="en-US" sz="1200">
                          <a:effectLst/>
                        </a:rPr>
                        <a:t>35 – 44%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15.5</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35</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Reduce to 30 Gy and re-evaluate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extLst>
                  <a:ext uri="{0D108BD9-81ED-4DB2-BD59-A6C34878D82A}">
                    <a16:rowId xmlns:a16="http://schemas.microsoft.com/office/drawing/2014/main" val="10005"/>
                  </a:ext>
                </a:extLst>
              </a:tr>
              <a:tr h="262515">
                <a:tc>
                  <a:txBody>
                    <a:bodyPr/>
                    <a:lstStyle/>
                    <a:p>
                      <a:pPr marL="0" marR="0">
                        <a:spcBef>
                          <a:spcPts val="0"/>
                        </a:spcBef>
                        <a:spcAft>
                          <a:spcPts val="0"/>
                        </a:spcAft>
                      </a:pPr>
                      <a:r>
                        <a:rPr lang="en-US" sz="1200">
                          <a:effectLst/>
                        </a:rPr>
                        <a:t>45 – 54% </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16.0</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30</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Reduce to 27.5 Gy and re-evaluate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extLst>
                  <a:ext uri="{0D108BD9-81ED-4DB2-BD59-A6C34878D82A}">
                    <a16:rowId xmlns:a16="http://schemas.microsoft.com/office/drawing/2014/main" val="10006"/>
                  </a:ext>
                </a:extLst>
              </a:tr>
              <a:tr h="262515">
                <a:tc>
                  <a:txBody>
                    <a:bodyPr/>
                    <a:lstStyle/>
                    <a:p>
                      <a:pPr marL="0" marR="0">
                        <a:spcBef>
                          <a:spcPts val="0"/>
                        </a:spcBef>
                        <a:spcAft>
                          <a:spcPts val="0"/>
                        </a:spcAft>
                      </a:pPr>
                      <a:r>
                        <a:rPr lang="en-US" sz="1200">
                          <a:effectLst/>
                        </a:rPr>
                        <a:t>55 – 64%</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17.0</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a:effectLst/>
                        </a:rPr>
                        <a:t>27.5</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7" marR="68587" marT="0" marB="0"/>
                </a:tc>
                <a:tc>
                  <a:txBody>
                    <a:bodyPr/>
                    <a:lstStyle/>
                    <a:p>
                      <a:pPr marL="0" marR="0">
                        <a:spcBef>
                          <a:spcPts val="0"/>
                        </a:spcBef>
                        <a:spcAft>
                          <a:spcPts val="0"/>
                        </a:spcAft>
                      </a:pPr>
                      <a:r>
                        <a:rPr lang="en-US" sz="1200" dirty="0">
                          <a:effectLst/>
                        </a:rPr>
                        <a:t>Ineligible</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7" marR="68587"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4247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19F3-4AE4-4919-8E00-69FA4BD2AC92}"/>
              </a:ext>
            </a:extLst>
          </p:cNvPr>
          <p:cNvSpPr>
            <a:spLocks noGrp="1"/>
          </p:cNvSpPr>
          <p:nvPr>
            <p:ph type="title"/>
          </p:nvPr>
        </p:nvSpPr>
        <p:spPr/>
        <p:txBody>
          <a:bodyPr>
            <a:normAutofit fontScale="90000"/>
          </a:bodyPr>
          <a:lstStyle/>
          <a:p>
            <a:pPr>
              <a:defRPr/>
            </a:pPr>
            <a:r>
              <a:rPr lang="en-US" dirty="0"/>
              <a:t>Treatment Program-</a:t>
            </a:r>
            <a:br>
              <a:rPr lang="en-US" dirty="0"/>
            </a:br>
            <a:r>
              <a:rPr lang="en-US" dirty="0"/>
              <a:t>15 Fraction</a:t>
            </a:r>
          </a:p>
        </p:txBody>
      </p:sp>
      <p:sp>
        <p:nvSpPr>
          <p:cNvPr id="33795" name="Slide Number Placeholder 3"/>
          <p:cNvSpPr>
            <a:spLocks noGrp="1" noChangeArrowheads="1"/>
          </p:cNvSpPr>
          <p:nvPr>
            <p:ph type="sldNum" sz="quarter" idx="4294967295"/>
          </p:nvPr>
        </p:nvSpPr>
        <p:spPr bwMode="auto">
          <a:xfrm>
            <a:off x="5029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None/>
            </a:pPr>
            <a:fld id="{BFA1B402-857C-45C6-A509-959E459DC0DF}" type="slidenum">
              <a:rPr lang="en-US" altLang="en-US" sz="1800" kern="0"/>
              <a:pPr algn="ctr">
                <a:spcBef>
                  <a:spcPct val="0"/>
                </a:spcBef>
                <a:buNone/>
              </a:pPr>
              <a:t>21</a:t>
            </a:fld>
            <a:endParaRPr lang="en-US" altLang="en-US" sz="1800" kern="0"/>
          </a:p>
        </p:txBody>
      </p:sp>
      <p:graphicFrame>
        <p:nvGraphicFramePr>
          <p:cNvPr id="5" name="Table 4">
            <a:extLst>
              <a:ext uri="{FF2B5EF4-FFF2-40B4-BE49-F238E27FC236}">
                <a16:creationId xmlns:a16="http://schemas.microsoft.com/office/drawing/2014/main" id="{38CEDFDA-3E17-4914-9361-09C260D517DF}"/>
              </a:ext>
            </a:extLst>
          </p:cNvPr>
          <p:cNvGraphicFramePr>
            <a:graphicFrameLocks noGrp="1"/>
          </p:cNvGraphicFramePr>
          <p:nvPr/>
        </p:nvGraphicFramePr>
        <p:xfrm>
          <a:off x="4741864" y="3219450"/>
          <a:ext cx="2708276" cy="2952749"/>
        </p:xfrm>
        <a:graphic>
          <a:graphicData uri="http://schemas.openxmlformats.org/drawingml/2006/table">
            <a:tbl>
              <a:tblPr firstRow="1" bandRow="1">
                <a:tableStyleId>{5C22544A-7EE6-4342-B048-85BDC9FD1C3A}</a:tableStyleId>
              </a:tblPr>
              <a:tblGrid>
                <a:gridCol w="1354138">
                  <a:extLst>
                    <a:ext uri="{9D8B030D-6E8A-4147-A177-3AD203B41FA5}">
                      <a16:colId xmlns:a16="http://schemas.microsoft.com/office/drawing/2014/main" val="20000"/>
                    </a:ext>
                  </a:extLst>
                </a:gridCol>
                <a:gridCol w="1354138">
                  <a:extLst>
                    <a:ext uri="{9D8B030D-6E8A-4147-A177-3AD203B41FA5}">
                      <a16:colId xmlns:a16="http://schemas.microsoft.com/office/drawing/2014/main" val="20001"/>
                    </a:ext>
                  </a:extLst>
                </a:gridCol>
              </a:tblGrid>
              <a:tr h="659657">
                <a:tc>
                  <a:txBody>
                    <a:bodyPr/>
                    <a:lstStyle/>
                    <a:p>
                      <a:r>
                        <a:rPr lang="en-US" sz="1800" dirty="0">
                          <a:solidFill>
                            <a:srgbClr val="FF0000"/>
                          </a:solidFill>
                        </a:rPr>
                        <a:t>Dose</a:t>
                      </a:r>
                    </a:p>
                  </a:txBody>
                  <a:tcPr marL="91404" marR="91404" marT="45722" marB="45722"/>
                </a:tc>
                <a:tc>
                  <a:txBody>
                    <a:bodyPr/>
                    <a:lstStyle/>
                    <a:p>
                      <a:r>
                        <a:rPr lang="en-US" sz="1800" dirty="0">
                          <a:solidFill>
                            <a:srgbClr val="FF0000"/>
                          </a:solidFill>
                        </a:rPr>
                        <a:t>Mean Dose</a:t>
                      </a:r>
                    </a:p>
                  </a:txBody>
                  <a:tcPr marL="91404" marR="91404" marT="45722" marB="45722"/>
                </a:tc>
                <a:extLst>
                  <a:ext uri="{0D108BD9-81ED-4DB2-BD59-A6C34878D82A}">
                    <a16:rowId xmlns:a16="http://schemas.microsoft.com/office/drawing/2014/main" val="10000"/>
                  </a:ext>
                </a:extLst>
              </a:tr>
              <a:tr h="382182">
                <a:tc>
                  <a:txBody>
                    <a:bodyPr/>
                    <a:lstStyle/>
                    <a:p>
                      <a:r>
                        <a:rPr lang="en-US" sz="1800" dirty="0"/>
                        <a:t>67.5</a:t>
                      </a:r>
                      <a:r>
                        <a:rPr lang="en-US" sz="1800" baseline="0" dirty="0"/>
                        <a:t> </a:t>
                      </a:r>
                      <a:r>
                        <a:rPr lang="en-US" sz="1800" baseline="0" dirty="0" err="1"/>
                        <a:t>Gy</a:t>
                      </a:r>
                      <a:endParaRPr lang="en-US" sz="1800" dirty="0"/>
                    </a:p>
                  </a:txBody>
                  <a:tcPr marL="91404" marR="91404" marT="45722" marB="45722"/>
                </a:tc>
                <a:tc>
                  <a:txBody>
                    <a:bodyPr/>
                    <a:lstStyle/>
                    <a:p>
                      <a:r>
                        <a:rPr lang="en-US" sz="1800" dirty="0"/>
                        <a:t>22 </a:t>
                      </a:r>
                      <a:r>
                        <a:rPr lang="en-US" sz="1800" dirty="0" err="1"/>
                        <a:t>Gy</a:t>
                      </a:r>
                      <a:endParaRPr lang="en-US" sz="1800" dirty="0"/>
                    </a:p>
                  </a:txBody>
                  <a:tcPr marL="91404" marR="91404" marT="45722" marB="45722"/>
                </a:tc>
                <a:extLst>
                  <a:ext uri="{0D108BD9-81ED-4DB2-BD59-A6C34878D82A}">
                    <a16:rowId xmlns:a16="http://schemas.microsoft.com/office/drawing/2014/main" val="10001"/>
                  </a:ext>
                </a:extLst>
              </a:tr>
              <a:tr h="382182">
                <a:tc>
                  <a:txBody>
                    <a:bodyPr/>
                    <a:lstStyle/>
                    <a:p>
                      <a:r>
                        <a:rPr lang="en-US" sz="1800" dirty="0"/>
                        <a:t>58.05 </a:t>
                      </a:r>
                      <a:r>
                        <a:rPr lang="en-US" sz="1800" dirty="0" err="1"/>
                        <a:t>Gy</a:t>
                      </a:r>
                      <a:endParaRPr lang="en-US" sz="1800" dirty="0"/>
                    </a:p>
                  </a:txBody>
                  <a:tcPr marL="91404" marR="91404" marT="45722" marB="45722"/>
                </a:tc>
                <a:tc>
                  <a:txBody>
                    <a:bodyPr/>
                    <a:lstStyle/>
                    <a:p>
                      <a:r>
                        <a:rPr lang="en-US" sz="1800" dirty="0"/>
                        <a:t>24 </a:t>
                      </a:r>
                      <a:r>
                        <a:rPr lang="en-US" sz="1800" dirty="0" err="1"/>
                        <a:t>Gy</a:t>
                      </a:r>
                      <a:endParaRPr lang="en-US" sz="1800" dirty="0"/>
                    </a:p>
                  </a:txBody>
                  <a:tcPr marL="91404" marR="91404" marT="45722" marB="45722"/>
                </a:tc>
                <a:extLst>
                  <a:ext uri="{0D108BD9-81ED-4DB2-BD59-A6C34878D82A}">
                    <a16:rowId xmlns:a16="http://schemas.microsoft.com/office/drawing/2014/main" val="10002"/>
                  </a:ext>
                </a:extLst>
              </a:tr>
              <a:tr h="382182">
                <a:tc>
                  <a:txBody>
                    <a:bodyPr/>
                    <a:lstStyle/>
                    <a:p>
                      <a:r>
                        <a:rPr lang="en-US" sz="1800" dirty="0"/>
                        <a:t>52.5 </a:t>
                      </a:r>
                      <a:r>
                        <a:rPr lang="en-US" sz="1800" dirty="0" err="1"/>
                        <a:t>Gy</a:t>
                      </a:r>
                      <a:endParaRPr lang="en-US" sz="1800" dirty="0"/>
                    </a:p>
                  </a:txBody>
                  <a:tcPr marL="91404" marR="91404" marT="45722" marB="45722"/>
                </a:tc>
                <a:tc>
                  <a:txBody>
                    <a:bodyPr/>
                    <a:lstStyle/>
                    <a:p>
                      <a:r>
                        <a:rPr lang="en-US" sz="1800" dirty="0"/>
                        <a:t>24 </a:t>
                      </a:r>
                      <a:r>
                        <a:rPr lang="en-US" sz="1800" dirty="0" err="1"/>
                        <a:t>Gy</a:t>
                      </a:r>
                      <a:endParaRPr lang="en-US" sz="1800" dirty="0"/>
                    </a:p>
                  </a:txBody>
                  <a:tcPr marL="91404" marR="91404" marT="45722" marB="45722"/>
                </a:tc>
                <a:extLst>
                  <a:ext uri="{0D108BD9-81ED-4DB2-BD59-A6C34878D82A}">
                    <a16:rowId xmlns:a16="http://schemas.microsoft.com/office/drawing/2014/main" val="10003"/>
                  </a:ext>
                </a:extLst>
              </a:tr>
              <a:tr h="382182">
                <a:tc>
                  <a:txBody>
                    <a:bodyPr/>
                    <a:lstStyle/>
                    <a:p>
                      <a:r>
                        <a:rPr lang="en-US" sz="1800" dirty="0"/>
                        <a:t>45 </a:t>
                      </a:r>
                      <a:r>
                        <a:rPr lang="en-US" sz="1800" dirty="0" err="1"/>
                        <a:t>Gy</a:t>
                      </a:r>
                      <a:endParaRPr lang="en-US" sz="1800" dirty="0"/>
                    </a:p>
                  </a:txBody>
                  <a:tcPr marL="91404" marR="91404" marT="45722" marB="45722"/>
                </a:tc>
                <a:tc>
                  <a:txBody>
                    <a:bodyPr/>
                    <a:lstStyle/>
                    <a:p>
                      <a:r>
                        <a:rPr lang="en-US" sz="1800" dirty="0"/>
                        <a:t>24 </a:t>
                      </a:r>
                      <a:r>
                        <a:rPr lang="en-US" sz="1800" dirty="0" err="1"/>
                        <a:t>Gy</a:t>
                      </a:r>
                      <a:endParaRPr lang="en-US" sz="1800" dirty="0"/>
                    </a:p>
                  </a:txBody>
                  <a:tcPr marL="91404" marR="91404" marT="45722" marB="45722"/>
                </a:tc>
                <a:extLst>
                  <a:ext uri="{0D108BD9-81ED-4DB2-BD59-A6C34878D82A}">
                    <a16:rowId xmlns:a16="http://schemas.microsoft.com/office/drawing/2014/main" val="10004"/>
                  </a:ext>
                </a:extLst>
              </a:tr>
              <a:tr h="382182">
                <a:tc>
                  <a:txBody>
                    <a:bodyPr/>
                    <a:lstStyle/>
                    <a:p>
                      <a:r>
                        <a:rPr lang="en-US" sz="1800" dirty="0"/>
                        <a:t>37.5 </a:t>
                      </a:r>
                      <a:r>
                        <a:rPr lang="en-US" sz="1800" dirty="0" err="1"/>
                        <a:t>Gy</a:t>
                      </a:r>
                      <a:endParaRPr lang="en-US" sz="1800" dirty="0"/>
                    </a:p>
                  </a:txBody>
                  <a:tcPr marL="91404" marR="91404" marT="45722" marB="45722"/>
                </a:tc>
                <a:tc>
                  <a:txBody>
                    <a:bodyPr/>
                    <a:lstStyle/>
                    <a:p>
                      <a:r>
                        <a:rPr lang="en-US" sz="1800" dirty="0"/>
                        <a:t>27 </a:t>
                      </a:r>
                      <a:r>
                        <a:rPr lang="en-US" sz="1800" dirty="0" err="1"/>
                        <a:t>Gy</a:t>
                      </a:r>
                      <a:endParaRPr lang="en-US" sz="1800" dirty="0"/>
                    </a:p>
                  </a:txBody>
                  <a:tcPr marL="91404" marR="91404" marT="45722" marB="45722"/>
                </a:tc>
                <a:extLst>
                  <a:ext uri="{0D108BD9-81ED-4DB2-BD59-A6C34878D82A}">
                    <a16:rowId xmlns:a16="http://schemas.microsoft.com/office/drawing/2014/main" val="10005"/>
                  </a:ext>
                </a:extLst>
              </a:tr>
              <a:tr h="382182">
                <a:tc>
                  <a:txBody>
                    <a:bodyPr/>
                    <a:lstStyle/>
                    <a:p>
                      <a:r>
                        <a:rPr lang="en-US" sz="1800" dirty="0"/>
                        <a:t>Ineligible</a:t>
                      </a:r>
                    </a:p>
                  </a:txBody>
                  <a:tcPr marL="91404" marR="91404" marT="45722" marB="45722"/>
                </a:tc>
                <a:tc>
                  <a:txBody>
                    <a:bodyPr/>
                    <a:lstStyle/>
                    <a:p>
                      <a:r>
                        <a:rPr lang="en-US" sz="1800" dirty="0"/>
                        <a:t>&gt; 27 </a:t>
                      </a:r>
                      <a:r>
                        <a:rPr lang="en-US" sz="1800" dirty="0" err="1"/>
                        <a:t>Gy</a:t>
                      </a:r>
                      <a:endParaRPr lang="en-US" sz="1800" dirty="0"/>
                    </a:p>
                  </a:txBody>
                  <a:tcPr marL="91404" marR="91404" marT="45722" marB="45722"/>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8413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1609725"/>
            <a:ext cx="8229600" cy="1143000"/>
          </a:xfrm>
        </p:spPr>
        <p:txBody>
          <a:bodyPr/>
          <a:lstStyle/>
          <a:p>
            <a:r>
              <a:rPr lang="en-US" altLang="en-US"/>
              <a:t>Eligibility</a:t>
            </a:r>
          </a:p>
        </p:txBody>
      </p:sp>
      <p:sp>
        <p:nvSpPr>
          <p:cNvPr id="3" name="Content Placeholder 2">
            <a:extLst>
              <a:ext uri="{FF2B5EF4-FFF2-40B4-BE49-F238E27FC236}">
                <a16:creationId xmlns:a16="http://schemas.microsoft.com/office/drawing/2014/main" id="{5BA85E9B-5340-40A8-96CA-45251EECF572}"/>
              </a:ext>
            </a:extLst>
          </p:cNvPr>
          <p:cNvSpPr>
            <a:spLocks noGrp="1"/>
          </p:cNvSpPr>
          <p:nvPr>
            <p:ph idx="1"/>
          </p:nvPr>
        </p:nvSpPr>
        <p:spPr>
          <a:xfrm>
            <a:off x="1676400" y="2743200"/>
            <a:ext cx="8839200" cy="3733800"/>
          </a:xfrm>
        </p:spPr>
        <p:txBody>
          <a:bodyPr>
            <a:normAutofit fontScale="40000" lnSpcReduction="20000"/>
          </a:bodyPr>
          <a:lstStyle/>
          <a:p>
            <a:pPr lvl="1">
              <a:defRPr/>
            </a:pPr>
            <a:r>
              <a:rPr lang="en-US" sz="3800" dirty="0"/>
              <a:t>Patients must have biopsy proven </a:t>
            </a:r>
            <a:r>
              <a:rPr lang="en-US" sz="3800" dirty="0" err="1"/>
              <a:t>unresectable</a:t>
            </a:r>
            <a:r>
              <a:rPr lang="en-US" sz="3800" dirty="0"/>
              <a:t> or locally recurrent hepatocellular cancer.  Patients may have single or </a:t>
            </a:r>
            <a:r>
              <a:rPr lang="en-US" sz="3800" dirty="0" err="1"/>
              <a:t>multinodular</a:t>
            </a:r>
            <a:r>
              <a:rPr lang="en-US" sz="3800" dirty="0"/>
              <a:t> tumors (up to 3). Diagnosis by pathologic confirmation OR radiographic criteria will be allowed. Patients with a single lesion must be 15 cm or less in greatest dimension.  For patients with two lesions, no lesion may be greater than 10 cm in greatest dimension.  For patients with three lesions, no lesion may be greater than 6 cm in greatest dimension. There must be no evidence of </a:t>
            </a:r>
            <a:r>
              <a:rPr lang="en-US" sz="3800" dirty="0" err="1"/>
              <a:t>extrahepatic</a:t>
            </a:r>
            <a:r>
              <a:rPr lang="en-US" sz="3800" dirty="0"/>
              <a:t> tumor.  Portal vein involvement or thrombosis is allowed.</a:t>
            </a:r>
          </a:p>
          <a:p>
            <a:pPr lvl="1">
              <a:defRPr/>
            </a:pPr>
            <a:r>
              <a:rPr lang="en-US" sz="3800" dirty="0"/>
              <a:t>The combined tumor diameter must be ≥ 4 cm.</a:t>
            </a:r>
          </a:p>
          <a:p>
            <a:pPr lvl="1">
              <a:defRPr/>
            </a:pPr>
            <a:r>
              <a:rPr lang="en-US" sz="3800" dirty="0"/>
              <a:t>Participants must have measurable disease, defined as at least one lesion that can be accurately measured in at least one dimension (longest diameter to be recorded) as &gt;20 mm with conventional techniques or as &gt;10 mm with spiral CT scan. </a:t>
            </a:r>
          </a:p>
          <a:p>
            <a:pPr lvl="1">
              <a:defRPr/>
            </a:pPr>
            <a:r>
              <a:rPr lang="en-US" sz="3800" dirty="0"/>
              <a:t>Patients may have had prior chemotherapy, targeted biological therapy (e.g. </a:t>
            </a:r>
            <a:r>
              <a:rPr lang="en-US" sz="3800" dirty="0" err="1"/>
              <a:t>sorafenib</a:t>
            </a:r>
            <a:r>
              <a:rPr lang="en-US" sz="3800" dirty="0"/>
              <a:t>), surgery, </a:t>
            </a:r>
            <a:r>
              <a:rPr lang="en-US" sz="3800" dirty="0" err="1"/>
              <a:t>transarterial</a:t>
            </a:r>
            <a:r>
              <a:rPr lang="en-US" sz="3800" dirty="0"/>
              <a:t> chemoembolization (TACE), radiofrequency ablation, or percutaneous ablation (radiofrequency, microwave, irreversible electroporation, ethanol injection, cryotherapy) for their disease. </a:t>
            </a:r>
          </a:p>
          <a:p>
            <a:pPr lvl="1">
              <a:defRPr/>
            </a:pPr>
            <a:r>
              <a:rPr lang="en-US" sz="3800" dirty="0"/>
              <a:t>Patients must be 18 years of age or older.</a:t>
            </a:r>
          </a:p>
          <a:p>
            <a:pPr lvl="1">
              <a:defRPr/>
            </a:pPr>
            <a:r>
              <a:rPr lang="en-US" sz="3800" dirty="0"/>
              <a:t>Life expectancy of greater than three months.</a:t>
            </a:r>
          </a:p>
          <a:p>
            <a:pPr lvl="1">
              <a:defRPr/>
            </a:pPr>
            <a:r>
              <a:rPr lang="en-US" sz="3800" dirty="0"/>
              <a:t>Child’s A or B7 cirrhosis, or no cirrhosis</a:t>
            </a:r>
          </a:p>
          <a:p>
            <a:pPr marL="0" indent="0">
              <a:buNone/>
              <a:defRPr/>
            </a:pPr>
            <a:endParaRPr lang="en-US" dirty="0"/>
          </a:p>
        </p:txBody>
      </p:sp>
      <p:sp>
        <p:nvSpPr>
          <p:cNvPr id="34820" name="Slide Number Placeholder 3"/>
          <p:cNvSpPr>
            <a:spLocks noGrp="1" noChangeArrowheads="1"/>
          </p:cNvSpPr>
          <p:nvPr>
            <p:ph type="sldNum" sz="quarter" idx="4294967295"/>
          </p:nvPr>
        </p:nvSpPr>
        <p:spPr bwMode="auto">
          <a:xfrm>
            <a:off x="5029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None/>
            </a:pPr>
            <a:fld id="{A08C3776-B0E1-4BFB-8E15-09DADECFD859}" type="slidenum">
              <a:rPr lang="en-US" altLang="en-US" sz="1800" kern="0"/>
              <a:pPr algn="ctr">
                <a:spcBef>
                  <a:spcPct val="0"/>
                </a:spcBef>
                <a:buNone/>
              </a:pPr>
              <a:t>22</a:t>
            </a:fld>
            <a:endParaRPr lang="en-US" altLang="en-US" sz="1800" kern="0"/>
          </a:p>
        </p:txBody>
      </p:sp>
    </p:spTree>
    <p:extLst>
      <p:ext uri="{BB962C8B-B14F-4D97-AF65-F5344CB8AC3E}">
        <p14:creationId xmlns:p14="http://schemas.microsoft.com/office/powerpoint/2010/main" val="330056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Statistical Plan</a:t>
            </a:r>
          </a:p>
        </p:txBody>
      </p:sp>
      <p:sp>
        <p:nvSpPr>
          <p:cNvPr id="35843" name="Content Placeholder 2"/>
          <p:cNvSpPr>
            <a:spLocks noGrp="1"/>
          </p:cNvSpPr>
          <p:nvPr>
            <p:ph idx="1"/>
          </p:nvPr>
        </p:nvSpPr>
        <p:spPr>
          <a:xfrm>
            <a:off x="1676400" y="3124200"/>
            <a:ext cx="8839200" cy="4495800"/>
          </a:xfrm>
        </p:spPr>
        <p:txBody>
          <a:bodyPr/>
          <a:lstStyle/>
          <a:p>
            <a:r>
              <a:rPr lang="en-US" altLang="en-US" sz="2000"/>
              <a:t>mOS- Bujold et al (photons)- 14 mo</a:t>
            </a:r>
          </a:p>
          <a:p>
            <a:r>
              <a:rPr lang="en-US" altLang="en-US" sz="2000"/>
              <a:t>mOS- Hong et al (protons) – 24 mo</a:t>
            </a:r>
          </a:p>
          <a:p>
            <a:endParaRPr lang="en-US" altLang="en-US" sz="2000"/>
          </a:p>
          <a:p>
            <a:r>
              <a:rPr lang="en-US" altLang="en-US" sz="2000">
                <a:solidFill>
                  <a:schemeClr val="accent1"/>
                </a:solidFill>
              </a:rPr>
              <a:t>155 evaluable patients </a:t>
            </a:r>
            <a:r>
              <a:rPr lang="en-US" altLang="en-US" sz="2000"/>
              <a:t>randomized equally between arms, a total of 125 deaths will provide 85% power to detect a </a:t>
            </a:r>
            <a:r>
              <a:rPr lang="en-US" altLang="en-US" sz="2000">
                <a:solidFill>
                  <a:schemeClr val="accent1"/>
                </a:solidFill>
              </a:rPr>
              <a:t>hazard ratio of 0.583 </a:t>
            </a:r>
            <a:r>
              <a:rPr lang="en-US" altLang="en-US" sz="2000"/>
              <a:t>using a log-rank test at a two-sided 0.05 alpha level</a:t>
            </a:r>
          </a:p>
          <a:p>
            <a:endParaRPr lang="en-US" altLang="en-US"/>
          </a:p>
        </p:txBody>
      </p:sp>
      <p:sp>
        <p:nvSpPr>
          <p:cNvPr id="35844" name="Slide Number Placeholder 3"/>
          <p:cNvSpPr>
            <a:spLocks noGrp="1" noChangeArrowheads="1"/>
          </p:cNvSpPr>
          <p:nvPr>
            <p:ph type="sldNum" sz="quarter" idx="4294967295"/>
          </p:nvPr>
        </p:nvSpPr>
        <p:spPr bwMode="auto">
          <a:xfrm>
            <a:off x="5029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None/>
            </a:pPr>
            <a:fld id="{9D8646EE-44EA-4601-833C-6018EC08F72A}" type="slidenum">
              <a:rPr lang="en-US" altLang="en-US" sz="1800" kern="0"/>
              <a:pPr algn="ctr">
                <a:spcBef>
                  <a:spcPct val="0"/>
                </a:spcBef>
                <a:buNone/>
              </a:pPr>
              <a:t>23</a:t>
            </a:fld>
            <a:endParaRPr lang="en-US" altLang="en-US" sz="1800" kern="0"/>
          </a:p>
        </p:txBody>
      </p:sp>
    </p:spTree>
    <p:extLst>
      <p:ext uri="{BB962C8B-B14F-4D97-AF65-F5344CB8AC3E}">
        <p14:creationId xmlns:p14="http://schemas.microsoft.com/office/powerpoint/2010/main" val="1961841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Correlative Studies</a:t>
            </a:r>
          </a:p>
        </p:txBody>
      </p:sp>
      <p:sp>
        <p:nvSpPr>
          <p:cNvPr id="36867" name="Content Placeholder 2"/>
          <p:cNvSpPr>
            <a:spLocks noGrp="1"/>
          </p:cNvSpPr>
          <p:nvPr>
            <p:ph idx="1"/>
          </p:nvPr>
        </p:nvSpPr>
        <p:spPr>
          <a:xfrm>
            <a:off x="1676400" y="2895600"/>
            <a:ext cx="8839200" cy="4495800"/>
          </a:xfrm>
        </p:spPr>
        <p:txBody>
          <a:bodyPr/>
          <a:lstStyle/>
          <a:p>
            <a:r>
              <a:rPr lang="en-US" altLang="en-US" sz="2000"/>
              <a:t>Blood, tissue will be collected</a:t>
            </a:r>
          </a:p>
          <a:p>
            <a:r>
              <a:rPr lang="en-US" altLang="en-US" sz="2000"/>
              <a:t>Dosimetry data will be collected</a:t>
            </a:r>
          </a:p>
          <a:p>
            <a:r>
              <a:rPr lang="en-US" altLang="en-US" sz="2000"/>
              <a:t>Goals will include</a:t>
            </a:r>
          </a:p>
          <a:p>
            <a:pPr lvl="1"/>
            <a:r>
              <a:rPr lang="en-US" altLang="en-US" sz="1800"/>
              <a:t>Predictors of OS</a:t>
            </a:r>
          </a:p>
          <a:p>
            <a:pPr lvl="1"/>
            <a:r>
              <a:rPr lang="en-US" altLang="en-US" sz="1800"/>
              <a:t>Predictors of PFS</a:t>
            </a:r>
          </a:p>
          <a:p>
            <a:pPr lvl="1"/>
            <a:r>
              <a:rPr lang="en-US" altLang="en-US" sz="1800"/>
              <a:t>Predictors of worsening hepatic function</a:t>
            </a:r>
          </a:p>
          <a:p>
            <a:pPr lvl="1"/>
            <a:r>
              <a:rPr lang="en-US" altLang="en-US" sz="1800"/>
              <a:t>Predictors of LC</a:t>
            </a:r>
          </a:p>
          <a:p>
            <a:r>
              <a:rPr lang="en-US" altLang="en-US" sz="2000"/>
              <a:t>Current plan being finalized</a:t>
            </a:r>
          </a:p>
          <a:p>
            <a:r>
              <a:rPr lang="en-US" altLang="en-US" sz="2000"/>
              <a:t>Now funded by DOD</a:t>
            </a:r>
          </a:p>
        </p:txBody>
      </p:sp>
    </p:spTree>
    <p:extLst>
      <p:ext uri="{BB962C8B-B14F-4D97-AF65-F5344CB8AC3E}">
        <p14:creationId xmlns:p14="http://schemas.microsoft.com/office/powerpoint/2010/main" val="2782333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HGF</a:t>
            </a:r>
          </a:p>
        </p:txBody>
      </p:sp>
      <p:pic>
        <p:nvPicPr>
          <p:cNvPr id="37891" name="Content Placeholder 3"/>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2133600"/>
            <a:ext cx="4648200" cy="2590800"/>
          </a:xfrm>
        </p:spPr>
      </p:pic>
      <p:sp>
        <p:nvSpPr>
          <p:cNvPr id="37892" name="TextBox 2"/>
          <p:cNvSpPr txBox="1">
            <a:spLocks noChangeArrowheads="1"/>
          </p:cNvSpPr>
          <p:nvPr/>
        </p:nvSpPr>
        <p:spPr bwMode="auto">
          <a:xfrm>
            <a:off x="4876800" y="6172201"/>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None/>
            </a:pPr>
            <a:r>
              <a:rPr lang="en-US" altLang="en-US" sz="1800" kern="0"/>
              <a:t>Hong TS, et al. npj Precision Oncology, 2018.</a:t>
            </a:r>
          </a:p>
        </p:txBody>
      </p:sp>
    </p:spTree>
    <p:extLst>
      <p:ext uri="{BB962C8B-B14F-4D97-AF65-F5344CB8AC3E}">
        <p14:creationId xmlns:p14="http://schemas.microsoft.com/office/powerpoint/2010/main" val="113010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81200" y="1600200"/>
            <a:ext cx="8229600" cy="1143000"/>
          </a:xfrm>
        </p:spPr>
        <p:txBody>
          <a:bodyPr/>
          <a:lstStyle/>
          <a:p>
            <a:r>
              <a:rPr lang="en-US" altLang="en-US"/>
              <a:t>Current Status of the Protocol/Trial</a:t>
            </a:r>
          </a:p>
        </p:txBody>
      </p:sp>
      <p:graphicFrame>
        <p:nvGraphicFramePr>
          <p:cNvPr id="4" name="Table 3">
            <a:extLst>
              <a:ext uri="{FF2B5EF4-FFF2-40B4-BE49-F238E27FC236}">
                <a16:creationId xmlns:a16="http://schemas.microsoft.com/office/drawing/2014/main" id="{897F8A03-5C58-47DD-AEEF-98D4E8B5F620}"/>
              </a:ext>
            </a:extLst>
          </p:cNvPr>
          <p:cNvGraphicFramePr>
            <a:graphicFrameLocks noGrp="1"/>
          </p:cNvGraphicFramePr>
          <p:nvPr/>
        </p:nvGraphicFramePr>
        <p:xfrm>
          <a:off x="4403725" y="3429000"/>
          <a:ext cx="3384550" cy="1143000"/>
        </p:xfrm>
        <a:graphic>
          <a:graphicData uri="http://schemas.openxmlformats.org/drawingml/2006/table">
            <a:tbl>
              <a:tblPr firstRow="1" firstCol="1" bandRow="1" bandCol="1">
                <a:tableStyleId>{5C22544A-7EE6-4342-B048-85BDC9FD1C3A}</a:tableStyleId>
              </a:tblPr>
              <a:tblGrid>
                <a:gridCol w="391824">
                  <a:extLst>
                    <a:ext uri="{9D8B030D-6E8A-4147-A177-3AD203B41FA5}">
                      <a16:colId xmlns:a16="http://schemas.microsoft.com/office/drawing/2014/main" val="20000"/>
                    </a:ext>
                  </a:extLst>
                </a:gridCol>
                <a:gridCol w="391824">
                  <a:extLst>
                    <a:ext uri="{9D8B030D-6E8A-4147-A177-3AD203B41FA5}">
                      <a16:colId xmlns:a16="http://schemas.microsoft.com/office/drawing/2014/main" val="20001"/>
                    </a:ext>
                  </a:extLst>
                </a:gridCol>
                <a:gridCol w="862012">
                  <a:extLst>
                    <a:ext uri="{9D8B030D-6E8A-4147-A177-3AD203B41FA5}">
                      <a16:colId xmlns:a16="http://schemas.microsoft.com/office/drawing/2014/main" val="20002"/>
                    </a:ext>
                  </a:extLst>
                </a:gridCol>
                <a:gridCol w="274769">
                  <a:extLst>
                    <a:ext uri="{9D8B030D-6E8A-4147-A177-3AD203B41FA5}">
                      <a16:colId xmlns:a16="http://schemas.microsoft.com/office/drawing/2014/main" val="20003"/>
                    </a:ext>
                  </a:extLst>
                </a:gridCol>
                <a:gridCol w="376304">
                  <a:extLst>
                    <a:ext uri="{9D8B030D-6E8A-4147-A177-3AD203B41FA5}">
                      <a16:colId xmlns:a16="http://schemas.microsoft.com/office/drawing/2014/main" val="20004"/>
                    </a:ext>
                  </a:extLst>
                </a:gridCol>
                <a:gridCol w="376304">
                  <a:extLst>
                    <a:ext uri="{9D8B030D-6E8A-4147-A177-3AD203B41FA5}">
                      <a16:colId xmlns:a16="http://schemas.microsoft.com/office/drawing/2014/main" val="20005"/>
                    </a:ext>
                  </a:extLst>
                </a:gridCol>
                <a:gridCol w="711513">
                  <a:extLst>
                    <a:ext uri="{9D8B030D-6E8A-4147-A177-3AD203B41FA5}">
                      <a16:colId xmlns:a16="http://schemas.microsoft.com/office/drawing/2014/main" val="20006"/>
                    </a:ext>
                  </a:extLst>
                </a:gridCol>
              </a:tblGrid>
              <a:tr h="1143000">
                <a:tc>
                  <a:txBody>
                    <a:bodyPr/>
                    <a:lstStyle/>
                    <a:p>
                      <a:pPr marL="0" marR="0">
                        <a:spcBef>
                          <a:spcPts val="0"/>
                        </a:spcBef>
                        <a:spcAft>
                          <a:spcPts val="0"/>
                        </a:spcAft>
                      </a:pPr>
                      <a:r>
                        <a:rPr lang="en-US" sz="800">
                          <a:effectLst/>
                        </a:rPr>
                        <a:t>Open</a:t>
                      </a:r>
                      <a:endParaRPr lang="en-US" sz="900">
                        <a:effectLst/>
                        <a:latin typeface="Times New Roman" panose="02020603050405020304" pitchFamily="18" charset="0"/>
                        <a:ea typeface="Times New Roman" panose="02020603050405020304" pitchFamily="18" charset="0"/>
                      </a:endParaRPr>
                    </a:p>
                  </a:txBody>
                  <a:tcPr marL="53555" marR="53555" marT="0" marB="0" anchor="ctr"/>
                </a:tc>
                <a:tc>
                  <a:txBody>
                    <a:bodyPr/>
                    <a:lstStyle/>
                    <a:p>
                      <a:pPr marL="0" marR="0">
                        <a:spcBef>
                          <a:spcPts val="0"/>
                        </a:spcBef>
                        <a:spcAft>
                          <a:spcPts val="0"/>
                        </a:spcAft>
                      </a:pPr>
                      <a:r>
                        <a:rPr lang="en-US" sz="800">
                          <a:effectLst/>
                        </a:rPr>
                        <a:t>NRG-GI003</a:t>
                      </a:r>
                      <a:endParaRPr lang="en-US" sz="900">
                        <a:effectLst/>
                        <a:latin typeface="Times New Roman" panose="02020603050405020304" pitchFamily="18" charset="0"/>
                        <a:ea typeface="Times New Roman" panose="02020603050405020304" pitchFamily="18" charset="0"/>
                      </a:endParaRPr>
                    </a:p>
                  </a:txBody>
                  <a:tcPr marL="53555" marR="53555" marT="0" marB="0" anchor="ctr"/>
                </a:tc>
                <a:tc>
                  <a:txBody>
                    <a:bodyPr/>
                    <a:lstStyle/>
                    <a:p>
                      <a:pPr marL="0" marR="0">
                        <a:spcBef>
                          <a:spcPts val="0"/>
                        </a:spcBef>
                        <a:spcAft>
                          <a:spcPts val="0"/>
                        </a:spcAft>
                      </a:pPr>
                      <a:r>
                        <a:rPr lang="en-US" sz="800">
                          <a:effectLst/>
                        </a:rPr>
                        <a:t>Hepatocellular Carcinoma</a:t>
                      </a:r>
                      <a:endParaRPr lang="en-US" sz="900">
                        <a:effectLst/>
                        <a:latin typeface="Times New Roman" panose="02020603050405020304" pitchFamily="18" charset="0"/>
                        <a:ea typeface="Times New Roman" panose="02020603050405020304" pitchFamily="18" charset="0"/>
                      </a:endParaRPr>
                    </a:p>
                  </a:txBody>
                  <a:tcPr marL="53555" marR="53555" marT="0" marB="0" anchor="ctr"/>
                </a:tc>
                <a:tc>
                  <a:txBody>
                    <a:bodyPr/>
                    <a:lstStyle/>
                    <a:p>
                      <a:pPr marL="0" marR="0" algn="ctr">
                        <a:spcBef>
                          <a:spcPts val="0"/>
                        </a:spcBef>
                        <a:spcAft>
                          <a:spcPts val="0"/>
                        </a:spcAft>
                      </a:pPr>
                      <a:r>
                        <a:rPr lang="en-US" sz="800">
                          <a:effectLst/>
                        </a:rPr>
                        <a:t>III</a:t>
                      </a:r>
                      <a:endParaRPr lang="en-US" sz="900">
                        <a:effectLst/>
                        <a:latin typeface="Times New Roman" panose="02020603050405020304" pitchFamily="18" charset="0"/>
                        <a:ea typeface="Times New Roman" panose="02020603050405020304" pitchFamily="18" charset="0"/>
                      </a:endParaRPr>
                    </a:p>
                  </a:txBody>
                  <a:tcPr marL="53555" marR="53555" marT="0" marB="0" anchor="ctr"/>
                </a:tc>
                <a:tc>
                  <a:txBody>
                    <a:bodyPr/>
                    <a:lstStyle/>
                    <a:p>
                      <a:pPr marL="0" marR="0" algn="ctr">
                        <a:spcBef>
                          <a:spcPts val="0"/>
                        </a:spcBef>
                        <a:spcAft>
                          <a:spcPts val="0"/>
                        </a:spcAft>
                      </a:pPr>
                      <a:r>
                        <a:rPr lang="en-US" sz="800">
                          <a:effectLst/>
                        </a:rPr>
                        <a:t>3.5</a:t>
                      </a:r>
                      <a:r>
                        <a:rPr lang="en-US" sz="800" baseline="30000">
                          <a:effectLst/>
                        </a:rPr>
                        <a:t>a</a:t>
                      </a:r>
                      <a:endParaRPr lang="en-US" sz="900">
                        <a:effectLst/>
                        <a:latin typeface="Times New Roman" panose="02020603050405020304" pitchFamily="18" charset="0"/>
                        <a:ea typeface="Times New Roman" panose="02020603050405020304" pitchFamily="18" charset="0"/>
                      </a:endParaRPr>
                    </a:p>
                  </a:txBody>
                  <a:tcPr marL="53555" marR="53555" marT="0" marB="0" anchor="ctr"/>
                </a:tc>
                <a:tc>
                  <a:txBody>
                    <a:bodyPr/>
                    <a:lstStyle/>
                    <a:p>
                      <a:pPr marL="0" marR="0" algn="ctr">
                        <a:spcBef>
                          <a:spcPts val="0"/>
                        </a:spcBef>
                        <a:spcAft>
                          <a:spcPts val="0"/>
                        </a:spcAft>
                      </a:pPr>
                      <a:r>
                        <a:rPr lang="en-US" sz="800">
                          <a:effectLst/>
                        </a:rPr>
                        <a:t>167</a:t>
                      </a:r>
                      <a:r>
                        <a:rPr lang="en-US" sz="800" baseline="30000">
                          <a:effectLst/>
                        </a:rPr>
                        <a:t>a</a:t>
                      </a:r>
                      <a:endParaRPr lang="en-US" sz="900">
                        <a:effectLst/>
                        <a:latin typeface="Times New Roman" panose="02020603050405020304" pitchFamily="18" charset="0"/>
                        <a:ea typeface="Times New Roman" panose="02020603050405020304" pitchFamily="18" charset="0"/>
                      </a:endParaRPr>
                    </a:p>
                  </a:txBody>
                  <a:tcPr marL="53555" marR="53555" marT="0" marB="0" anchor="ctr"/>
                </a:tc>
                <a:tc>
                  <a:txBody>
                    <a:bodyPr/>
                    <a:lstStyle/>
                    <a:p>
                      <a:pPr marL="0" marR="0" algn="ctr">
                        <a:spcBef>
                          <a:spcPts val="0"/>
                        </a:spcBef>
                        <a:spcAft>
                          <a:spcPts val="0"/>
                        </a:spcAft>
                      </a:pPr>
                      <a:r>
                        <a:rPr lang="en-US" sz="800" dirty="0">
                          <a:effectLst/>
                        </a:rPr>
                        <a:t>48</a:t>
                      </a:r>
                      <a:r>
                        <a:rPr lang="en-US" sz="800" baseline="30000" dirty="0">
                          <a:effectLst/>
                        </a:rPr>
                        <a:t>a</a:t>
                      </a:r>
                      <a:endParaRPr lang="en-US" sz="900" dirty="0">
                        <a:effectLst/>
                      </a:endParaRPr>
                    </a:p>
                    <a:p>
                      <a:pPr marL="0" marR="0" algn="ctr">
                        <a:spcBef>
                          <a:spcPts val="0"/>
                        </a:spcBef>
                        <a:spcAft>
                          <a:spcPts val="0"/>
                        </a:spcAft>
                      </a:pPr>
                      <a:r>
                        <a:rPr lang="en-US" sz="800" dirty="0">
                          <a:effectLst/>
                        </a:rPr>
                        <a:t>(45)</a:t>
                      </a:r>
                      <a:r>
                        <a:rPr lang="en-US" sz="800" baseline="30000" dirty="0">
                          <a:effectLst/>
                        </a:rPr>
                        <a:t>d</a:t>
                      </a:r>
                      <a:endParaRPr lang="en-US" sz="900" dirty="0">
                        <a:effectLst/>
                        <a:latin typeface="Times New Roman" panose="02020603050405020304" pitchFamily="18" charset="0"/>
                        <a:ea typeface="Times New Roman" panose="02020603050405020304" pitchFamily="18" charset="0"/>
                      </a:endParaRPr>
                    </a:p>
                  </a:txBody>
                  <a:tcPr marL="53555" marR="53555"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7281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Accrual</a:t>
            </a:r>
          </a:p>
        </p:txBody>
      </p:sp>
      <p:sp>
        <p:nvSpPr>
          <p:cNvPr id="39939" name="Content Placeholder 2"/>
          <p:cNvSpPr>
            <a:spLocks noGrp="1"/>
          </p:cNvSpPr>
          <p:nvPr>
            <p:ph idx="1"/>
          </p:nvPr>
        </p:nvSpPr>
        <p:spPr>
          <a:xfrm>
            <a:off x="1676400" y="2971800"/>
            <a:ext cx="8839200" cy="2590800"/>
          </a:xfrm>
        </p:spPr>
        <p:txBody>
          <a:bodyPr/>
          <a:lstStyle/>
          <a:p>
            <a:r>
              <a:rPr lang="en-US" altLang="en-US"/>
              <a:t>Accrual HUGELY Impacted by COVID-Need more accrual</a:t>
            </a:r>
          </a:p>
        </p:txBody>
      </p:sp>
    </p:spTree>
    <p:extLst>
      <p:ext uri="{BB962C8B-B14F-4D97-AF65-F5344CB8AC3E}">
        <p14:creationId xmlns:p14="http://schemas.microsoft.com/office/powerpoint/2010/main" val="3695184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44132" y="12102"/>
            <a:ext cx="8771468" cy="24214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a:solidFill>
                  <a:srgbClr val="2986E2"/>
                </a:solidFill>
                <a:latin typeface="Corbel"/>
                <a:ea typeface="+mj-ea"/>
                <a:cs typeface="Corbel"/>
              </a:defRPr>
            </a:lvl1pPr>
          </a:lstStyle>
          <a:p>
            <a:pPr algn="ctr"/>
            <a:r>
              <a:rPr lang="en-US" sz="4000" dirty="0"/>
              <a:t>EA2165: RANDOMIZED Phase II Study </a:t>
            </a:r>
            <a:r>
              <a:rPr lang="en-US" sz="4000" dirty="0" err="1"/>
              <a:t>ChemoRT</a:t>
            </a:r>
            <a:r>
              <a:rPr lang="en-US" sz="4000" dirty="0"/>
              <a:t> +/- NIVOLUMAB </a:t>
            </a:r>
          </a:p>
          <a:p>
            <a:pPr algn="ctr"/>
            <a:r>
              <a:rPr lang="en-US" sz="4000" dirty="0"/>
              <a:t>In High Risk Anal Cancer</a:t>
            </a:r>
          </a:p>
        </p:txBody>
      </p:sp>
      <p:sp>
        <p:nvSpPr>
          <p:cNvPr id="5" name="Subtitle 2"/>
          <p:cNvSpPr txBox="1">
            <a:spLocks/>
          </p:cNvSpPr>
          <p:nvPr/>
        </p:nvSpPr>
        <p:spPr>
          <a:xfrm>
            <a:off x="2370665" y="2704492"/>
            <a:ext cx="7197726" cy="1405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b="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000" b="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b="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i="1" u="sng" dirty="0"/>
              <a:t>ECOG-ACRIN</a:t>
            </a:r>
          </a:p>
          <a:p>
            <a:pPr marL="0" indent="0" algn="ctr">
              <a:buNone/>
            </a:pPr>
            <a:r>
              <a:rPr lang="en-US" sz="2400" i="1" dirty="0"/>
              <a:t>Lakshmi </a:t>
            </a:r>
            <a:r>
              <a:rPr lang="en-US" sz="2400" i="1" dirty="0" err="1"/>
              <a:t>Rajdev</a:t>
            </a:r>
            <a:r>
              <a:rPr lang="en-US" sz="2400" i="1" dirty="0"/>
              <a:t> MD, MS</a:t>
            </a:r>
          </a:p>
          <a:p>
            <a:pPr marL="0" indent="0" algn="ctr">
              <a:buNone/>
            </a:pPr>
            <a:r>
              <a:rPr lang="en-US" sz="2400" i="1" dirty="0"/>
              <a:t>Al Benson III, MD</a:t>
            </a:r>
          </a:p>
          <a:p>
            <a:pPr marL="0" indent="0" algn="ctr">
              <a:buNone/>
            </a:pPr>
            <a:r>
              <a:rPr lang="en-US" sz="2400" i="1" dirty="0"/>
              <a:t>Peter </a:t>
            </a:r>
            <a:r>
              <a:rPr lang="en-US" sz="2400" i="1" dirty="0" err="1"/>
              <a:t>O’Dywer</a:t>
            </a:r>
            <a:r>
              <a:rPr lang="en-US" sz="2400" i="1" dirty="0"/>
              <a:t>, MD</a:t>
            </a:r>
          </a:p>
          <a:p>
            <a:pPr marL="0" indent="0" algn="ctr">
              <a:buNone/>
            </a:pPr>
            <a:endParaRPr lang="en-US" sz="1000" i="1" dirty="0"/>
          </a:p>
          <a:p>
            <a:pPr marL="0" indent="0" algn="ctr">
              <a:buNone/>
            </a:pPr>
            <a:endParaRPr lang="en-US" sz="1000" i="1" dirty="0"/>
          </a:p>
          <a:p>
            <a:pPr marL="0" indent="0" algn="ctr">
              <a:buNone/>
            </a:pPr>
            <a:r>
              <a:rPr lang="en-US" sz="2400" b="1" i="1" u="sng" dirty="0"/>
              <a:t>NRG Oncology Champion</a:t>
            </a:r>
          </a:p>
          <a:p>
            <a:pPr marL="0" indent="0" algn="ctr">
              <a:buNone/>
            </a:pPr>
            <a:r>
              <a:rPr lang="en-US" sz="2400" i="1" dirty="0"/>
              <a:t>Paul </a:t>
            </a:r>
            <a:r>
              <a:rPr lang="en-US" sz="2400" i="1" dirty="0" err="1"/>
              <a:t>Romesser</a:t>
            </a:r>
            <a:r>
              <a:rPr lang="en-US" sz="2400" i="1" dirty="0"/>
              <a:t>,  MD</a:t>
            </a:r>
          </a:p>
        </p:txBody>
      </p:sp>
      <p:sp>
        <p:nvSpPr>
          <p:cNvPr id="2" name="Rectangle 1">
            <a:extLst>
              <a:ext uri="{FF2B5EF4-FFF2-40B4-BE49-F238E27FC236}">
                <a16:creationId xmlns:a16="http://schemas.microsoft.com/office/drawing/2014/main" id="{55F879E8-E59D-2544-974E-F5B30D1A931E}"/>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Tree>
    <p:extLst>
      <p:ext uri="{BB962C8B-B14F-4D97-AF65-F5344CB8AC3E}">
        <p14:creationId xmlns:p14="http://schemas.microsoft.com/office/powerpoint/2010/main" val="2052076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1F96C1-4FB4-6A41-A135-B5BF4E994B88}"/>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p:cNvSpPr>
            <a:spLocks noGrp="1"/>
          </p:cNvSpPr>
          <p:nvPr>
            <p:ph type="title"/>
          </p:nvPr>
        </p:nvSpPr>
        <p:spPr/>
        <p:txBody>
          <a:bodyPr/>
          <a:lstStyle/>
          <a:p>
            <a:r>
              <a:rPr lang="en-US" dirty="0"/>
              <a:t>Checkpoint inhibitors in advanced anal cancer</a:t>
            </a:r>
          </a:p>
        </p:txBody>
      </p:sp>
      <p:sp>
        <p:nvSpPr>
          <p:cNvPr id="3" name="Content Placeholder 2"/>
          <p:cNvSpPr>
            <a:spLocks noGrp="1"/>
          </p:cNvSpPr>
          <p:nvPr>
            <p:ph idx="1"/>
          </p:nvPr>
        </p:nvSpPr>
        <p:spPr>
          <a:xfrm>
            <a:off x="1877952" y="983049"/>
            <a:ext cx="8545707" cy="5874951"/>
          </a:xfrm>
        </p:spPr>
        <p:txBody>
          <a:bodyPr/>
          <a:lstStyle/>
          <a:p>
            <a:pPr marL="0" indent="0">
              <a:buNone/>
            </a:pPr>
            <a:endParaRPr lang="en-US" sz="800" dirty="0"/>
          </a:p>
          <a:p>
            <a:pPr marL="0" indent="0">
              <a:buNone/>
            </a:pPr>
            <a:endParaRPr lang="en-US" sz="800" dirty="0"/>
          </a:p>
          <a:p>
            <a:pPr marL="0" indent="0">
              <a:buNone/>
            </a:pPr>
            <a:endParaRPr lang="en-US" sz="800" dirty="0"/>
          </a:p>
          <a:p>
            <a:pPr marL="0" indent="0">
              <a:buNone/>
            </a:pPr>
            <a:endParaRPr lang="en-US" sz="800" dirty="0"/>
          </a:p>
          <a:p>
            <a:pPr marL="0" indent="0">
              <a:buNone/>
            </a:pPr>
            <a:r>
              <a:rPr lang="en-US" dirty="0"/>
              <a:t>NCI9673: Phase II study of </a:t>
            </a:r>
            <a:r>
              <a:rPr lang="en-US" dirty="0" err="1"/>
              <a:t>Nivolumab</a:t>
            </a:r>
            <a:r>
              <a:rPr lang="en-US" dirty="0"/>
              <a:t> (Q2 </a:t>
            </a:r>
            <a:r>
              <a:rPr lang="en-US" dirty="0" err="1"/>
              <a:t>wks</a:t>
            </a:r>
            <a:r>
              <a:rPr lang="en-US" dirty="0"/>
              <a:t> 3mg/kg):</a:t>
            </a:r>
          </a:p>
          <a:p>
            <a:r>
              <a:rPr lang="en-US" dirty="0"/>
              <a:t> 5.4% (n=2) CR , 18.9%  (n=7) PR,  45.9% (n=17) SD</a:t>
            </a:r>
          </a:p>
          <a:p>
            <a:r>
              <a:rPr lang="en-US" dirty="0"/>
              <a:t>ORR (n=9) 24.3%</a:t>
            </a:r>
          </a:p>
          <a:p>
            <a:r>
              <a:rPr lang="en-US" dirty="0"/>
              <a:t>Median progression-free survival was 4.1 months </a:t>
            </a:r>
          </a:p>
          <a:p>
            <a:r>
              <a:rPr lang="en-US" dirty="0"/>
              <a:t>6-month progression-free survival was 38% </a:t>
            </a:r>
          </a:p>
          <a:p>
            <a:r>
              <a:rPr lang="en-US" dirty="0"/>
              <a:t>Median overall survival was 11.5 months</a:t>
            </a:r>
          </a:p>
          <a:p>
            <a:pPr marL="0" indent="0">
              <a:buNone/>
            </a:pPr>
            <a:endParaRPr lang="en-US" dirty="0"/>
          </a:p>
          <a:p>
            <a:r>
              <a:rPr lang="en-US" dirty="0"/>
              <a:t>KEYNOTE-028 </a:t>
            </a:r>
            <a:r>
              <a:rPr lang="en-US" dirty="0" err="1"/>
              <a:t>pembrolizumab</a:t>
            </a:r>
            <a:r>
              <a:rPr lang="en-US" dirty="0"/>
              <a:t> (MK-3475) demonstrated single agent activity</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r>
              <a:rPr lang="en-US" sz="1000" dirty="0"/>
              <a:t>Morris VK, et al. NCI9673: </a:t>
            </a:r>
            <a:r>
              <a:rPr lang="en-US" sz="1000" dirty="0" err="1"/>
              <a:t>Nivolumab</a:t>
            </a:r>
            <a:r>
              <a:rPr lang="en-US" sz="1000" dirty="0"/>
              <a:t> for previously treated unresectable metastatic anal cancer (NCI9673): a </a:t>
            </a:r>
            <a:r>
              <a:rPr lang="en-US" sz="1000" dirty="0" err="1"/>
              <a:t>multicentre</a:t>
            </a:r>
            <a:r>
              <a:rPr lang="en-US" sz="1000" dirty="0"/>
              <a:t>, single-arm, phase 2 study.             Lancet Oncology. 2017; 18:446-453.</a:t>
            </a:r>
          </a:p>
          <a:p>
            <a:pPr marL="0" indent="0">
              <a:buNone/>
            </a:pPr>
            <a:r>
              <a:rPr lang="en-US" sz="1000" dirty="0" err="1"/>
              <a:t>Ott</a:t>
            </a:r>
            <a:r>
              <a:rPr lang="en-US" sz="1000" dirty="0"/>
              <a:t> PA, </a:t>
            </a:r>
            <a:r>
              <a:rPr lang="en-US" sz="1000" dirty="0" err="1"/>
              <a:t>Piha</a:t>
            </a:r>
            <a:r>
              <a:rPr lang="en-US" sz="1000" dirty="0"/>
              <a:t>-Paul SA, Munster P, et al: </a:t>
            </a:r>
            <a:r>
              <a:rPr lang="en-US" sz="1000" dirty="0" err="1"/>
              <a:t>Pembrolizumab</a:t>
            </a:r>
            <a:r>
              <a:rPr lang="en-US" sz="1000" dirty="0"/>
              <a:t> (MK-3475) for PD-L1-positive squamous cell carcinoma (SCC) of the anal canal: Preliminary safety and efficacy results from KEYNOTE-028. 2015 European Cancer Congress. Abstract 500. Presented September 27, 2015.</a:t>
            </a:r>
          </a:p>
          <a:p>
            <a:pPr marL="0" indent="0">
              <a:buNone/>
            </a:pPr>
            <a:endParaRPr lang="en-US" sz="1000" dirty="0"/>
          </a:p>
          <a:p>
            <a:pPr marL="0" indent="0">
              <a:buNone/>
            </a:pPr>
            <a:endParaRPr lang="en-US" sz="800" dirty="0"/>
          </a:p>
          <a:p>
            <a:endParaRPr lang="en-US" dirty="0"/>
          </a:p>
        </p:txBody>
      </p:sp>
    </p:spTree>
    <p:extLst>
      <p:ext uri="{BB962C8B-B14F-4D97-AF65-F5344CB8AC3E}">
        <p14:creationId xmlns:p14="http://schemas.microsoft.com/office/powerpoint/2010/main" val="388993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bwMode="auto">
          <a:xfrm>
            <a:off x="1752600" y="274638"/>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RTOG1112 Key Eligibility: </a:t>
            </a:r>
            <a:br>
              <a:rPr lang="en-US" altLang="en-US"/>
            </a:br>
            <a:endParaRPr lang="en-US" altLang="en-US" sz="2800" i="1">
              <a:solidFill>
                <a:srgbClr val="C00000"/>
              </a:solidFill>
            </a:endParaRPr>
          </a:p>
        </p:txBody>
      </p:sp>
      <p:sp>
        <p:nvSpPr>
          <p:cNvPr id="113667" name="Text Placeholder 2"/>
          <p:cNvSpPr>
            <a:spLocks noGrp="1"/>
          </p:cNvSpPr>
          <p:nvPr>
            <p:ph type="body" idx="1"/>
          </p:nvPr>
        </p:nvSpPr>
        <p:spPr bwMode="auto">
          <a:xfrm>
            <a:off x="1984375" y="1096963"/>
            <a:ext cx="4040188" cy="64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altLang="en-US">
                <a:solidFill>
                  <a:srgbClr val="C00000"/>
                </a:solidFill>
              </a:rPr>
              <a:t>Inclusion Criteria</a:t>
            </a:r>
          </a:p>
        </p:txBody>
      </p:sp>
      <p:sp>
        <p:nvSpPr>
          <p:cNvPr id="259077" name="Content Placeholder 3"/>
          <p:cNvSpPr>
            <a:spLocks noGrp="1"/>
          </p:cNvSpPr>
          <p:nvPr>
            <p:ph sz="half" idx="2"/>
          </p:nvPr>
        </p:nvSpPr>
        <p:spPr>
          <a:xfrm>
            <a:off x="1828800" y="1738314"/>
            <a:ext cx="4343400" cy="3595687"/>
          </a:xfrm>
        </p:spPr>
        <p:txBody>
          <a:bodyPr>
            <a:normAutofit fontScale="85000" lnSpcReduction="10000"/>
          </a:bodyPr>
          <a:lstStyle/>
          <a:p>
            <a:pPr eaLnBrk="1" fontAlgn="auto" hangingPunct="1">
              <a:spcAft>
                <a:spcPts val="0"/>
              </a:spcAft>
              <a:defRPr/>
            </a:pPr>
            <a:r>
              <a:rPr lang="en-US" altLang="en-US" sz="2000" dirty="0"/>
              <a:t>Measureable HCC</a:t>
            </a:r>
          </a:p>
          <a:p>
            <a:pPr eaLnBrk="1" fontAlgn="auto" hangingPunct="1">
              <a:spcAft>
                <a:spcPts val="0"/>
              </a:spcAft>
              <a:defRPr/>
            </a:pPr>
            <a:r>
              <a:rPr lang="en-US" altLang="en-US" sz="2000" dirty="0"/>
              <a:t>Unsuitable for or refractory to:</a:t>
            </a:r>
          </a:p>
          <a:p>
            <a:pPr lvl="1" eaLnBrk="1" fontAlgn="auto" hangingPunct="1">
              <a:spcAft>
                <a:spcPts val="0"/>
              </a:spcAft>
              <a:defRPr/>
            </a:pPr>
            <a:r>
              <a:rPr lang="en-US" altLang="en-US" dirty="0"/>
              <a:t>Surgery</a:t>
            </a:r>
          </a:p>
          <a:p>
            <a:pPr lvl="1" eaLnBrk="1" fontAlgn="auto" hangingPunct="1">
              <a:spcAft>
                <a:spcPts val="0"/>
              </a:spcAft>
              <a:defRPr/>
            </a:pPr>
            <a:r>
              <a:rPr lang="en-US" altLang="en-US" dirty="0"/>
              <a:t>RFA (radiofrequency ablation)</a:t>
            </a:r>
          </a:p>
          <a:p>
            <a:pPr lvl="1" eaLnBrk="1" fontAlgn="auto" hangingPunct="1">
              <a:spcAft>
                <a:spcPts val="0"/>
              </a:spcAft>
              <a:defRPr/>
            </a:pPr>
            <a:r>
              <a:rPr lang="en-US" altLang="en-US" dirty="0"/>
              <a:t>TACE (trans-arterial chemo-embolization) or DEB (drug eluting beads)</a:t>
            </a:r>
          </a:p>
          <a:p>
            <a:pPr eaLnBrk="1" fontAlgn="auto" hangingPunct="1">
              <a:spcAft>
                <a:spcPts val="0"/>
              </a:spcAft>
              <a:defRPr/>
            </a:pPr>
            <a:r>
              <a:rPr lang="en-US" altLang="en-US" sz="2000" dirty="0"/>
              <a:t>Child Pugh A</a:t>
            </a:r>
          </a:p>
          <a:p>
            <a:pPr eaLnBrk="1" fontAlgn="auto" hangingPunct="1">
              <a:spcAft>
                <a:spcPts val="0"/>
              </a:spcAft>
              <a:defRPr/>
            </a:pPr>
            <a:r>
              <a:rPr lang="en-US" altLang="en-US" sz="2000" dirty="0">
                <a:solidFill>
                  <a:srgbClr val="515151"/>
                </a:solidFill>
              </a:rPr>
              <a:t>BCLC B or C</a:t>
            </a:r>
          </a:p>
          <a:p>
            <a:pPr eaLnBrk="1" fontAlgn="auto" hangingPunct="1">
              <a:spcAft>
                <a:spcPts val="0"/>
              </a:spcAft>
              <a:defRPr/>
            </a:pPr>
            <a:r>
              <a:rPr lang="en-US" altLang="en-US" sz="2000" dirty="0">
                <a:solidFill>
                  <a:srgbClr val="515151"/>
                </a:solidFill>
              </a:rPr>
              <a:t>Platelets &gt; 60 000 </a:t>
            </a:r>
            <a:r>
              <a:rPr lang="en-US" altLang="en-US" sz="2000" dirty="0" err="1">
                <a:solidFill>
                  <a:srgbClr val="515151"/>
                </a:solidFill>
              </a:rPr>
              <a:t>bil</a:t>
            </a:r>
            <a:r>
              <a:rPr lang="en-US" altLang="en-US" sz="2000" dirty="0">
                <a:solidFill>
                  <a:srgbClr val="515151"/>
                </a:solidFill>
              </a:rPr>
              <a:t>/L</a:t>
            </a:r>
          </a:p>
          <a:p>
            <a:pPr eaLnBrk="1" fontAlgn="auto" hangingPunct="1">
              <a:spcAft>
                <a:spcPts val="0"/>
              </a:spcAft>
              <a:defRPr/>
            </a:pPr>
            <a:r>
              <a:rPr lang="en-US" altLang="en-US" sz="2000" dirty="0">
                <a:solidFill>
                  <a:srgbClr val="515151"/>
                </a:solidFill>
              </a:rPr>
              <a:t>AST, ALT &lt; 6xULN</a:t>
            </a:r>
          </a:p>
          <a:p>
            <a:pPr eaLnBrk="1" fontAlgn="auto" hangingPunct="1">
              <a:spcAft>
                <a:spcPts val="0"/>
              </a:spcAft>
              <a:defRPr/>
            </a:pPr>
            <a:r>
              <a:rPr lang="en-US" altLang="en-US" sz="2000" b="1" dirty="0">
                <a:solidFill>
                  <a:srgbClr val="515151"/>
                </a:solidFill>
              </a:rPr>
              <a:t>Any degree of vascular invasion permitted, if otherwise eligible</a:t>
            </a:r>
          </a:p>
          <a:p>
            <a:pPr eaLnBrk="1" fontAlgn="auto" hangingPunct="1">
              <a:spcAft>
                <a:spcPts val="0"/>
              </a:spcAft>
              <a:defRPr/>
            </a:pPr>
            <a:endParaRPr lang="en-US" altLang="en-US" sz="2000" dirty="0">
              <a:solidFill>
                <a:srgbClr val="515151"/>
              </a:solidFill>
            </a:endParaRPr>
          </a:p>
        </p:txBody>
      </p:sp>
      <p:sp>
        <p:nvSpPr>
          <p:cNvPr id="113669" name="Text Placeholder 4"/>
          <p:cNvSpPr>
            <a:spLocks noGrp="1"/>
          </p:cNvSpPr>
          <p:nvPr>
            <p:ph type="body" sz="quarter" idx="3"/>
          </p:nvPr>
        </p:nvSpPr>
        <p:spPr bwMode="auto">
          <a:xfrm>
            <a:off x="6172201" y="1096963"/>
            <a:ext cx="4041775" cy="641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en-US" altLang="en-US">
                <a:solidFill>
                  <a:srgbClr val="C00000"/>
                </a:solidFill>
              </a:rPr>
              <a:t>Exclusion Criteria</a:t>
            </a:r>
          </a:p>
        </p:txBody>
      </p:sp>
      <p:sp>
        <p:nvSpPr>
          <p:cNvPr id="259079" name="Content Placeholder 5"/>
          <p:cNvSpPr>
            <a:spLocks noGrp="1"/>
          </p:cNvSpPr>
          <p:nvPr>
            <p:ph sz="quarter" idx="4"/>
          </p:nvPr>
        </p:nvSpPr>
        <p:spPr>
          <a:xfrm>
            <a:off x="6172201" y="1736725"/>
            <a:ext cx="4041775" cy="4516438"/>
          </a:xfrm>
        </p:spPr>
        <p:txBody>
          <a:bodyPr>
            <a:normAutofit fontScale="92500" lnSpcReduction="20000"/>
          </a:bodyPr>
          <a:lstStyle/>
          <a:p>
            <a:pPr eaLnBrk="1" fontAlgn="auto" hangingPunct="1">
              <a:spcBef>
                <a:spcPts val="500"/>
              </a:spcBef>
              <a:spcAft>
                <a:spcPts val="0"/>
              </a:spcAft>
              <a:defRPr/>
            </a:pPr>
            <a:r>
              <a:rPr lang="en-US" altLang="en-US" sz="2000" b="1" dirty="0">
                <a:solidFill>
                  <a:srgbClr val="515151"/>
                </a:solidFill>
                <a:ea typeface="ヒラギノ角ゴ Pro W3"/>
                <a:cs typeface="Arial" pitchFamily="34" charset="0"/>
              </a:rPr>
              <a:t>Prior </a:t>
            </a:r>
            <a:r>
              <a:rPr lang="en-US" altLang="en-US" sz="2000" b="1" dirty="0" err="1">
                <a:solidFill>
                  <a:srgbClr val="515151"/>
                </a:solidFill>
                <a:ea typeface="ヒラギノ角ゴ Pro W3"/>
                <a:cs typeface="Arial" pitchFamily="34" charset="0"/>
              </a:rPr>
              <a:t>Sorafenib</a:t>
            </a:r>
            <a:r>
              <a:rPr lang="en-US" altLang="en-US" sz="2000" b="1" dirty="0">
                <a:solidFill>
                  <a:srgbClr val="515151"/>
                </a:solidFill>
                <a:ea typeface="ヒラギノ角ゴ Pro W3"/>
                <a:cs typeface="Arial" pitchFamily="34" charset="0"/>
              </a:rPr>
              <a:t>  &gt; 60 days</a:t>
            </a:r>
          </a:p>
          <a:p>
            <a:pPr eaLnBrk="1" fontAlgn="auto" hangingPunct="1">
              <a:spcBef>
                <a:spcPts val="500"/>
              </a:spcBef>
              <a:spcAft>
                <a:spcPts val="0"/>
              </a:spcAft>
              <a:defRPr/>
            </a:pPr>
            <a:r>
              <a:rPr lang="en-US" altLang="en-US" sz="2000" dirty="0">
                <a:solidFill>
                  <a:srgbClr val="515151"/>
                </a:solidFill>
                <a:ea typeface="ヒラギノ角ゴ Pro W3"/>
                <a:cs typeface="Arial" pitchFamily="34" charset="0"/>
              </a:rPr>
              <a:t>Prior abdominal RT or Y-90</a:t>
            </a:r>
          </a:p>
          <a:p>
            <a:pPr eaLnBrk="1" fontAlgn="auto" hangingPunct="1">
              <a:spcBef>
                <a:spcPts val="500"/>
              </a:spcBef>
              <a:spcAft>
                <a:spcPts val="0"/>
              </a:spcAft>
              <a:defRPr/>
            </a:pPr>
            <a:r>
              <a:rPr lang="en-US" altLang="en-US" sz="2000" dirty="0">
                <a:solidFill>
                  <a:srgbClr val="515151"/>
                </a:solidFill>
                <a:ea typeface="ヒラギノ角ゴ Pro W3"/>
                <a:cs typeface="Arial" pitchFamily="34" charset="0"/>
              </a:rPr>
              <a:t>&gt; 15 cm single HCC </a:t>
            </a:r>
          </a:p>
          <a:p>
            <a:pPr eaLnBrk="1" fontAlgn="auto" hangingPunct="1">
              <a:spcBef>
                <a:spcPts val="500"/>
              </a:spcBef>
              <a:spcAft>
                <a:spcPts val="0"/>
              </a:spcAft>
              <a:defRPr/>
            </a:pPr>
            <a:r>
              <a:rPr lang="en-US" altLang="en-US" sz="2000" b="1" dirty="0">
                <a:solidFill>
                  <a:srgbClr val="515151"/>
                </a:solidFill>
                <a:ea typeface="ヒラギノ角ゴ Pro W3"/>
                <a:cs typeface="Arial" pitchFamily="34" charset="0"/>
              </a:rPr>
              <a:t>&gt; 20 cm sum of max diameters</a:t>
            </a:r>
          </a:p>
          <a:p>
            <a:pPr eaLnBrk="1" fontAlgn="auto" hangingPunct="1">
              <a:spcBef>
                <a:spcPts val="500"/>
              </a:spcBef>
              <a:spcAft>
                <a:spcPts val="0"/>
              </a:spcAft>
              <a:defRPr/>
            </a:pPr>
            <a:r>
              <a:rPr lang="en-US" altLang="en-US" sz="2000" b="1" dirty="0">
                <a:solidFill>
                  <a:srgbClr val="515151"/>
                </a:solidFill>
                <a:ea typeface="ヒラギノ角ゴ Pro W3"/>
                <a:cs typeface="Arial" pitchFamily="34" charset="0"/>
              </a:rPr>
              <a:t>&gt; 5 discreet definite HCC </a:t>
            </a:r>
          </a:p>
          <a:p>
            <a:pPr eaLnBrk="1" fontAlgn="auto" hangingPunct="1">
              <a:spcBef>
                <a:spcPts val="500"/>
              </a:spcBef>
              <a:spcAft>
                <a:spcPts val="0"/>
              </a:spcAft>
              <a:defRPr/>
            </a:pPr>
            <a:r>
              <a:rPr lang="en-US" altLang="en-US" sz="2000" dirty="0">
                <a:solidFill>
                  <a:srgbClr val="515151"/>
                </a:solidFill>
                <a:ea typeface="ヒラギノ角ゴ Pro W3"/>
                <a:cs typeface="Arial" pitchFamily="34" charset="0"/>
              </a:rPr>
              <a:t>Extrahepatic (EH) HCC &gt; 3 cm</a:t>
            </a:r>
          </a:p>
          <a:p>
            <a:pPr lvl="1" eaLnBrk="1" fontAlgn="auto" hangingPunct="1">
              <a:spcBef>
                <a:spcPts val="500"/>
              </a:spcBef>
              <a:spcAft>
                <a:spcPts val="0"/>
              </a:spcAft>
              <a:defRPr/>
            </a:pPr>
            <a:r>
              <a:rPr lang="en-US" altLang="en-US" sz="1600" dirty="0">
                <a:solidFill>
                  <a:srgbClr val="515151"/>
                </a:solidFill>
                <a:ea typeface="ヒラギノ角ゴ Pro W3"/>
                <a:cs typeface="Arial" pitchFamily="34" charset="0"/>
              </a:rPr>
              <a:t>(sum of all definite EH HCC &gt; 3cm)</a:t>
            </a:r>
            <a:endParaRPr lang="en-US" altLang="en-US" dirty="0">
              <a:solidFill>
                <a:srgbClr val="515151"/>
              </a:solidFill>
              <a:ea typeface="ヒラギノ角ゴ Pro W3"/>
              <a:cs typeface="Arial" pitchFamily="34" charset="0"/>
            </a:endParaRPr>
          </a:p>
          <a:p>
            <a:pPr eaLnBrk="1" fontAlgn="auto" hangingPunct="1">
              <a:spcBef>
                <a:spcPts val="500"/>
              </a:spcBef>
              <a:spcAft>
                <a:spcPts val="0"/>
              </a:spcAft>
              <a:defRPr/>
            </a:pPr>
            <a:r>
              <a:rPr lang="en-US" altLang="en-US" sz="2000" dirty="0">
                <a:solidFill>
                  <a:srgbClr val="515151"/>
                </a:solidFill>
                <a:ea typeface="ヒラギノ角ゴ Pro W3"/>
                <a:cs typeface="Arial" pitchFamily="34" charset="0"/>
              </a:rPr>
              <a:t>HCC extension to stomach</a:t>
            </a:r>
          </a:p>
          <a:p>
            <a:pPr lvl="1" eaLnBrk="1" fontAlgn="auto" hangingPunct="1">
              <a:spcBef>
                <a:spcPts val="500"/>
              </a:spcBef>
              <a:spcAft>
                <a:spcPts val="0"/>
              </a:spcAft>
              <a:defRPr/>
            </a:pPr>
            <a:r>
              <a:rPr lang="en-US" altLang="en-US" sz="1600" dirty="0">
                <a:solidFill>
                  <a:srgbClr val="515151"/>
                </a:solidFill>
                <a:ea typeface="ヒラギノ角ゴ Pro W3"/>
                <a:cs typeface="Arial" pitchFamily="34" charset="0"/>
              </a:rPr>
              <a:t>on imaging. no need for scope</a:t>
            </a:r>
          </a:p>
          <a:p>
            <a:pPr eaLnBrk="1" fontAlgn="auto" hangingPunct="1">
              <a:spcBef>
                <a:spcPts val="500"/>
              </a:spcBef>
              <a:spcAft>
                <a:spcPts val="0"/>
              </a:spcAft>
              <a:defRPr/>
            </a:pPr>
            <a:r>
              <a:rPr lang="en-US" altLang="en-US" sz="2000" dirty="0">
                <a:solidFill>
                  <a:srgbClr val="515151"/>
                </a:solidFill>
                <a:ea typeface="ヒラギノ角ゴ Pro W3"/>
                <a:cs typeface="Arial" pitchFamily="34" charset="0"/>
              </a:rPr>
              <a:t>HCC extension to CBD</a:t>
            </a:r>
          </a:p>
          <a:p>
            <a:pPr eaLnBrk="1" fontAlgn="auto" hangingPunct="1">
              <a:spcBef>
                <a:spcPts val="500"/>
              </a:spcBef>
              <a:spcAft>
                <a:spcPts val="0"/>
              </a:spcAft>
              <a:defRPr/>
            </a:pPr>
            <a:r>
              <a:rPr lang="en-US" altLang="en-US" sz="2000" dirty="0">
                <a:solidFill>
                  <a:srgbClr val="515151"/>
                </a:solidFill>
                <a:ea typeface="ヒラギノ角ゴ Pro W3"/>
                <a:cs typeface="Arial" pitchFamily="34" charset="0"/>
              </a:rPr>
              <a:t>Thrombolytic therapy within 28 days of study entry</a:t>
            </a:r>
          </a:p>
          <a:p>
            <a:pPr lvl="1" eaLnBrk="1" fontAlgn="auto" hangingPunct="1">
              <a:spcBef>
                <a:spcPts val="500"/>
              </a:spcBef>
              <a:spcAft>
                <a:spcPts val="0"/>
              </a:spcAft>
              <a:defRPr/>
            </a:pPr>
            <a:r>
              <a:rPr lang="en-US" altLang="en-US" sz="1600" dirty="0">
                <a:solidFill>
                  <a:srgbClr val="515151"/>
                </a:solidFill>
                <a:ea typeface="ヒラギノ角ゴ Pro W3"/>
                <a:cs typeface="Arial" pitchFamily="34" charset="0"/>
              </a:rPr>
              <a:t>Subcutaneous Heparin permitted (but not to be prescribed for tumor) </a:t>
            </a:r>
          </a:p>
          <a:p>
            <a:pPr eaLnBrk="1" fontAlgn="auto" hangingPunct="1">
              <a:spcBef>
                <a:spcPts val="500"/>
              </a:spcBef>
              <a:spcAft>
                <a:spcPts val="0"/>
              </a:spcAft>
              <a:defRPr/>
            </a:pPr>
            <a:r>
              <a:rPr lang="en-US" altLang="en-US" sz="2000" dirty="0">
                <a:solidFill>
                  <a:srgbClr val="515151"/>
                </a:solidFill>
                <a:ea typeface="ヒラギノ角ゴ Pro W3"/>
                <a:cs typeface="Arial" pitchFamily="34" charset="0"/>
              </a:rPr>
              <a:t>Bleeding within 30 days requiring transfusion</a:t>
            </a:r>
          </a:p>
          <a:p>
            <a:pPr eaLnBrk="1" fontAlgn="auto" hangingPunct="1">
              <a:spcBef>
                <a:spcPts val="500"/>
              </a:spcBef>
              <a:spcAft>
                <a:spcPts val="0"/>
              </a:spcAft>
              <a:defRPr/>
            </a:pPr>
            <a:endParaRPr lang="en-US" altLang="en-US" sz="2000" dirty="0">
              <a:ea typeface="ヒラギノ角ゴ Pro W3"/>
              <a:cs typeface="Arial" pitchFamily="34" charset="0"/>
            </a:endParaRPr>
          </a:p>
        </p:txBody>
      </p:sp>
    </p:spTree>
    <p:extLst>
      <p:ext uri="{BB962C8B-B14F-4D97-AF65-F5344CB8AC3E}">
        <p14:creationId xmlns:p14="http://schemas.microsoft.com/office/powerpoint/2010/main" val="93550324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858C55-D606-FC40-B90B-7BE886694CEA}"/>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p:cNvSpPr>
            <a:spLocks noGrp="1"/>
          </p:cNvSpPr>
          <p:nvPr>
            <p:ph type="title"/>
          </p:nvPr>
        </p:nvSpPr>
        <p:spPr/>
        <p:txBody>
          <a:bodyPr/>
          <a:lstStyle/>
          <a:p>
            <a:r>
              <a:rPr lang="en-US" dirty="0"/>
              <a:t>RTOG 9811: High Risk Population: T3/T4, N+</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66" y="1635669"/>
            <a:ext cx="8365068" cy="4330054"/>
          </a:xfrm>
          <a:prstGeom prst="rect">
            <a:avLst/>
          </a:prstGeom>
          <a:noFill/>
          <a:ln>
            <a:noFill/>
          </a:ln>
        </p:spPr>
      </p:pic>
      <p:sp>
        <p:nvSpPr>
          <p:cNvPr id="5" name="Rectangle 4"/>
          <p:cNvSpPr/>
          <p:nvPr/>
        </p:nvSpPr>
        <p:spPr>
          <a:xfrm>
            <a:off x="8611028" y="6581002"/>
            <a:ext cx="2056973" cy="276999"/>
          </a:xfrm>
          <a:prstGeom prst="rect">
            <a:avLst/>
          </a:prstGeom>
        </p:spPr>
        <p:txBody>
          <a:bodyPr wrap="none">
            <a:spAutoFit/>
          </a:bodyPr>
          <a:lstStyle/>
          <a:p>
            <a:pPr algn="r"/>
            <a:r>
              <a:rPr lang="en-US" sz="1200" kern="0" dirty="0">
                <a:solidFill>
                  <a:sysClr val="windowText" lastClr="000000"/>
                </a:solidFill>
              </a:rPr>
              <a:t>Gunderson  et al. IJROBP2013</a:t>
            </a:r>
          </a:p>
        </p:txBody>
      </p:sp>
    </p:spTree>
    <p:extLst>
      <p:ext uri="{BB962C8B-B14F-4D97-AF65-F5344CB8AC3E}">
        <p14:creationId xmlns:p14="http://schemas.microsoft.com/office/powerpoint/2010/main" val="1238573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CB915-AC56-D244-ACF2-CEAE7D708DAB}"/>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p:cNvSpPr>
            <a:spLocks noGrp="1"/>
          </p:cNvSpPr>
          <p:nvPr>
            <p:ph type="title"/>
          </p:nvPr>
        </p:nvSpPr>
        <p:spPr/>
        <p:txBody>
          <a:bodyPr>
            <a:normAutofit/>
          </a:bodyPr>
          <a:lstStyle/>
          <a:p>
            <a:r>
              <a:rPr lang="en-US" dirty="0"/>
              <a:t>Randomized Phase II Trial of </a:t>
            </a:r>
            <a:r>
              <a:rPr lang="en-US" dirty="0" err="1"/>
              <a:t>Nivolumab</a:t>
            </a:r>
            <a:r>
              <a:rPr lang="en-US" dirty="0"/>
              <a:t> following </a:t>
            </a:r>
            <a:r>
              <a:rPr lang="en-US" dirty="0" err="1"/>
              <a:t>ChemoRT</a:t>
            </a:r>
            <a:r>
              <a:rPr lang="en-US" dirty="0"/>
              <a:t> in High Risk Anal Cancer (T3+ or N+)</a:t>
            </a:r>
          </a:p>
        </p:txBody>
      </p:sp>
      <p:graphicFrame>
        <p:nvGraphicFramePr>
          <p:cNvPr id="4" name="Content Placeholder 3"/>
          <p:cNvGraphicFramePr>
            <a:graphicFrameLocks noGrp="1"/>
          </p:cNvGraphicFramePr>
          <p:nvPr>
            <p:ph idx="1"/>
            <p:extLst/>
          </p:nvPr>
        </p:nvGraphicFramePr>
        <p:xfrm>
          <a:off x="1785564" y="2162615"/>
          <a:ext cx="8638092" cy="2844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a:off x="3596928" y="3595347"/>
            <a:ext cx="1422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215163" y="286344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75409" y="4776736"/>
            <a:ext cx="2930009" cy="13990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kern="0" dirty="0">
                <a:solidFill>
                  <a:schemeClr val="tx1"/>
                </a:solidFill>
              </a:rPr>
              <a:t>Stratification Factors: </a:t>
            </a:r>
          </a:p>
          <a:p>
            <a:pPr algn="ctr"/>
            <a:r>
              <a:rPr lang="en-US" sz="2400" kern="0" dirty="0">
                <a:solidFill>
                  <a:schemeClr val="tx1"/>
                </a:solidFill>
              </a:rPr>
              <a:t>Nodal status, HIV, Time at enrollment</a:t>
            </a:r>
          </a:p>
          <a:p>
            <a:pPr algn="ctr"/>
            <a:r>
              <a:rPr lang="en-US" sz="2400" kern="0" dirty="0">
                <a:solidFill>
                  <a:schemeClr val="tx1"/>
                </a:solidFill>
              </a:rPr>
              <a:t>N=180</a:t>
            </a:r>
          </a:p>
        </p:txBody>
      </p:sp>
      <p:sp>
        <p:nvSpPr>
          <p:cNvPr id="8" name="Rectangle 7"/>
          <p:cNvSpPr/>
          <p:nvPr/>
        </p:nvSpPr>
        <p:spPr>
          <a:xfrm>
            <a:off x="6834119" y="2409067"/>
            <a:ext cx="464148" cy="23725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kern="0" dirty="0">
                <a:solidFill>
                  <a:sysClr val="windowText" lastClr="000000"/>
                </a:solidFill>
              </a:rPr>
              <a:t>RANDOM</a:t>
            </a:r>
          </a:p>
          <a:p>
            <a:pPr algn="ctr"/>
            <a:r>
              <a:rPr lang="en-US" b="1" kern="0" dirty="0">
                <a:solidFill>
                  <a:sysClr val="windowText" lastClr="000000"/>
                </a:solidFill>
              </a:rPr>
              <a:t>I</a:t>
            </a:r>
          </a:p>
          <a:p>
            <a:pPr algn="ctr"/>
            <a:r>
              <a:rPr lang="en-US" b="1" kern="0" dirty="0">
                <a:solidFill>
                  <a:sysClr val="windowText" lastClr="000000"/>
                </a:solidFill>
              </a:rPr>
              <a:t>Z</a:t>
            </a:r>
          </a:p>
          <a:p>
            <a:pPr algn="ctr"/>
            <a:r>
              <a:rPr lang="en-US" b="1" kern="0" dirty="0">
                <a:solidFill>
                  <a:sysClr val="windowText" lastClr="000000"/>
                </a:solidFill>
              </a:rPr>
              <a:t>E</a:t>
            </a:r>
          </a:p>
        </p:txBody>
      </p:sp>
      <p:sp>
        <p:nvSpPr>
          <p:cNvPr id="18" name="5-Point Star 17"/>
          <p:cNvSpPr/>
          <p:nvPr/>
        </p:nvSpPr>
        <p:spPr>
          <a:xfrm>
            <a:off x="1877950" y="2573460"/>
            <a:ext cx="497459" cy="454382"/>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19" name="5-Point Star 18"/>
          <p:cNvSpPr/>
          <p:nvPr/>
        </p:nvSpPr>
        <p:spPr>
          <a:xfrm>
            <a:off x="6336661" y="2573460"/>
            <a:ext cx="497459" cy="454382"/>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12" name="Rectangle 11">
            <a:extLst>
              <a:ext uri="{FF2B5EF4-FFF2-40B4-BE49-F238E27FC236}">
                <a16:creationId xmlns:a16="http://schemas.microsoft.com/office/drawing/2014/main" id="{895530B4-256A-274B-8C8C-2A1B68E82C2C}"/>
              </a:ext>
            </a:extLst>
          </p:cNvPr>
          <p:cNvSpPr/>
          <p:nvPr/>
        </p:nvSpPr>
        <p:spPr>
          <a:xfrm>
            <a:off x="3021550" y="2409067"/>
            <a:ext cx="527222" cy="514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Tree>
    <p:extLst>
      <p:ext uri="{BB962C8B-B14F-4D97-AF65-F5344CB8AC3E}">
        <p14:creationId xmlns:p14="http://schemas.microsoft.com/office/powerpoint/2010/main" val="31250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Objective</a:t>
            </a:r>
          </a:p>
        </p:txBody>
      </p:sp>
      <p:sp>
        <p:nvSpPr>
          <p:cNvPr id="3" name="Content Placeholder 2"/>
          <p:cNvSpPr>
            <a:spLocks noGrp="1"/>
          </p:cNvSpPr>
          <p:nvPr>
            <p:ph idx="1"/>
          </p:nvPr>
        </p:nvSpPr>
        <p:spPr/>
        <p:txBody>
          <a:bodyPr/>
          <a:lstStyle/>
          <a:p>
            <a:pPr marL="0" indent="0">
              <a:buNone/>
            </a:pPr>
            <a:endParaRPr lang="en-US" sz="2400" dirty="0"/>
          </a:p>
          <a:p>
            <a:pPr marL="0" indent="0">
              <a:buNone/>
            </a:pPr>
            <a:r>
              <a:rPr lang="en-US" sz="2400" dirty="0"/>
              <a:t>Disease Free Survival: is defined as the as the occurrence of </a:t>
            </a:r>
          </a:p>
          <a:p>
            <a:pPr marL="0" indent="0">
              <a:buNone/>
            </a:pPr>
            <a:endParaRPr lang="en-US" sz="2400" dirty="0"/>
          </a:p>
          <a:p>
            <a:pPr lvl="1">
              <a:buFont typeface="Arial" panose="020B0604020202020204" pitchFamily="34" charset="0"/>
              <a:buChar char="•"/>
            </a:pPr>
            <a:r>
              <a:rPr lang="en-US" sz="2200" dirty="0"/>
              <a:t>progression of local disease,</a:t>
            </a:r>
          </a:p>
          <a:p>
            <a:pPr lvl="1">
              <a:buFont typeface="Arial" panose="020B0604020202020204" pitchFamily="34" charset="0"/>
              <a:buChar char="•"/>
            </a:pPr>
            <a:r>
              <a:rPr lang="en-US" sz="2200" dirty="0"/>
              <a:t>distant metastases,</a:t>
            </a:r>
          </a:p>
          <a:p>
            <a:pPr lvl="1">
              <a:buFont typeface="Arial" panose="020B0604020202020204" pitchFamily="34" charset="0"/>
              <a:buChar char="•"/>
            </a:pPr>
            <a:r>
              <a:rPr lang="en-US" sz="2200" dirty="0"/>
              <a:t> second primary or death. </a:t>
            </a:r>
          </a:p>
          <a:p>
            <a:endParaRPr lang="en-US" dirty="0"/>
          </a:p>
        </p:txBody>
      </p:sp>
      <p:sp>
        <p:nvSpPr>
          <p:cNvPr id="4" name="Rectangle 3">
            <a:extLst>
              <a:ext uri="{FF2B5EF4-FFF2-40B4-BE49-F238E27FC236}">
                <a16:creationId xmlns:a16="http://schemas.microsoft.com/office/drawing/2014/main" id="{E55DE7B4-FB19-CB49-97BB-659EADB5214C}"/>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Tree>
    <p:extLst>
      <p:ext uri="{BB962C8B-B14F-4D97-AF65-F5344CB8AC3E}">
        <p14:creationId xmlns:p14="http://schemas.microsoft.com/office/powerpoint/2010/main" val="3958505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1EDB08-66BF-FC42-B30A-32DA6E420F94}"/>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p:cNvSpPr>
            <a:spLocks noGrp="1"/>
          </p:cNvSpPr>
          <p:nvPr>
            <p:ph type="title"/>
          </p:nvPr>
        </p:nvSpPr>
        <p:spPr/>
        <p:txBody>
          <a:bodyPr/>
          <a:lstStyle/>
          <a:p>
            <a:r>
              <a:rPr lang="en-US" dirty="0"/>
              <a:t>Secondary Objective</a:t>
            </a:r>
          </a:p>
        </p:txBody>
      </p:sp>
      <p:sp>
        <p:nvSpPr>
          <p:cNvPr id="3" name="Content Placeholder 2"/>
          <p:cNvSpPr>
            <a:spLocks noGrp="1"/>
          </p:cNvSpPr>
          <p:nvPr>
            <p:ph idx="1"/>
          </p:nvPr>
        </p:nvSpPr>
        <p:spPr>
          <a:xfrm>
            <a:off x="1877952" y="1131333"/>
            <a:ext cx="8545707" cy="5176316"/>
          </a:xfrm>
        </p:spPr>
        <p:txBody>
          <a:bodyPr>
            <a:normAutofit/>
          </a:bodyPr>
          <a:lstStyle/>
          <a:p>
            <a:endParaRPr lang="en-US" sz="600" dirty="0"/>
          </a:p>
          <a:p>
            <a:r>
              <a:rPr lang="en-US" sz="2400" dirty="0"/>
              <a:t>Objective response (CR and PR)</a:t>
            </a:r>
          </a:p>
          <a:p>
            <a:endParaRPr lang="en-US" sz="400" dirty="0"/>
          </a:p>
          <a:p>
            <a:r>
              <a:rPr lang="en-US" sz="2400" dirty="0"/>
              <a:t>Colostomy-free survival</a:t>
            </a:r>
          </a:p>
          <a:p>
            <a:endParaRPr lang="en-US" sz="400" dirty="0"/>
          </a:p>
          <a:p>
            <a:r>
              <a:rPr lang="en-US" sz="2400" dirty="0"/>
              <a:t>Overall toxicity, severe toxicity interval </a:t>
            </a:r>
          </a:p>
          <a:p>
            <a:endParaRPr lang="en-US" sz="400" dirty="0"/>
          </a:p>
          <a:p>
            <a:r>
              <a:rPr lang="en-US" sz="2400" dirty="0"/>
              <a:t>Overall survival</a:t>
            </a:r>
          </a:p>
          <a:p>
            <a:endParaRPr lang="en-US" sz="400" dirty="0"/>
          </a:p>
          <a:p>
            <a:r>
              <a:rPr lang="en-US" sz="2400" dirty="0"/>
              <a:t>Severe toxicity-free interval (time between randomization and the occurrence of late </a:t>
            </a:r>
            <a:r>
              <a:rPr lang="en-US" sz="2400" u="sng" dirty="0"/>
              <a:t>severe</a:t>
            </a:r>
            <a:r>
              <a:rPr lang="en-US" sz="2400" dirty="0"/>
              <a:t> side effect)</a:t>
            </a:r>
          </a:p>
          <a:p>
            <a:pPr lvl="1"/>
            <a:r>
              <a:rPr lang="en-US" sz="2400" dirty="0"/>
              <a:t>Anal/rectal damage (ulcer, fistula, or perforation), rectal stenosis that required colostomy, skin ulceration, and severe fibrosis. </a:t>
            </a:r>
          </a:p>
          <a:p>
            <a:pPr lvl="1"/>
            <a:r>
              <a:rPr lang="en-US" sz="2400" dirty="0"/>
              <a:t>Estimates the probability of being free of late side effects for patients under loco-regional control. </a:t>
            </a:r>
          </a:p>
        </p:txBody>
      </p:sp>
    </p:spTree>
    <p:extLst>
      <p:ext uri="{BB962C8B-B14F-4D97-AF65-F5344CB8AC3E}">
        <p14:creationId xmlns:p14="http://schemas.microsoft.com/office/powerpoint/2010/main" val="173004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Criteria</a:t>
            </a:r>
          </a:p>
        </p:txBody>
      </p:sp>
      <p:sp>
        <p:nvSpPr>
          <p:cNvPr id="4" name="Rectangle 3">
            <a:extLst>
              <a:ext uri="{FF2B5EF4-FFF2-40B4-BE49-F238E27FC236}">
                <a16:creationId xmlns:a16="http://schemas.microsoft.com/office/drawing/2014/main" id="{4197B0FD-A1DB-D741-8640-5D9B38332CD2}"/>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5" name="Content Placeholder 2"/>
          <p:cNvSpPr>
            <a:spLocks noGrp="1"/>
          </p:cNvSpPr>
          <p:nvPr>
            <p:ph idx="1"/>
          </p:nvPr>
        </p:nvSpPr>
        <p:spPr>
          <a:xfrm>
            <a:off x="1877952" y="1217827"/>
            <a:ext cx="8545707" cy="5176316"/>
          </a:xfrm>
        </p:spPr>
        <p:txBody>
          <a:bodyPr>
            <a:normAutofit lnSpcReduction="10000"/>
          </a:bodyPr>
          <a:lstStyle/>
          <a:p>
            <a:endParaRPr lang="en-US" sz="400" dirty="0"/>
          </a:p>
          <a:p>
            <a:r>
              <a:rPr lang="en-US" sz="2200" dirty="0"/>
              <a:t>ECOG performance status 0-2</a:t>
            </a:r>
          </a:p>
          <a:p>
            <a:endParaRPr lang="en-US" sz="400" dirty="0"/>
          </a:p>
          <a:p>
            <a:r>
              <a:rPr lang="en-US" sz="2200" dirty="0"/>
              <a:t>Patients must have histologically proven stage IIB (T3N0M0 only), IIIA (T2N1M0), IIIB (T4N0M0), or IIIC (T3N1M0, T4N1M0) invasive squamous cell carcinoma of the anus or anorectum, according to the AJCC 8th edition</a:t>
            </a:r>
          </a:p>
          <a:p>
            <a:endParaRPr lang="en-US" sz="400" dirty="0"/>
          </a:p>
          <a:p>
            <a:r>
              <a:rPr lang="en-US" sz="2200" dirty="0"/>
              <a:t>HIV+ permitted if CD4&gt;200</a:t>
            </a:r>
          </a:p>
          <a:p>
            <a:endParaRPr lang="en-US" sz="400" dirty="0"/>
          </a:p>
          <a:p>
            <a:r>
              <a:rPr lang="en-US" sz="2200" dirty="0"/>
              <a:t>No acute active, serious, uncontrolled opportunistic infection</a:t>
            </a:r>
          </a:p>
          <a:p>
            <a:endParaRPr lang="en-US" sz="400" dirty="0"/>
          </a:p>
          <a:p>
            <a:r>
              <a:rPr lang="en-US" sz="2200" dirty="0"/>
              <a:t>Patients can register if chemo/RT naïve for anal cancer</a:t>
            </a:r>
          </a:p>
          <a:p>
            <a:endParaRPr lang="en-US" sz="400" dirty="0"/>
          </a:p>
          <a:p>
            <a:r>
              <a:rPr lang="en-US" sz="2200" dirty="0"/>
              <a:t>For patients registering after chemoradiotherapy, they must receive chemotherapy as per NCCN guidelines and they must not have received less than 54 Gy of radiation </a:t>
            </a:r>
          </a:p>
          <a:p>
            <a:endParaRPr lang="en-US" sz="400" dirty="0"/>
          </a:p>
          <a:p>
            <a:r>
              <a:rPr lang="en-US" sz="2200" dirty="0"/>
              <a:t>Must have recovered from toxicities of chemoradiotherapy for anal cancer</a:t>
            </a:r>
          </a:p>
          <a:p>
            <a:endParaRPr lang="en-US" sz="2400" dirty="0"/>
          </a:p>
          <a:p>
            <a:endParaRPr lang="en-US" dirty="0"/>
          </a:p>
        </p:txBody>
      </p:sp>
    </p:spTree>
    <p:extLst>
      <p:ext uri="{BB962C8B-B14F-4D97-AF65-F5344CB8AC3E}">
        <p14:creationId xmlns:p14="http://schemas.microsoft.com/office/powerpoint/2010/main" val="1390326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Endpoints</a:t>
            </a:r>
          </a:p>
        </p:txBody>
      </p:sp>
      <p:sp>
        <p:nvSpPr>
          <p:cNvPr id="3" name="Content Placeholder 2"/>
          <p:cNvSpPr>
            <a:spLocks noGrp="1"/>
          </p:cNvSpPr>
          <p:nvPr>
            <p:ph idx="1"/>
          </p:nvPr>
        </p:nvSpPr>
        <p:spPr/>
        <p:txBody>
          <a:bodyPr/>
          <a:lstStyle/>
          <a:p>
            <a:pPr marL="0" indent="0" algn="just">
              <a:buNone/>
            </a:pPr>
            <a:endParaRPr lang="en-US" dirty="0"/>
          </a:p>
          <a:p>
            <a:pPr algn="just">
              <a:buFont typeface="Arial" panose="020B0604020202020204" pitchFamily="34" charset="0"/>
              <a:buChar char="•"/>
            </a:pPr>
            <a:r>
              <a:rPr lang="en-US" dirty="0"/>
              <a:t>Control 2-year DFS: 45%</a:t>
            </a:r>
          </a:p>
          <a:p>
            <a:pPr algn="just">
              <a:buFont typeface="Arial" panose="020B0604020202020204" pitchFamily="34" charset="0"/>
              <a:buChar char="•"/>
            </a:pPr>
            <a:endParaRPr lang="en-US" sz="400" dirty="0"/>
          </a:p>
          <a:p>
            <a:pPr algn="just">
              <a:buFont typeface="Arial" panose="020B0604020202020204" pitchFamily="34" charset="0"/>
              <a:buChar char="•"/>
            </a:pPr>
            <a:r>
              <a:rPr lang="en-US" dirty="0"/>
              <a:t>Target alternative hazard ratio of 0.59 </a:t>
            </a:r>
          </a:p>
          <a:p>
            <a:pPr lvl="1" algn="just">
              <a:buFont typeface="Arial" panose="020B0604020202020204" pitchFamily="34" charset="0"/>
              <a:buChar char="•"/>
            </a:pPr>
            <a:r>
              <a:rPr lang="en-US" dirty="0"/>
              <a:t>Corresponds to 62.5% EFS at 2 years</a:t>
            </a:r>
          </a:p>
          <a:p>
            <a:pPr lvl="1" algn="just">
              <a:buFont typeface="Arial" panose="020B0604020202020204" pitchFamily="34" charset="0"/>
              <a:buChar char="•"/>
            </a:pPr>
            <a:endParaRPr lang="en-US" sz="400" dirty="0"/>
          </a:p>
          <a:p>
            <a:pPr algn="just">
              <a:buFont typeface="Arial" panose="020B0604020202020204" pitchFamily="34" charset="0"/>
              <a:buChar char="•"/>
            </a:pPr>
            <a:r>
              <a:rPr lang="en-US" dirty="0"/>
              <a:t>One-sided 0.15 level stratified log rank test, 85% power </a:t>
            </a:r>
          </a:p>
          <a:p>
            <a:pPr algn="just">
              <a:buFont typeface="Arial" panose="020B0604020202020204" pitchFamily="34" charset="0"/>
              <a:buChar char="•"/>
            </a:pPr>
            <a:endParaRPr lang="en-US" sz="400" dirty="0"/>
          </a:p>
          <a:p>
            <a:pPr algn="just">
              <a:buFont typeface="Arial" panose="020B0604020202020204" pitchFamily="34" charset="0"/>
              <a:buChar char="•"/>
            </a:pPr>
            <a:r>
              <a:rPr lang="en-US" dirty="0"/>
              <a:t>Accrual: 7.5 patients per month, for a total of 180 in 2 years</a:t>
            </a:r>
          </a:p>
          <a:p>
            <a:pPr algn="just">
              <a:buFont typeface="Arial" panose="020B0604020202020204" pitchFamily="34" charset="0"/>
              <a:buChar char="•"/>
            </a:pPr>
            <a:endParaRPr lang="en-US" sz="400" dirty="0"/>
          </a:p>
          <a:p>
            <a:pPr algn="just">
              <a:buFont typeface="Arial" panose="020B0604020202020204" pitchFamily="34" charset="0"/>
              <a:buChar char="•"/>
            </a:pPr>
            <a:r>
              <a:rPr lang="en-US" dirty="0"/>
              <a:t>Total study time 2.5 years (full information of 66 events).</a:t>
            </a:r>
          </a:p>
          <a:p>
            <a:pPr algn="just">
              <a:buFont typeface="Arial" panose="020B0604020202020204" pitchFamily="34" charset="0"/>
              <a:buChar char="•"/>
            </a:pPr>
            <a:endParaRPr lang="en-US" sz="400" dirty="0"/>
          </a:p>
          <a:p>
            <a:pPr algn="just">
              <a:buFont typeface="Arial" panose="020B0604020202020204" pitchFamily="34" charset="0"/>
              <a:buChar char="•"/>
            </a:pPr>
            <a:r>
              <a:rPr lang="en-US" dirty="0"/>
              <a:t>Interim analysis scheduled at around 1.6 years. </a:t>
            </a:r>
          </a:p>
        </p:txBody>
      </p:sp>
      <p:sp>
        <p:nvSpPr>
          <p:cNvPr id="4" name="Rectangle 3">
            <a:extLst>
              <a:ext uri="{FF2B5EF4-FFF2-40B4-BE49-F238E27FC236}">
                <a16:creationId xmlns:a16="http://schemas.microsoft.com/office/drawing/2014/main" id="{7FBF2805-FB54-7944-A922-64AF34950568}"/>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Tree>
    <p:extLst>
      <p:ext uri="{BB962C8B-B14F-4D97-AF65-F5344CB8AC3E}">
        <p14:creationId xmlns:p14="http://schemas.microsoft.com/office/powerpoint/2010/main" val="322810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Recommendations</a:t>
            </a:r>
          </a:p>
        </p:txBody>
      </p:sp>
      <p:sp>
        <p:nvSpPr>
          <p:cNvPr id="3" name="Content Placeholder 2"/>
          <p:cNvSpPr>
            <a:spLocks noGrp="1"/>
          </p:cNvSpPr>
          <p:nvPr>
            <p:ph idx="1"/>
          </p:nvPr>
        </p:nvSpPr>
        <p:spPr/>
        <p:txBody>
          <a:bodyPr/>
          <a:lstStyle/>
          <a:p>
            <a:pPr marL="0" indent="0">
              <a:buNone/>
            </a:pPr>
            <a:endParaRPr lang="en-US" dirty="0">
              <a:sym typeface="Wingdings"/>
            </a:endParaRPr>
          </a:p>
          <a:p>
            <a:r>
              <a:rPr lang="en-US" dirty="0"/>
              <a:t>Suggest enrolling patients as soon as possible after recovery from </a:t>
            </a:r>
            <a:r>
              <a:rPr lang="en-US" dirty="0" err="1"/>
              <a:t>chemoRT</a:t>
            </a:r>
            <a:endParaRPr lang="en-US" dirty="0"/>
          </a:p>
          <a:p>
            <a:pPr lvl="1"/>
            <a:endParaRPr lang="en-US" sz="1000" dirty="0"/>
          </a:p>
          <a:p>
            <a:pPr lvl="1"/>
            <a:r>
              <a:rPr lang="en-US" dirty="0"/>
              <a:t>As in the PACIFIC Trail administration of </a:t>
            </a:r>
            <a:r>
              <a:rPr lang="en-US" dirty="0" err="1"/>
              <a:t>durvalumab</a:t>
            </a:r>
            <a:r>
              <a:rPr lang="en-US" dirty="0"/>
              <a:t> within 14 days of </a:t>
            </a:r>
            <a:r>
              <a:rPr lang="en-US" dirty="0" err="1"/>
              <a:t>chemoRT</a:t>
            </a:r>
            <a:r>
              <a:rPr lang="en-US" dirty="0"/>
              <a:t> was superior (HR 0.39 vs. 0.63 if &gt;14 days)</a:t>
            </a:r>
          </a:p>
          <a:p>
            <a:pPr marL="0" indent="0">
              <a:buNone/>
            </a:pPr>
            <a:endParaRPr lang="en-US" dirty="0"/>
          </a:p>
          <a:p>
            <a:endParaRPr lang="en-US" dirty="0"/>
          </a:p>
          <a:p>
            <a:endParaRPr lang="en-US" dirty="0"/>
          </a:p>
        </p:txBody>
      </p:sp>
      <p:sp>
        <p:nvSpPr>
          <p:cNvPr id="4" name="Rectangle 3">
            <a:extLst>
              <a:ext uri="{FF2B5EF4-FFF2-40B4-BE49-F238E27FC236}">
                <a16:creationId xmlns:a16="http://schemas.microsoft.com/office/drawing/2014/main" id="{672F9EDA-E7F4-D144-82D7-D5A6B740CE78}"/>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pic>
        <p:nvPicPr>
          <p:cNvPr id="5" name="Content Placeholder 3">
            <a:extLst>
              <a:ext uri="{FF2B5EF4-FFF2-40B4-BE49-F238E27FC236}">
                <a16:creationId xmlns:a16="http://schemas.microsoft.com/office/drawing/2014/main" id="{FD6AA2D0-BE67-EA45-A8EF-DCA201C47538}"/>
              </a:ext>
            </a:extLst>
          </p:cNvPr>
          <p:cNvPicPr>
            <a:picLocks noChangeAspect="1"/>
          </p:cNvPicPr>
          <p:nvPr/>
        </p:nvPicPr>
        <p:blipFill>
          <a:blip r:embed="rId2"/>
          <a:stretch>
            <a:fillRect/>
          </a:stretch>
        </p:blipFill>
        <p:spPr>
          <a:xfrm>
            <a:off x="2565417" y="2803157"/>
            <a:ext cx="7061169" cy="3567086"/>
          </a:xfrm>
          <a:prstGeom prst="rect">
            <a:avLst/>
          </a:prstGeom>
        </p:spPr>
      </p:pic>
      <p:sp>
        <p:nvSpPr>
          <p:cNvPr id="6" name="TextBox 5">
            <a:extLst>
              <a:ext uri="{FF2B5EF4-FFF2-40B4-BE49-F238E27FC236}">
                <a16:creationId xmlns:a16="http://schemas.microsoft.com/office/drawing/2014/main" id="{816CB2D6-72D0-514F-825D-19FEDDE30711}"/>
              </a:ext>
            </a:extLst>
          </p:cNvPr>
          <p:cNvSpPr txBox="1"/>
          <p:nvPr/>
        </p:nvSpPr>
        <p:spPr>
          <a:xfrm>
            <a:off x="8717018" y="6581002"/>
            <a:ext cx="1950983" cy="276999"/>
          </a:xfrm>
          <a:prstGeom prst="rect">
            <a:avLst/>
          </a:prstGeom>
          <a:noFill/>
        </p:spPr>
        <p:txBody>
          <a:bodyPr wrap="none" rtlCol="0">
            <a:spAutoFit/>
          </a:bodyPr>
          <a:lstStyle/>
          <a:p>
            <a:r>
              <a:rPr lang="en-US" sz="1200" kern="0" dirty="0">
                <a:solidFill>
                  <a:sysClr val="windowText" lastClr="000000"/>
                </a:solidFill>
              </a:rPr>
              <a:t>Antonia SJ et al. </a:t>
            </a:r>
            <a:r>
              <a:rPr lang="en-US" sz="1200" i="1" kern="0" dirty="0">
                <a:solidFill>
                  <a:sysClr val="windowText" lastClr="000000"/>
                </a:solidFill>
              </a:rPr>
              <a:t>NEJM. </a:t>
            </a:r>
            <a:r>
              <a:rPr lang="en-US" sz="1200" kern="0" dirty="0">
                <a:solidFill>
                  <a:sysClr val="windowText" lastClr="000000"/>
                </a:solidFill>
              </a:rPr>
              <a:t>2017</a:t>
            </a:r>
          </a:p>
        </p:txBody>
      </p:sp>
    </p:spTree>
    <p:extLst>
      <p:ext uri="{BB962C8B-B14F-4D97-AF65-F5344CB8AC3E}">
        <p14:creationId xmlns:p14="http://schemas.microsoft.com/office/powerpoint/2010/main" val="1425390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6B55-84F1-F149-8EA5-A7AC0EB97E53}"/>
              </a:ext>
            </a:extLst>
          </p:cNvPr>
          <p:cNvSpPr>
            <a:spLocks noGrp="1"/>
          </p:cNvSpPr>
          <p:nvPr>
            <p:ph type="title"/>
          </p:nvPr>
        </p:nvSpPr>
        <p:spPr/>
        <p:txBody>
          <a:bodyPr/>
          <a:lstStyle/>
          <a:p>
            <a:r>
              <a:rPr lang="en-US" dirty="0"/>
              <a:t>Current Status of EA2165</a:t>
            </a:r>
          </a:p>
        </p:txBody>
      </p:sp>
      <p:sp>
        <p:nvSpPr>
          <p:cNvPr id="3" name="Content Placeholder 2">
            <a:extLst>
              <a:ext uri="{FF2B5EF4-FFF2-40B4-BE49-F238E27FC236}">
                <a16:creationId xmlns:a16="http://schemas.microsoft.com/office/drawing/2014/main" id="{5E7A7C0D-DB86-A540-9B65-121B7E473113}"/>
              </a:ext>
            </a:extLst>
          </p:cNvPr>
          <p:cNvSpPr>
            <a:spLocks noGrp="1"/>
          </p:cNvSpPr>
          <p:nvPr>
            <p:ph idx="1"/>
          </p:nvPr>
        </p:nvSpPr>
        <p:spPr>
          <a:xfrm>
            <a:off x="1877952" y="970692"/>
            <a:ext cx="8545707" cy="5176316"/>
          </a:xfrm>
        </p:spPr>
        <p:txBody>
          <a:bodyPr/>
          <a:lstStyle/>
          <a:p>
            <a:endParaRPr lang="en-US" dirty="0"/>
          </a:p>
          <a:p>
            <a:r>
              <a:rPr lang="en-US" dirty="0"/>
              <a:t>EA2165 is available across the cooperative groups of the NCTN, CCTG (Canadian Clinical Trials Group) and AMC:</a:t>
            </a:r>
          </a:p>
          <a:p>
            <a:pPr lvl="1"/>
            <a:r>
              <a:rPr lang="en-US" dirty="0"/>
              <a:t>Total of 773 sites have the trial approved </a:t>
            </a:r>
          </a:p>
          <a:p>
            <a:pPr lvl="1"/>
            <a:endParaRPr lang="en-US" sz="1000" dirty="0"/>
          </a:p>
          <a:p>
            <a:r>
              <a:rPr lang="en-US" dirty="0"/>
              <a:t>As of May 31, 2020 there were 187 patients accrued. </a:t>
            </a:r>
          </a:p>
          <a:p>
            <a:endParaRPr lang="en-US" sz="1000" dirty="0"/>
          </a:p>
          <a:p>
            <a:r>
              <a:rPr lang="en-US" dirty="0"/>
              <a:t>Trial activated in August 2018</a:t>
            </a:r>
          </a:p>
          <a:p>
            <a:endParaRPr lang="en-US" sz="1000" dirty="0"/>
          </a:p>
          <a:p>
            <a:r>
              <a:rPr lang="en-US" dirty="0"/>
              <a:t>Accrual rate higher than expected w/ ~10 patients per month </a:t>
            </a:r>
          </a:p>
          <a:p>
            <a:pPr lvl="1"/>
            <a:r>
              <a:rPr lang="en-US" dirty="0"/>
              <a:t>Estimated accrual was 7.5 patients per month</a:t>
            </a:r>
          </a:p>
        </p:txBody>
      </p:sp>
      <p:sp>
        <p:nvSpPr>
          <p:cNvPr id="4" name="Rectangle 3">
            <a:extLst>
              <a:ext uri="{FF2B5EF4-FFF2-40B4-BE49-F238E27FC236}">
                <a16:creationId xmlns:a16="http://schemas.microsoft.com/office/drawing/2014/main" id="{2831A707-17BD-784D-926D-46F1A2347F97}"/>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Tree>
    <p:extLst>
      <p:ext uri="{BB962C8B-B14F-4D97-AF65-F5344CB8AC3E}">
        <p14:creationId xmlns:p14="http://schemas.microsoft.com/office/powerpoint/2010/main" val="2895313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348B-CCF9-BE4B-BB69-C6662D1E15ED}"/>
              </a:ext>
            </a:extLst>
          </p:cNvPr>
          <p:cNvSpPr>
            <a:spLocks noGrp="1"/>
          </p:cNvSpPr>
          <p:nvPr>
            <p:ph type="title"/>
          </p:nvPr>
        </p:nvSpPr>
        <p:spPr/>
        <p:txBody>
          <a:bodyPr/>
          <a:lstStyle/>
          <a:p>
            <a:r>
              <a:rPr lang="en-US" dirty="0"/>
              <a:t>Plan For Phase III Conversion- CTEP approved!</a:t>
            </a:r>
          </a:p>
        </p:txBody>
      </p:sp>
      <p:sp>
        <p:nvSpPr>
          <p:cNvPr id="3" name="Content Placeholder 2">
            <a:extLst>
              <a:ext uri="{FF2B5EF4-FFF2-40B4-BE49-F238E27FC236}">
                <a16:creationId xmlns:a16="http://schemas.microsoft.com/office/drawing/2014/main" id="{04248D89-0476-F945-B012-A41E23E94967}"/>
              </a:ext>
            </a:extLst>
          </p:cNvPr>
          <p:cNvSpPr>
            <a:spLocks noGrp="1"/>
          </p:cNvSpPr>
          <p:nvPr>
            <p:ph idx="1"/>
          </p:nvPr>
        </p:nvSpPr>
        <p:spPr/>
        <p:txBody>
          <a:bodyPr>
            <a:normAutofit/>
          </a:bodyPr>
          <a:lstStyle/>
          <a:p>
            <a:endParaRPr lang="en-US" sz="1800" dirty="0"/>
          </a:p>
          <a:p>
            <a:r>
              <a:rPr lang="en-US" sz="1800" dirty="0"/>
              <a:t>264 patients (132 patients per arm) and a total study time of about 4 years (36 months of total accrual and 12 months of follow-up for the DFS endpoint to mature to full information of 137 events)</a:t>
            </a:r>
          </a:p>
          <a:p>
            <a:pPr lvl="1"/>
            <a:r>
              <a:rPr lang="en-US" sz="1800" dirty="0"/>
              <a:t>Accounting for dropout between registration and randomization, overall sample size is 294</a:t>
            </a:r>
          </a:p>
          <a:p>
            <a:pPr lvl="1"/>
            <a:r>
              <a:rPr lang="en-US" sz="1800" dirty="0"/>
              <a:t>Provisional CTEP approval, final CIRB approval expected on 7/16/20</a:t>
            </a:r>
          </a:p>
          <a:p>
            <a:endParaRPr lang="en-US" sz="800" dirty="0"/>
          </a:p>
          <a:p>
            <a:r>
              <a:rPr lang="en-US" sz="1800" dirty="0"/>
              <a:t>Interim analyses starting at 43 events which are projected to occur about a year before the end of accrual and continuing every 6 months to correspond with scheduled DSMC meetings. </a:t>
            </a:r>
          </a:p>
          <a:p>
            <a:pPr lvl="1"/>
            <a:endParaRPr lang="en-US" sz="800" dirty="0"/>
          </a:p>
          <a:p>
            <a:r>
              <a:rPr lang="en-US" sz="1800" dirty="0"/>
              <a:t>Futility stopping rules</a:t>
            </a:r>
          </a:p>
          <a:p>
            <a:pPr lvl="1"/>
            <a:r>
              <a:rPr lang="en-US" sz="1800" dirty="0"/>
              <a:t>If at an interim analysis occurring at 50% information time or beyond, the lower limit of the unadjusted 95% two-sided confidence interval on the DFS hazard ratio obtained from the Cox regression model does not contain the target HR of 0.59.</a:t>
            </a:r>
          </a:p>
          <a:p>
            <a:endParaRPr lang="en-US" sz="1800" dirty="0"/>
          </a:p>
          <a:p>
            <a:endParaRPr lang="en-US" sz="1800" dirty="0"/>
          </a:p>
        </p:txBody>
      </p:sp>
      <p:sp>
        <p:nvSpPr>
          <p:cNvPr id="4" name="Rectangle 3">
            <a:extLst>
              <a:ext uri="{FF2B5EF4-FFF2-40B4-BE49-F238E27FC236}">
                <a16:creationId xmlns:a16="http://schemas.microsoft.com/office/drawing/2014/main" id="{F1BD6398-EF43-4785-AFE0-36E22AA221AB}"/>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Tree>
    <p:extLst>
      <p:ext uri="{BB962C8B-B14F-4D97-AF65-F5344CB8AC3E}">
        <p14:creationId xmlns:p14="http://schemas.microsoft.com/office/powerpoint/2010/main" val="3967387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CB915-AC56-D244-ACF2-CEAE7D708DAB}"/>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p:cNvSpPr>
            <a:spLocks noGrp="1"/>
          </p:cNvSpPr>
          <p:nvPr>
            <p:ph type="title"/>
          </p:nvPr>
        </p:nvSpPr>
        <p:spPr/>
        <p:txBody>
          <a:bodyPr>
            <a:normAutofit/>
          </a:bodyPr>
          <a:lstStyle/>
          <a:p>
            <a:r>
              <a:rPr lang="en-US" dirty="0"/>
              <a:t>Randomized Phase II Trial of </a:t>
            </a:r>
            <a:r>
              <a:rPr lang="en-US" dirty="0" err="1"/>
              <a:t>Nivolumab</a:t>
            </a:r>
            <a:r>
              <a:rPr lang="en-US" dirty="0"/>
              <a:t> following </a:t>
            </a:r>
            <a:r>
              <a:rPr lang="en-US" dirty="0" err="1"/>
              <a:t>ChemoRT</a:t>
            </a:r>
            <a:r>
              <a:rPr lang="en-US" dirty="0"/>
              <a:t> in High Risk Anal Cancer (T3+ or N+)</a:t>
            </a:r>
          </a:p>
        </p:txBody>
      </p:sp>
      <p:graphicFrame>
        <p:nvGraphicFramePr>
          <p:cNvPr id="4" name="Content Placeholder 3"/>
          <p:cNvGraphicFramePr>
            <a:graphicFrameLocks noGrp="1"/>
          </p:cNvGraphicFramePr>
          <p:nvPr>
            <p:ph idx="1"/>
          </p:nvPr>
        </p:nvGraphicFramePr>
        <p:xfrm>
          <a:off x="1785564" y="2162615"/>
          <a:ext cx="8638092" cy="2844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a:off x="3596928" y="3595347"/>
            <a:ext cx="1422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215163" y="286344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75409" y="4776736"/>
            <a:ext cx="2930009" cy="139907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kern="0" dirty="0">
                <a:solidFill>
                  <a:schemeClr val="tx1"/>
                </a:solidFill>
              </a:rPr>
              <a:t>Stratification Factors: </a:t>
            </a:r>
          </a:p>
          <a:p>
            <a:pPr algn="ctr"/>
            <a:r>
              <a:rPr lang="en-US" sz="2400" kern="0" dirty="0">
                <a:solidFill>
                  <a:schemeClr val="tx1"/>
                </a:solidFill>
              </a:rPr>
              <a:t>Nodal status, HIV, Time at enrollment</a:t>
            </a:r>
          </a:p>
          <a:p>
            <a:pPr algn="ctr"/>
            <a:r>
              <a:rPr lang="en-US" sz="2400" kern="0" dirty="0">
                <a:solidFill>
                  <a:schemeClr val="tx1"/>
                </a:solidFill>
              </a:rPr>
              <a:t>N=294</a:t>
            </a:r>
          </a:p>
          <a:p>
            <a:pPr algn="ctr"/>
            <a:r>
              <a:rPr lang="en-US" sz="2400" kern="0" dirty="0">
                <a:solidFill>
                  <a:schemeClr val="tx1"/>
                </a:solidFill>
              </a:rPr>
              <a:t>HR=0.59</a:t>
            </a:r>
          </a:p>
        </p:txBody>
      </p:sp>
      <p:sp>
        <p:nvSpPr>
          <p:cNvPr id="8" name="Rectangle 7"/>
          <p:cNvSpPr/>
          <p:nvPr/>
        </p:nvSpPr>
        <p:spPr>
          <a:xfrm>
            <a:off x="6834119" y="2409067"/>
            <a:ext cx="464148" cy="23725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kern="0" dirty="0">
                <a:solidFill>
                  <a:sysClr val="windowText" lastClr="000000"/>
                </a:solidFill>
              </a:rPr>
              <a:t>RANDOM</a:t>
            </a:r>
          </a:p>
          <a:p>
            <a:pPr algn="ctr"/>
            <a:r>
              <a:rPr lang="en-US" b="1" kern="0" dirty="0">
                <a:solidFill>
                  <a:sysClr val="windowText" lastClr="000000"/>
                </a:solidFill>
              </a:rPr>
              <a:t>I</a:t>
            </a:r>
          </a:p>
          <a:p>
            <a:pPr algn="ctr"/>
            <a:r>
              <a:rPr lang="en-US" b="1" kern="0" dirty="0">
                <a:solidFill>
                  <a:sysClr val="windowText" lastClr="000000"/>
                </a:solidFill>
              </a:rPr>
              <a:t>Z</a:t>
            </a:r>
          </a:p>
          <a:p>
            <a:pPr algn="ctr"/>
            <a:r>
              <a:rPr lang="en-US" b="1" kern="0" dirty="0">
                <a:solidFill>
                  <a:sysClr val="windowText" lastClr="000000"/>
                </a:solidFill>
              </a:rPr>
              <a:t>E</a:t>
            </a:r>
          </a:p>
        </p:txBody>
      </p:sp>
      <p:sp>
        <p:nvSpPr>
          <p:cNvPr id="18" name="5-Point Star 17"/>
          <p:cNvSpPr/>
          <p:nvPr/>
        </p:nvSpPr>
        <p:spPr>
          <a:xfrm>
            <a:off x="1877950" y="2573460"/>
            <a:ext cx="497459" cy="454382"/>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19" name="5-Point Star 18"/>
          <p:cNvSpPr/>
          <p:nvPr/>
        </p:nvSpPr>
        <p:spPr>
          <a:xfrm>
            <a:off x="6336661" y="2573460"/>
            <a:ext cx="497459" cy="454382"/>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12" name="Rectangle 11">
            <a:extLst>
              <a:ext uri="{FF2B5EF4-FFF2-40B4-BE49-F238E27FC236}">
                <a16:creationId xmlns:a16="http://schemas.microsoft.com/office/drawing/2014/main" id="{895530B4-256A-274B-8C8C-2A1B68E82C2C}"/>
              </a:ext>
            </a:extLst>
          </p:cNvPr>
          <p:cNvSpPr/>
          <p:nvPr/>
        </p:nvSpPr>
        <p:spPr>
          <a:xfrm>
            <a:off x="3021550" y="2409067"/>
            <a:ext cx="527222" cy="514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Tree>
    <p:extLst>
      <p:ext uri="{BB962C8B-B14F-4D97-AF65-F5344CB8AC3E}">
        <p14:creationId xmlns:p14="http://schemas.microsoft.com/office/powerpoint/2010/main" val="22310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5818189"/>
            <a:ext cx="9144000" cy="7127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kern="0">
              <a:solidFill>
                <a:srgbClr val="FFFFFF"/>
              </a:solidFill>
            </a:endParaRPr>
          </a:p>
        </p:txBody>
      </p:sp>
      <p:sp>
        <p:nvSpPr>
          <p:cNvPr id="115715" name="Rectangle 2"/>
          <p:cNvSpPr>
            <a:spLocks noGrp="1"/>
          </p:cNvSpPr>
          <p:nvPr>
            <p:ph type="title" idx="4294967295"/>
          </p:nvPr>
        </p:nvSpPr>
        <p:spPr>
          <a:xfrm>
            <a:off x="1676400" y="-152400"/>
            <a:ext cx="8763000" cy="1143000"/>
          </a:xfrm>
        </p:spPr>
        <p:txBody>
          <a:bodyPr/>
          <a:lstStyle/>
          <a:p>
            <a:pPr eaLnBrk="1" hangingPunct="1"/>
            <a:r>
              <a:rPr lang="en-CA" altLang="en-US" sz="4000">
                <a:ea typeface="ヒラギノ角ゴ Pro W3"/>
                <a:cs typeface="Arial Black" panose="020B0A04020102020204" pitchFamily="34" charset="0"/>
              </a:rPr>
              <a:t>RTOG 1112 Prescription Dose</a:t>
            </a:r>
          </a:p>
        </p:txBody>
      </p:sp>
      <p:sp>
        <p:nvSpPr>
          <p:cNvPr id="115716" name="Rectangle 3"/>
          <p:cNvSpPr>
            <a:spLocks noGrp="1"/>
          </p:cNvSpPr>
          <p:nvPr>
            <p:ph type="body" sz="half" idx="4294967295"/>
          </p:nvPr>
        </p:nvSpPr>
        <p:spPr>
          <a:xfrm>
            <a:off x="1752600" y="762000"/>
            <a:ext cx="8686800" cy="4114800"/>
          </a:xfrm>
        </p:spPr>
        <p:txBody>
          <a:bodyPr/>
          <a:lstStyle/>
          <a:p>
            <a:pPr marL="533400" indent="-457200" defTabSz="914400" eaLnBrk="1" hangingPunct="1">
              <a:spcBef>
                <a:spcPts val="300"/>
              </a:spcBef>
              <a:buFontTx/>
              <a:buChar char="•"/>
            </a:pPr>
            <a:r>
              <a:rPr lang="en-US" altLang="en-US" sz="2200">
                <a:ea typeface="ヒラギノ角ゴ Pro W3"/>
                <a:cs typeface="Arial" panose="020B0604020202020204" pitchFamily="34" charset="0"/>
              </a:rPr>
              <a:t>Prescription dose covers 95% of PTV</a:t>
            </a:r>
          </a:p>
          <a:p>
            <a:pPr marL="533400" indent="-457200" defTabSz="914400" eaLnBrk="1" hangingPunct="1">
              <a:spcBef>
                <a:spcPts val="300"/>
              </a:spcBef>
              <a:buFontTx/>
              <a:buChar char="•"/>
            </a:pPr>
            <a:r>
              <a:rPr lang="en-US" altLang="en-US" sz="2200">
                <a:ea typeface="ヒラギノ角ゴ Pro W3"/>
                <a:cs typeface="Arial" panose="020B0604020202020204" pitchFamily="34" charset="0"/>
              </a:rPr>
              <a:t>For protons, the prescribed dose below refers to RBE-weighted absorbed dose (D(RBE) = 1.1 x D)</a:t>
            </a:r>
            <a:endParaRPr lang="en-CA" altLang="en-US" sz="2200">
              <a:ea typeface="ヒラギノ角ゴ Pro W3"/>
              <a:cs typeface="Arial" panose="020B0604020202020204" pitchFamily="34" charset="0"/>
            </a:endParaRPr>
          </a:p>
          <a:p>
            <a:pPr marL="533400" indent="-457200" defTabSz="914400" eaLnBrk="1" hangingPunct="1">
              <a:spcBef>
                <a:spcPts val="300"/>
              </a:spcBef>
              <a:buFontTx/>
              <a:buChar char="•"/>
            </a:pPr>
            <a:r>
              <a:rPr lang="en-CA" altLang="en-US" sz="2200">
                <a:ea typeface="ヒラギノ角ゴ Pro W3"/>
                <a:cs typeface="Arial" panose="020B0604020202020204" pitchFamily="34" charset="0"/>
              </a:rPr>
              <a:t>Prescription dose based on mean liver dose minus GTV</a:t>
            </a:r>
          </a:p>
          <a:p>
            <a:pPr marL="533400" indent="-457200" defTabSz="914400" eaLnBrk="1" hangingPunct="1">
              <a:spcBef>
                <a:spcPts val="300"/>
              </a:spcBef>
              <a:buFontTx/>
              <a:buChar char="•"/>
            </a:pPr>
            <a:r>
              <a:rPr lang="en-CA" altLang="en-US" sz="2200">
                <a:ea typeface="ヒラギノ角ゴ Pro W3"/>
                <a:cs typeface="Arial" panose="020B0604020202020204" pitchFamily="34" charset="0"/>
              </a:rPr>
              <a:t>Prescription dose is the highest allowable dose </a:t>
            </a:r>
          </a:p>
          <a:p>
            <a:pPr marL="914400" lvl="1" indent="-457200" defTabSz="914400" eaLnBrk="1" hangingPunct="1">
              <a:spcBef>
                <a:spcPct val="0"/>
              </a:spcBef>
              <a:buFontTx/>
              <a:buChar char="•"/>
            </a:pPr>
            <a:r>
              <a:rPr lang="en-CA" altLang="en-US" sz="2000">
                <a:ea typeface="ヒラギノ角ゴ Pro W3"/>
                <a:cs typeface="Arial" panose="020B0604020202020204" pitchFamily="34" charset="0"/>
              </a:rPr>
              <a:t>27.5 – 50 Gy in 5 fractions</a:t>
            </a:r>
          </a:p>
          <a:p>
            <a:pPr marL="914400" lvl="1" indent="-457200" defTabSz="914400" eaLnBrk="1" hangingPunct="1">
              <a:spcBef>
                <a:spcPct val="0"/>
              </a:spcBef>
              <a:buFontTx/>
              <a:buChar char="•"/>
            </a:pPr>
            <a:r>
              <a:rPr lang="en-CA" altLang="en-US" sz="2000">
                <a:ea typeface="ヒラギノ角ゴ Pro W3"/>
                <a:cs typeface="Arial" panose="020B0604020202020204" pitchFamily="34" charset="0"/>
              </a:rPr>
              <a:t>Different doses for different PTVs permitted</a:t>
            </a:r>
          </a:p>
        </p:txBody>
      </p:sp>
      <p:graphicFrame>
        <p:nvGraphicFramePr>
          <p:cNvPr id="7" name="Table 6"/>
          <p:cNvGraphicFramePr>
            <a:graphicFrameLocks noGrp="1"/>
          </p:cNvGraphicFramePr>
          <p:nvPr/>
        </p:nvGraphicFramePr>
        <p:xfrm>
          <a:off x="2055814" y="3581400"/>
          <a:ext cx="8207375" cy="2590800"/>
        </p:xfrm>
        <a:graphic>
          <a:graphicData uri="http://schemas.openxmlformats.org/drawingml/2006/table">
            <a:tbl>
              <a:tblPr>
                <a:tableStyleId>{5C22544A-7EE6-4342-B048-85BDC9FD1C3A}</a:tableStyleId>
              </a:tblPr>
              <a:tblGrid>
                <a:gridCol w="2348287">
                  <a:extLst>
                    <a:ext uri="{9D8B030D-6E8A-4147-A177-3AD203B41FA5}">
                      <a16:colId xmlns:a16="http://schemas.microsoft.com/office/drawing/2014/main" val="20000"/>
                    </a:ext>
                  </a:extLst>
                </a:gridCol>
                <a:gridCol w="2220408">
                  <a:extLst>
                    <a:ext uri="{9D8B030D-6E8A-4147-A177-3AD203B41FA5}">
                      <a16:colId xmlns:a16="http://schemas.microsoft.com/office/drawing/2014/main" val="20001"/>
                    </a:ext>
                  </a:extLst>
                </a:gridCol>
                <a:gridCol w="3638680">
                  <a:extLst>
                    <a:ext uri="{9D8B030D-6E8A-4147-A177-3AD203B41FA5}">
                      <a16:colId xmlns:a16="http://schemas.microsoft.com/office/drawing/2014/main" val="20002"/>
                    </a:ext>
                  </a:extLst>
                </a:gridCol>
              </a:tblGrid>
              <a:tr h="558067">
                <a:tc>
                  <a:txBody>
                    <a:bodyPr/>
                    <a:lstStyle/>
                    <a:p>
                      <a:pPr marL="0" marR="0" algn="ctr">
                        <a:spcBef>
                          <a:spcPts val="0"/>
                        </a:spcBef>
                        <a:spcAft>
                          <a:spcPts val="0"/>
                        </a:spcAft>
                      </a:pPr>
                      <a:r>
                        <a:rPr lang="en-US" sz="1600" b="1" dirty="0">
                          <a:solidFill>
                            <a:srgbClr val="435464"/>
                          </a:solidFill>
                          <a:effectLst/>
                        </a:rPr>
                        <a:t>Allowed Mean Liver Dose [MLD] (</a:t>
                      </a:r>
                      <a:r>
                        <a:rPr lang="en-US" sz="1600" b="1" dirty="0" err="1">
                          <a:solidFill>
                            <a:srgbClr val="435464"/>
                          </a:solidFill>
                          <a:effectLst/>
                        </a:rPr>
                        <a:t>Gy</a:t>
                      </a:r>
                      <a:r>
                        <a:rPr lang="en-US" sz="1600" b="1" dirty="0">
                          <a:solidFill>
                            <a:srgbClr val="435464"/>
                          </a:solidFill>
                          <a:effectLst/>
                        </a:rPr>
                        <a:t>)</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lnT w="12700" cap="flat" cmpd="sng" algn="ctr">
                      <a:solidFill>
                        <a:srgbClr val="435464"/>
                      </a:solidFill>
                      <a:prstDash val="solid"/>
                      <a:round/>
                      <a:headEnd type="none" w="med" len="med"/>
                      <a:tailEnd type="none" w="med" len="med"/>
                    </a:lnT>
                    <a:lnB w="12700" cap="flat" cmpd="sng" algn="ctr">
                      <a:solidFill>
                        <a:srgbClr val="435464"/>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rgbClr val="435464"/>
                          </a:solidFill>
                          <a:effectLst/>
                        </a:rPr>
                        <a:t>Planned Prescription Dose (</a:t>
                      </a:r>
                      <a:r>
                        <a:rPr lang="en-US" sz="1600" b="1" dirty="0" err="1">
                          <a:solidFill>
                            <a:srgbClr val="435464"/>
                          </a:solidFill>
                          <a:effectLst/>
                        </a:rPr>
                        <a:t>Gy</a:t>
                      </a:r>
                      <a:r>
                        <a:rPr lang="en-US" sz="1600" b="1" dirty="0">
                          <a:solidFill>
                            <a:srgbClr val="435464"/>
                          </a:solidFill>
                          <a:effectLst/>
                        </a:rPr>
                        <a:t>)</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lnT w="12700" cap="flat" cmpd="sng" algn="ctr">
                      <a:solidFill>
                        <a:srgbClr val="435464"/>
                      </a:solidFill>
                      <a:prstDash val="solid"/>
                      <a:round/>
                      <a:headEnd type="none" w="med" len="med"/>
                      <a:tailEnd type="none" w="med" len="med"/>
                    </a:lnT>
                    <a:lnB w="12700" cap="flat" cmpd="sng" algn="ctr">
                      <a:solidFill>
                        <a:srgbClr val="435464"/>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b="1" dirty="0">
                          <a:solidFill>
                            <a:srgbClr val="435464"/>
                          </a:solidFill>
                          <a:effectLst/>
                        </a:rPr>
                        <a:t>If the maximum allowed MLD is exceeded at this planned dose</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lnT w="12700" cap="flat" cmpd="sng" algn="ctr">
                      <a:solidFill>
                        <a:srgbClr val="435464"/>
                      </a:solidFill>
                      <a:prstDash val="solid"/>
                      <a:round/>
                      <a:headEnd type="none" w="med" len="med"/>
                      <a:tailEnd type="none" w="med" len="med"/>
                    </a:lnT>
                    <a:lnB w="12700" cap="flat" cmpd="sng" algn="ctr">
                      <a:solidFill>
                        <a:srgbClr val="43546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8275">
                <a:tc>
                  <a:txBody>
                    <a:bodyPr/>
                    <a:lstStyle/>
                    <a:p>
                      <a:pPr marL="0" marR="0" algn="ctr">
                        <a:spcBef>
                          <a:spcPts val="0"/>
                        </a:spcBef>
                        <a:spcAft>
                          <a:spcPts val="0"/>
                        </a:spcAft>
                      </a:pPr>
                      <a:r>
                        <a:rPr lang="en-US" sz="1600" b="1" dirty="0">
                          <a:solidFill>
                            <a:srgbClr val="435464"/>
                          </a:solidFill>
                          <a:effectLst/>
                        </a:rPr>
                        <a:t>13.0</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lnT w="12700" cap="flat" cmpd="sng" algn="ctr">
                      <a:solidFill>
                        <a:srgbClr val="435464"/>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1600" b="1" dirty="0">
                          <a:solidFill>
                            <a:srgbClr val="435464"/>
                          </a:solidFill>
                          <a:effectLst/>
                        </a:rPr>
                        <a:t>50</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lnT w="12700" cap="flat" cmpd="sng" algn="ctr">
                      <a:solidFill>
                        <a:srgbClr val="435464"/>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1600" b="1" dirty="0">
                          <a:solidFill>
                            <a:srgbClr val="435464"/>
                          </a:solidFill>
                          <a:effectLst/>
                        </a:rPr>
                        <a:t>Reduce to 45 </a:t>
                      </a:r>
                      <a:r>
                        <a:rPr lang="en-US" sz="1600" b="1" dirty="0" err="1">
                          <a:solidFill>
                            <a:srgbClr val="435464"/>
                          </a:solidFill>
                          <a:effectLst/>
                        </a:rPr>
                        <a:t>Gy</a:t>
                      </a:r>
                      <a:r>
                        <a:rPr lang="en-US" sz="1600" b="1" dirty="0">
                          <a:solidFill>
                            <a:srgbClr val="435464"/>
                          </a:solidFill>
                          <a:effectLst/>
                        </a:rPr>
                        <a:t> and re-evaluate</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lnT w="12700" cap="flat" cmpd="sng" algn="ctr">
                      <a:solidFill>
                        <a:srgbClr val="435464"/>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28275">
                <a:tc>
                  <a:txBody>
                    <a:bodyPr/>
                    <a:lstStyle/>
                    <a:p>
                      <a:pPr marL="0" marR="0" algn="ctr">
                        <a:spcBef>
                          <a:spcPts val="0"/>
                        </a:spcBef>
                        <a:spcAft>
                          <a:spcPts val="0"/>
                        </a:spcAft>
                      </a:pPr>
                      <a:r>
                        <a:rPr lang="en-US" sz="1600" b="1" dirty="0">
                          <a:solidFill>
                            <a:srgbClr val="435464"/>
                          </a:solidFill>
                          <a:effectLst/>
                        </a:rPr>
                        <a:t>15.0</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b="1" dirty="0">
                          <a:solidFill>
                            <a:srgbClr val="435464"/>
                          </a:solidFill>
                          <a:effectLst/>
                        </a:rPr>
                        <a:t>45</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1600" b="1" dirty="0">
                          <a:solidFill>
                            <a:srgbClr val="435464"/>
                          </a:solidFill>
                          <a:effectLst/>
                        </a:rPr>
                        <a:t>Reduce to 40 </a:t>
                      </a:r>
                      <a:r>
                        <a:rPr lang="en-US" sz="1600" b="1" dirty="0" err="1">
                          <a:solidFill>
                            <a:srgbClr val="435464"/>
                          </a:solidFill>
                          <a:effectLst/>
                        </a:rPr>
                        <a:t>Gy</a:t>
                      </a:r>
                      <a:r>
                        <a:rPr lang="en-US" sz="1600" b="1" dirty="0">
                          <a:solidFill>
                            <a:srgbClr val="435464"/>
                          </a:solidFill>
                          <a:effectLst/>
                        </a:rPr>
                        <a:t> and re-evaluate</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28275">
                <a:tc>
                  <a:txBody>
                    <a:bodyPr/>
                    <a:lstStyle/>
                    <a:p>
                      <a:pPr marL="0" marR="0" algn="ctr">
                        <a:spcBef>
                          <a:spcPts val="0"/>
                        </a:spcBef>
                        <a:spcAft>
                          <a:spcPts val="0"/>
                        </a:spcAft>
                      </a:pPr>
                      <a:r>
                        <a:rPr lang="en-US" sz="1600" b="1" dirty="0">
                          <a:solidFill>
                            <a:srgbClr val="435464"/>
                          </a:solidFill>
                          <a:effectLst/>
                        </a:rPr>
                        <a:t>15.0</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b="1" dirty="0">
                          <a:solidFill>
                            <a:srgbClr val="435464"/>
                          </a:solidFill>
                          <a:effectLst/>
                        </a:rPr>
                        <a:t>40</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1600" b="1" dirty="0">
                          <a:solidFill>
                            <a:srgbClr val="435464"/>
                          </a:solidFill>
                          <a:effectLst/>
                        </a:rPr>
                        <a:t>Reduce to 35 </a:t>
                      </a:r>
                      <a:r>
                        <a:rPr lang="en-US" sz="1600" b="1" dirty="0" err="1">
                          <a:solidFill>
                            <a:srgbClr val="435464"/>
                          </a:solidFill>
                          <a:effectLst/>
                        </a:rPr>
                        <a:t>Gy</a:t>
                      </a:r>
                      <a:r>
                        <a:rPr lang="en-US" sz="1600" b="1" dirty="0">
                          <a:solidFill>
                            <a:srgbClr val="435464"/>
                          </a:solidFill>
                          <a:effectLst/>
                        </a:rPr>
                        <a:t> and re-evaluate</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28275">
                <a:tc>
                  <a:txBody>
                    <a:bodyPr/>
                    <a:lstStyle/>
                    <a:p>
                      <a:pPr marL="0" marR="0" algn="ctr">
                        <a:spcBef>
                          <a:spcPts val="0"/>
                        </a:spcBef>
                        <a:spcAft>
                          <a:spcPts val="0"/>
                        </a:spcAft>
                      </a:pPr>
                      <a:r>
                        <a:rPr lang="en-US" sz="1600" b="1" dirty="0">
                          <a:solidFill>
                            <a:srgbClr val="435464"/>
                          </a:solidFill>
                          <a:effectLst/>
                        </a:rPr>
                        <a:t>15.5</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b="1" dirty="0">
                          <a:solidFill>
                            <a:srgbClr val="435464"/>
                          </a:solidFill>
                          <a:effectLst/>
                        </a:rPr>
                        <a:t>35</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1600" b="1" dirty="0">
                          <a:solidFill>
                            <a:srgbClr val="435464"/>
                          </a:solidFill>
                          <a:effectLst/>
                        </a:rPr>
                        <a:t>Reduce to 30 </a:t>
                      </a:r>
                      <a:r>
                        <a:rPr lang="en-US" sz="1600" b="1" dirty="0" err="1">
                          <a:solidFill>
                            <a:srgbClr val="435464"/>
                          </a:solidFill>
                          <a:effectLst/>
                        </a:rPr>
                        <a:t>Gy</a:t>
                      </a:r>
                      <a:r>
                        <a:rPr lang="en-US" sz="1600" b="1" dirty="0">
                          <a:solidFill>
                            <a:srgbClr val="435464"/>
                          </a:solidFill>
                          <a:effectLst/>
                        </a:rPr>
                        <a:t> and re-evaluate</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28275">
                <a:tc>
                  <a:txBody>
                    <a:bodyPr/>
                    <a:lstStyle/>
                    <a:p>
                      <a:pPr marL="0" marR="0" algn="ctr">
                        <a:spcBef>
                          <a:spcPts val="0"/>
                        </a:spcBef>
                        <a:spcAft>
                          <a:spcPts val="0"/>
                        </a:spcAft>
                      </a:pPr>
                      <a:r>
                        <a:rPr lang="en-US" sz="1600" b="1" dirty="0">
                          <a:solidFill>
                            <a:srgbClr val="435464"/>
                          </a:solidFill>
                          <a:effectLst/>
                        </a:rPr>
                        <a:t>16.0</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1600" b="1" dirty="0">
                          <a:solidFill>
                            <a:srgbClr val="435464"/>
                          </a:solidFill>
                          <a:effectLst/>
                        </a:rPr>
                        <a:t>30</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1600" b="1" dirty="0">
                          <a:solidFill>
                            <a:srgbClr val="435464"/>
                          </a:solidFill>
                          <a:effectLst/>
                        </a:rPr>
                        <a:t>Reduce to 27.5 </a:t>
                      </a:r>
                      <a:r>
                        <a:rPr lang="en-US" sz="1600" b="1" dirty="0" err="1">
                          <a:solidFill>
                            <a:srgbClr val="435464"/>
                          </a:solidFill>
                          <a:effectLst/>
                        </a:rPr>
                        <a:t>Gy</a:t>
                      </a:r>
                      <a:r>
                        <a:rPr lang="en-US" sz="1600" b="1" dirty="0">
                          <a:solidFill>
                            <a:srgbClr val="435464"/>
                          </a:solidFill>
                          <a:effectLst/>
                        </a:rPr>
                        <a:t> and re-evaluate</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28275">
                <a:tc>
                  <a:txBody>
                    <a:bodyPr/>
                    <a:lstStyle/>
                    <a:p>
                      <a:pPr marL="0" marR="0" algn="ctr">
                        <a:spcBef>
                          <a:spcPts val="0"/>
                        </a:spcBef>
                        <a:spcAft>
                          <a:spcPts val="0"/>
                        </a:spcAft>
                      </a:pPr>
                      <a:r>
                        <a:rPr lang="en-US" sz="1600" b="1" dirty="0">
                          <a:solidFill>
                            <a:srgbClr val="435464"/>
                          </a:solidFill>
                          <a:effectLst/>
                        </a:rPr>
                        <a:t>17.0</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lnB w="12700" cap="flat" cmpd="sng" algn="ctr">
                      <a:solidFill>
                        <a:srgbClr val="435464"/>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rgbClr val="435464"/>
                          </a:solidFill>
                          <a:effectLst/>
                        </a:rPr>
                        <a:t>27.5</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lnB w="12700" cap="flat" cmpd="sng" algn="ctr">
                      <a:solidFill>
                        <a:srgbClr val="435464"/>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1" dirty="0">
                          <a:solidFill>
                            <a:srgbClr val="435464"/>
                          </a:solidFill>
                          <a:effectLst/>
                        </a:rPr>
                        <a:t>Ineligible</a:t>
                      </a:r>
                      <a:endParaRPr lang="en-US" sz="1600" b="1" dirty="0">
                        <a:solidFill>
                          <a:srgbClr val="435464"/>
                        </a:solidFill>
                        <a:effectLst/>
                        <a:latin typeface="Calibri"/>
                        <a:ea typeface="Calibri"/>
                        <a:cs typeface="Times New Roman"/>
                      </a:endParaRPr>
                    </a:p>
                  </a:txBody>
                  <a:tcPr marL="91430" marR="91430" anchor="ctr">
                    <a:lnL w="12700" cap="flat" cmpd="sng" algn="ctr">
                      <a:solidFill>
                        <a:srgbClr val="435464"/>
                      </a:solidFill>
                      <a:prstDash val="solid"/>
                      <a:round/>
                      <a:headEnd type="none" w="med" len="med"/>
                      <a:tailEnd type="none" w="med" len="med"/>
                    </a:lnL>
                    <a:lnR w="12700" cap="flat" cmpd="sng" algn="ctr">
                      <a:solidFill>
                        <a:srgbClr val="435464"/>
                      </a:solidFill>
                      <a:prstDash val="solid"/>
                      <a:round/>
                      <a:headEnd type="none" w="med" len="med"/>
                      <a:tailEnd type="none" w="med" len="med"/>
                    </a:lnR>
                    <a:lnB w="12700" cap="flat" cmpd="sng" algn="ctr">
                      <a:solidFill>
                        <a:srgbClr val="435464"/>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95842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6B55-84F1-F149-8EA5-A7AC0EB97E53}"/>
              </a:ext>
            </a:extLst>
          </p:cNvPr>
          <p:cNvSpPr>
            <a:spLocks noGrp="1"/>
          </p:cNvSpPr>
          <p:nvPr>
            <p:ph type="title"/>
          </p:nvPr>
        </p:nvSpPr>
        <p:spPr/>
        <p:txBody>
          <a:bodyPr/>
          <a:lstStyle/>
          <a:p>
            <a:r>
              <a:rPr lang="en-US" dirty="0"/>
              <a:t>Accrual update</a:t>
            </a:r>
          </a:p>
        </p:txBody>
      </p:sp>
      <p:sp>
        <p:nvSpPr>
          <p:cNvPr id="3" name="Content Placeholder 2">
            <a:extLst>
              <a:ext uri="{FF2B5EF4-FFF2-40B4-BE49-F238E27FC236}">
                <a16:creationId xmlns:a16="http://schemas.microsoft.com/office/drawing/2014/main" id="{5E7A7C0D-DB86-A540-9B65-121B7E473113}"/>
              </a:ext>
            </a:extLst>
          </p:cNvPr>
          <p:cNvSpPr>
            <a:spLocks noGrp="1"/>
          </p:cNvSpPr>
          <p:nvPr>
            <p:ph idx="1"/>
          </p:nvPr>
        </p:nvSpPr>
        <p:spPr>
          <a:xfrm>
            <a:off x="1877952" y="970692"/>
            <a:ext cx="8545707" cy="5176316"/>
          </a:xfrm>
        </p:spPr>
        <p:txBody>
          <a:bodyPr/>
          <a:lstStyle/>
          <a:p>
            <a:r>
              <a:rPr lang="en-US" dirty="0"/>
              <a:t>187 of 294 patients accrued  as of May 31, 2020</a:t>
            </a:r>
          </a:p>
          <a:p>
            <a:endParaRPr lang="en-US" dirty="0"/>
          </a:p>
          <a:p>
            <a:endParaRPr lang="en-US" dirty="0"/>
          </a:p>
        </p:txBody>
      </p:sp>
      <p:sp>
        <p:nvSpPr>
          <p:cNvPr id="4" name="Rectangle 3">
            <a:extLst>
              <a:ext uri="{FF2B5EF4-FFF2-40B4-BE49-F238E27FC236}">
                <a16:creationId xmlns:a16="http://schemas.microsoft.com/office/drawing/2014/main" id="{2831A707-17BD-784D-926D-46F1A2347F97}"/>
              </a:ext>
            </a:extLst>
          </p:cNvPr>
          <p:cNvSpPr/>
          <p:nvPr/>
        </p:nvSpPr>
        <p:spPr>
          <a:xfrm>
            <a:off x="1524000" y="5955958"/>
            <a:ext cx="9144000" cy="902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graphicFrame>
        <p:nvGraphicFramePr>
          <p:cNvPr id="6" name="Chart 5">
            <a:extLst>
              <a:ext uri="{FF2B5EF4-FFF2-40B4-BE49-F238E27FC236}">
                <a16:creationId xmlns:a16="http://schemas.microsoft.com/office/drawing/2014/main" id="{4B292E4B-A980-7F45-95E0-54C09A5AD28F}"/>
              </a:ext>
            </a:extLst>
          </p:cNvPr>
          <p:cNvGraphicFramePr>
            <a:graphicFrameLocks noGrp="1" noChangeAspect="1"/>
          </p:cNvGraphicFramePr>
          <p:nvPr>
            <p:extLst/>
          </p:nvPr>
        </p:nvGraphicFramePr>
        <p:xfrm>
          <a:off x="2310384" y="1281773"/>
          <a:ext cx="7571232" cy="54871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01699C5-08D3-2E48-9D08-64A59ED52353}"/>
              </a:ext>
            </a:extLst>
          </p:cNvPr>
          <p:cNvSpPr txBox="1"/>
          <p:nvPr/>
        </p:nvSpPr>
        <p:spPr>
          <a:xfrm>
            <a:off x="4285432" y="2804980"/>
            <a:ext cx="654346" cy="646331"/>
          </a:xfrm>
          <a:prstGeom prst="rect">
            <a:avLst/>
          </a:prstGeom>
          <a:noFill/>
        </p:spPr>
        <p:txBody>
          <a:bodyPr wrap="none" rtlCol="0">
            <a:spAutoFit/>
          </a:bodyPr>
          <a:lstStyle/>
          <a:p>
            <a:pPr algn="ctr"/>
            <a:r>
              <a:rPr lang="en-US" kern="0" dirty="0">
                <a:solidFill>
                  <a:schemeClr val="bg1"/>
                </a:solidFill>
              </a:rPr>
              <a:t>NRG</a:t>
            </a:r>
          </a:p>
          <a:p>
            <a:pPr algn="ctr"/>
            <a:r>
              <a:rPr lang="en-US" kern="0" dirty="0">
                <a:solidFill>
                  <a:schemeClr val="bg1"/>
                </a:solidFill>
              </a:rPr>
              <a:t>24%</a:t>
            </a:r>
          </a:p>
        </p:txBody>
      </p:sp>
    </p:spTree>
    <p:extLst>
      <p:ext uri="{BB962C8B-B14F-4D97-AF65-F5344CB8AC3E}">
        <p14:creationId xmlns:p14="http://schemas.microsoft.com/office/powerpoint/2010/main" val="2882890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350E1C-AC99-074B-BF17-290AD04E6D21}"/>
              </a:ext>
            </a:extLst>
          </p:cNvPr>
          <p:cNvSpPr/>
          <p:nvPr/>
        </p:nvSpPr>
        <p:spPr>
          <a:xfrm>
            <a:off x="1524000" y="395417"/>
            <a:ext cx="9144000" cy="6462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kern="0">
              <a:solidFill>
                <a:sysClr val="windowText" lastClr="000000"/>
              </a:solidFill>
            </a:endParaRPr>
          </a:p>
        </p:txBody>
      </p:sp>
      <p:sp>
        <p:nvSpPr>
          <p:cNvPr id="2" name="Title 1">
            <a:extLst>
              <a:ext uri="{FF2B5EF4-FFF2-40B4-BE49-F238E27FC236}">
                <a16:creationId xmlns:a16="http://schemas.microsoft.com/office/drawing/2014/main" id="{62F484CF-4725-4849-9C41-F9E3070F91F1}"/>
              </a:ext>
            </a:extLst>
          </p:cNvPr>
          <p:cNvSpPr>
            <a:spLocks noGrp="1"/>
          </p:cNvSpPr>
          <p:nvPr>
            <p:ph type="ctrTitle"/>
          </p:nvPr>
        </p:nvSpPr>
        <p:spPr/>
        <p:txBody>
          <a:bodyPr>
            <a:normAutofit/>
          </a:bodyPr>
          <a:lstStyle/>
          <a:p>
            <a:r>
              <a:rPr lang="en-US" sz="5000" dirty="0"/>
              <a:t>Thank you!</a:t>
            </a:r>
          </a:p>
        </p:txBody>
      </p:sp>
      <p:sp>
        <p:nvSpPr>
          <p:cNvPr id="3" name="Subtitle 2">
            <a:extLst>
              <a:ext uri="{FF2B5EF4-FFF2-40B4-BE49-F238E27FC236}">
                <a16:creationId xmlns:a16="http://schemas.microsoft.com/office/drawing/2014/main" id="{0459FF9B-28D2-434A-85B8-1AA2FCB6BC44}"/>
              </a:ext>
            </a:extLst>
          </p:cNvPr>
          <p:cNvSpPr>
            <a:spLocks noGrp="1"/>
          </p:cNvSpPr>
          <p:nvPr>
            <p:ph type="subTitle" idx="1"/>
          </p:nvPr>
        </p:nvSpPr>
        <p:spPr/>
        <p:txBody>
          <a:bodyPr>
            <a:normAutofit/>
          </a:bodyPr>
          <a:lstStyle/>
          <a:p>
            <a:r>
              <a:rPr lang="en-US" sz="2500" dirty="0"/>
              <a:t>Please reach out with any questions </a:t>
            </a:r>
          </a:p>
          <a:p>
            <a:r>
              <a:rPr lang="en-US" sz="2500" dirty="0" err="1"/>
              <a:t>romessep@mskcc.org</a:t>
            </a:r>
            <a:endParaRPr lang="en-US" sz="2500" dirty="0"/>
          </a:p>
        </p:txBody>
      </p:sp>
    </p:spTree>
    <p:extLst>
      <p:ext uri="{BB962C8B-B14F-4D97-AF65-F5344CB8AC3E}">
        <p14:creationId xmlns:p14="http://schemas.microsoft.com/office/powerpoint/2010/main" val="374642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E94236EF-B68D-1744-9FF5-AAC51871D061}"/>
              </a:ext>
            </a:extLst>
          </p:cNvPr>
          <p:cNvSpPr>
            <a:spLocks noGrp="1"/>
          </p:cNvSpPr>
          <p:nvPr>
            <p:ph type="ctrTitle"/>
          </p:nvPr>
        </p:nvSpPr>
        <p:spPr/>
        <p:txBody>
          <a:bodyPr/>
          <a:lstStyle/>
          <a:p>
            <a:r>
              <a:rPr lang="en-US" altLang="en-US" sz="3000"/>
              <a:t>SWOG 1815: : A Phase III Randomized Control Trial of Gemcitabine, Cisplatin, and Nab-Paclitaxel Versus Gemcitabine and Cisplatin in Newly Diagnosed, Advanced Biliary Tract Cancers</a:t>
            </a:r>
          </a:p>
        </p:txBody>
      </p:sp>
      <p:sp>
        <p:nvSpPr>
          <p:cNvPr id="3" name="Subtitle 2">
            <a:extLst>
              <a:ext uri="{FF2B5EF4-FFF2-40B4-BE49-F238E27FC236}">
                <a16:creationId xmlns:a16="http://schemas.microsoft.com/office/drawing/2014/main" id="{8B7812A1-1E53-4B47-9A9C-0D4539E5C512}"/>
              </a:ext>
            </a:extLst>
          </p:cNvPr>
          <p:cNvSpPr>
            <a:spLocks noGrp="1"/>
          </p:cNvSpPr>
          <p:nvPr>
            <p:ph type="subTitle" idx="1"/>
          </p:nvPr>
        </p:nvSpPr>
        <p:spPr/>
        <p:txBody>
          <a:bodyPr>
            <a:normAutofit fontScale="77500" lnSpcReduction="20000"/>
          </a:bodyPr>
          <a:lstStyle/>
          <a:p>
            <a:pPr>
              <a:defRPr/>
            </a:pPr>
            <a:r>
              <a:rPr lang="en-US" dirty="0"/>
              <a:t>PI: RACHNA T. SHROFF, MD, MS</a:t>
            </a:r>
          </a:p>
          <a:p>
            <a:pPr>
              <a:defRPr/>
            </a:pPr>
            <a:r>
              <a:rPr lang="en-US" dirty="0"/>
              <a:t>STUDY CO-CHAIR: AARON J. SCOTT, MD</a:t>
            </a:r>
          </a:p>
          <a:p>
            <a:pPr>
              <a:defRPr/>
            </a:pPr>
            <a:r>
              <a:rPr lang="en-US" dirty="0"/>
              <a:t>ALLIANCE CHAMPION: Mitesh Borad, MD</a:t>
            </a:r>
          </a:p>
          <a:p>
            <a:pPr>
              <a:defRPr/>
            </a:pPr>
            <a:r>
              <a:rPr lang="en-US" dirty="0"/>
              <a:t>ECOG-ACRIN CHAMPION: Laura Goff, MD</a:t>
            </a:r>
          </a:p>
          <a:p>
            <a:pPr>
              <a:defRPr/>
            </a:pPr>
            <a:r>
              <a:rPr lang="en-US" dirty="0"/>
              <a:t>NRG CHAMPION: Khalid Matin, MD</a:t>
            </a:r>
          </a:p>
        </p:txBody>
      </p:sp>
    </p:spTree>
    <p:extLst>
      <p:ext uri="{BB962C8B-B14F-4D97-AF65-F5344CB8AC3E}">
        <p14:creationId xmlns:p14="http://schemas.microsoft.com/office/powerpoint/2010/main" val="1015709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2"/>
          <p:cNvSpPr>
            <a:spLocks noChangeArrowheads="1"/>
          </p:cNvSpPr>
          <p:nvPr/>
        </p:nvSpPr>
        <p:spPr bwMode="auto">
          <a:xfrm>
            <a:off x="1970302" y="3096149"/>
            <a:ext cx="2968286" cy="1907024"/>
          </a:xfrm>
          <a:prstGeom prst="roundRect">
            <a:avLst>
              <a:gd name="adj" fmla="val 14574"/>
            </a:avLst>
          </a:prstGeom>
          <a:solidFill>
            <a:schemeClr val="bg1"/>
          </a:solidFill>
          <a:ln w="19050">
            <a:solidFill>
              <a:schemeClr val="tx1"/>
            </a:solidFill>
            <a:round/>
            <a:headEnd/>
            <a:tailEnd/>
          </a:ln>
        </p:spPr>
        <p:txBody>
          <a:bodyPr wrap="square" lIns="0" rIns="0" anchor="ctr">
            <a:spAutoFit/>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charset="0"/>
                <a:ea typeface="ＭＳ Ｐゴシック" charset="0"/>
                <a:cs typeface="Arial" charset="0"/>
              </a:rPr>
              <a:t>First line, advanced cholangiocarcinoma and gallbladder cancer</a:t>
            </a:r>
          </a:p>
          <a:p>
            <a:pPr marL="0" marR="0" lvl="0" indent="0" algn="ctr" defTabSz="91440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charset="0"/>
                <a:ea typeface="ＭＳ Ｐゴシック" charset="0"/>
                <a:cs typeface="Arial" charset="0"/>
              </a:rPr>
              <a:t>N = 60</a:t>
            </a:r>
          </a:p>
        </p:txBody>
      </p:sp>
      <p:sp>
        <p:nvSpPr>
          <p:cNvPr id="3" name="Right Arrow 33"/>
          <p:cNvSpPr>
            <a:spLocks/>
          </p:cNvSpPr>
          <p:nvPr/>
        </p:nvSpPr>
        <p:spPr bwMode="auto">
          <a:xfrm>
            <a:off x="4953001" y="3658486"/>
            <a:ext cx="482366" cy="320675"/>
          </a:xfrm>
          <a:prstGeom prst="rightArrow">
            <a:avLst>
              <a:gd name="adj1" fmla="val 39824"/>
              <a:gd name="adj2" fmla="val 80262"/>
            </a:avLst>
          </a:prstGeom>
          <a:solidFill>
            <a:schemeClr val="tx2"/>
          </a:solidFill>
          <a:ln w="9525">
            <a:noFill/>
            <a:miter lim="800000"/>
            <a:headEnd/>
            <a:tailEnd/>
          </a:ln>
        </p:spPr>
        <p:txBody>
          <a:bodyPr wrap="none" lIns="18288" tIns="18288" rIns="18288" bIns="18288"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1F60A9"/>
              </a:solidFill>
              <a:effectLst/>
              <a:uLnTx/>
              <a:uFillTx/>
              <a:latin typeface="Arial"/>
              <a:ea typeface="ＭＳ Ｐゴシック" charset="0"/>
              <a:cs typeface="Arial" charset="0"/>
            </a:endParaRPr>
          </a:p>
        </p:txBody>
      </p:sp>
      <p:sp>
        <p:nvSpPr>
          <p:cNvPr id="4" name="Rounded Rectangle 38"/>
          <p:cNvSpPr>
            <a:spLocks noChangeArrowheads="1"/>
          </p:cNvSpPr>
          <p:nvPr/>
        </p:nvSpPr>
        <p:spPr bwMode="auto">
          <a:xfrm>
            <a:off x="5486400" y="2743202"/>
            <a:ext cx="2286000" cy="2514599"/>
          </a:xfrm>
          <a:prstGeom prst="roundRect">
            <a:avLst>
              <a:gd name="adj" fmla="val 21958"/>
            </a:avLst>
          </a:prstGeom>
          <a:solidFill>
            <a:schemeClr val="accent1"/>
          </a:solidFill>
          <a:ln w="19050">
            <a:solidFill>
              <a:schemeClr val="tx2"/>
            </a:solidFill>
            <a:round/>
            <a:headEnd/>
            <a:tailEnd/>
          </a:ln>
        </p:spPr>
        <p:txBody>
          <a:bodyPr tIns="91440" bIns="91440" anchor="ctr"/>
          <a:lstStyle/>
          <a:p>
            <a:pPr marL="0" marR="0" lvl="0" indent="0" algn="ctr" defTabSz="914400" eaLnBrk="0" fontAlgn="base" latinLnBrk="0" hangingPunct="0">
              <a:lnSpc>
                <a:spcPct val="90000"/>
              </a:lnSpc>
              <a:spcBef>
                <a:spcPts val="30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rPr>
              <a:t>Gemcitabine </a:t>
            </a:r>
          </a:p>
          <a:p>
            <a:pPr marL="0" marR="0" lvl="0" indent="0" algn="ctr" defTabSz="914400" eaLnBrk="0" fontAlgn="base" latinLnBrk="0" hangingPunct="0">
              <a:lnSpc>
                <a:spcPct val="90000"/>
              </a:lnSpc>
              <a:spcBef>
                <a:spcPts val="30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rPr>
              <a:t>1000 </a:t>
            </a: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sym typeface="Wingdings" panose="05000000000000000000" pitchFamily="2" charset="2"/>
              </a:rPr>
              <a:t> </a:t>
            </a:r>
            <a:r>
              <a:rPr kumimoji="0" lang="en-US" sz="1600" b="0" i="0" u="none" strike="noStrike" kern="0" cap="none" spc="0" normalizeH="0" baseline="0" noProof="0" dirty="0">
                <a:ln>
                  <a:noFill/>
                </a:ln>
                <a:solidFill>
                  <a:srgbClr val="FFFF00"/>
                </a:solidFill>
                <a:effectLst/>
                <a:uLnTx/>
                <a:uFillTx/>
                <a:latin typeface="Arial" charset="0"/>
                <a:ea typeface="ＭＳ Ｐゴシック" charset="0"/>
                <a:cs typeface="Arial" charset="0"/>
                <a:sym typeface="Wingdings" panose="05000000000000000000" pitchFamily="2" charset="2"/>
              </a:rPr>
              <a:t>800</a:t>
            </a:r>
            <a:r>
              <a:rPr kumimoji="0" lang="en-US" sz="1600" b="0" i="0" u="none" strike="noStrike" kern="0" cap="none" spc="0" normalizeH="0" baseline="0" noProof="0" dirty="0">
                <a:ln>
                  <a:noFill/>
                </a:ln>
                <a:solidFill>
                  <a:srgbClr val="FFFF00"/>
                </a:solidFill>
                <a:effectLst/>
                <a:uLnTx/>
                <a:uFillTx/>
                <a:latin typeface="Arial" charset="0"/>
                <a:ea typeface="ＭＳ Ｐゴシック" charset="0"/>
                <a:cs typeface="Arial" charset="0"/>
              </a:rPr>
              <a:t> mg/m</a:t>
            </a:r>
            <a:r>
              <a:rPr kumimoji="0" lang="en-US" sz="1600" b="0" i="0" u="none" strike="noStrike" kern="0" cap="none" spc="0" normalizeH="0" baseline="30000" noProof="0" dirty="0">
                <a:ln>
                  <a:noFill/>
                </a:ln>
                <a:solidFill>
                  <a:srgbClr val="FFFF00"/>
                </a:solidFill>
                <a:effectLst/>
                <a:uLnTx/>
                <a:uFillTx/>
                <a:latin typeface="Arial" charset="0"/>
                <a:ea typeface="ＭＳ Ｐゴシック" charset="0"/>
                <a:cs typeface="Arial" charset="0"/>
              </a:rPr>
              <a:t>2</a:t>
            </a:r>
            <a:b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rPr>
            </a:b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Cisplatin 25 mg/m</a:t>
            </a:r>
            <a:r>
              <a:rPr kumimoji="0" lang="en-US" sz="1600" b="0" i="0" u="none" strike="noStrike" kern="0" cap="none" spc="0" normalizeH="0" baseline="30000" noProof="0" dirty="0">
                <a:ln>
                  <a:noFill/>
                </a:ln>
                <a:solidFill>
                  <a:srgbClr val="FFFFFF"/>
                </a:solidFill>
                <a:effectLst/>
                <a:uLnTx/>
                <a:uFillTx/>
                <a:latin typeface="Arial" charset="0"/>
                <a:ea typeface="ＭＳ Ｐゴシック" charset="0"/>
                <a:cs typeface="Arial" charset="0"/>
              </a:rPr>
              <a:t>2</a:t>
            </a: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 Nab-Paclitaxel </a:t>
            </a:r>
          </a:p>
          <a:p>
            <a:pPr marL="0" marR="0" lvl="0" indent="0" algn="ctr" defTabSz="914400" eaLnBrk="0" fontAlgn="base" latinLnBrk="0" hangingPunct="0">
              <a:lnSpc>
                <a:spcPct val="90000"/>
              </a:lnSpc>
              <a:spcBef>
                <a:spcPts val="30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rPr>
              <a:t>125 </a:t>
            </a: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sym typeface="Wingdings" panose="05000000000000000000" pitchFamily="2" charset="2"/>
              </a:rPr>
              <a:t> </a:t>
            </a:r>
            <a:r>
              <a:rPr kumimoji="0" lang="en-US" sz="1600" b="0" i="0" u="none" strike="noStrike" kern="0" cap="none" spc="0" normalizeH="0" baseline="0" noProof="0" dirty="0">
                <a:ln>
                  <a:noFill/>
                </a:ln>
                <a:solidFill>
                  <a:srgbClr val="FFFF00"/>
                </a:solidFill>
                <a:effectLst/>
                <a:uLnTx/>
                <a:uFillTx/>
                <a:latin typeface="Arial" charset="0"/>
                <a:ea typeface="ＭＳ Ｐゴシック" charset="0"/>
                <a:cs typeface="Arial" charset="0"/>
                <a:sym typeface="Wingdings" panose="05000000000000000000" pitchFamily="2" charset="2"/>
              </a:rPr>
              <a:t>100</a:t>
            </a:r>
            <a:r>
              <a:rPr kumimoji="0" lang="en-US" sz="1600" b="0" i="0" u="none" strike="noStrike" kern="0" cap="none" spc="0" normalizeH="0" baseline="0" noProof="0" dirty="0">
                <a:ln>
                  <a:noFill/>
                </a:ln>
                <a:solidFill>
                  <a:srgbClr val="FFFF00"/>
                </a:solidFill>
                <a:effectLst/>
                <a:uLnTx/>
                <a:uFillTx/>
                <a:latin typeface="Arial" charset="0"/>
                <a:ea typeface="ＭＳ Ｐゴシック" charset="0"/>
                <a:cs typeface="Arial" charset="0"/>
              </a:rPr>
              <a:t> mg/m</a:t>
            </a:r>
            <a:r>
              <a:rPr kumimoji="0" lang="en-US" sz="1600" b="0" i="0" u="none" strike="noStrike" kern="0" cap="none" spc="0" normalizeH="0" baseline="30000" noProof="0" dirty="0">
                <a:ln>
                  <a:noFill/>
                </a:ln>
                <a:solidFill>
                  <a:srgbClr val="FFFF00"/>
                </a:solidFill>
                <a:effectLst/>
                <a:uLnTx/>
                <a:uFillTx/>
                <a:latin typeface="Arial" charset="0"/>
                <a:ea typeface="ＭＳ Ｐゴシック" charset="0"/>
                <a:cs typeface="Arial" charset="0"/>
              </a:rPr>
              <a:t>2</a:t>
            </a:r>
            <a:r>
              <a:rPr kumimoji="0" lang="en-US" sz="1600" b="0" i="0" u="none" strike="noStrike" kern="0" cap="none" spc="0" normalizeH="0" baseline="0" noProof="0" dirty="0">
                <a:ln>
                  <a:noFill/>
                </a:ln>
                <a:solidFill>
                  <a:srgbClr val="FFFF00"/>
                </a:solidFill>
                <a:effectLst/>
                <a:uLnTx/>
                <a:uFillTx/>
                <a:latin typeface="Arial" charset="0"/>
                <a:ea typeface="ＭＳ Ｐゴシック" charset="0"/>
                <a:cs typeface="Arial" charset="0"/>
              </a:rPr>
              <a:t> </a:t>
            </a: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rPr>
              <a:t>IV </a:t>
            </a:r>
          </a:p>
          <a:p>
            <a:pPr marL="0" marR="0" lvl="0" indent="0" algn="ctr" defTabSz="914400" eaLnBrk="0" fontAlgn="base" latinLnBrk="0" hangingPunct="0">
              <a:lnSpc>
                <a:spcPct val="90000"/>
              </a:lnSpc>
              <a:spcBef>
                <a:spcPts val="30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charset="0"/>
                <a:ea typeface="ＭＳ Ｐゴシック" charset="0"/>
                <a:cs typeface="Arial" charset="0"/>
              </a:rPr>
              <a:t>Days 1, 8 of a 21-day cycle</a:t>
            </a:r>
          </a:p>
        </p:txBody>
      </p:sp>
      <p:sp>
        <p:nvSpPr>
          <p:cNvPr id="6" name="TextBox 1"/>
          <p:cNvSpPr txBox="1">
            <a:spLocks noChangeArrowheads="1"/>
          </p:cNvSpPr>
          <p:nvPr/>
        </p:nvSpPr>
        <p:spPr bwMode="auto">
          <a:xfrm>
            <a:off x="5688551" y="1737362"/>
            <a:ext cx="312617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Arial" charset="0"/>
                <a:ea typeface="ＭＳ Ｐゴシック" charset="0"/>
              </a:rPr>
              <a:t>Primary EP: PFS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Arial" charset="0"/>
                <a:ea typeface="ＭＳ Ｐゴシック" charset="0"/>
              </a:rPr>
              <a:t>Secondary: ORR, OS</a:t>
            </a:r>
          </a:p>
        </p:txBody>
      </p:sp>
      <p:sp>
        <p:nvSpPr>
          <p:cNvPr id="7" name="TextBox 1"/>
          <p:cNvSpPr txBox="1">
            <a:spLocks noChangeArrowheads="1"/>
          </p:cNvSpPr>
          <p:nvPr/>
        </p:nvSpPr>
        <p:spPr bwMode="auto">
          <a:xfrm>
            <a:off x="2603384" y="5376087"/>
            <a:ext cx="2590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Arial" charset="0"/>
                <a:ea typeface="ＭＳ Ｐゴシック" charset="0"/>
              </a:rPr>
              <a:t>Correlatives: Mechanisms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Arial" charset="0"/>
                <a:ea typeface="ＭＳ Ｐゴシック" charset="0"/>
              </a:rPr>
              <a:t>of resistance, ERCC1, RRM</a:t>
            </a:r>
          </a:p>
        </p:txBody>
      </p:sp>
      <p:sp>
        <p:nvSpPr>
          <p:cNvPr id="8" name="Right Arrow 33"/>
          <p:cNvSpPr>
            <a:spLocks/>
          </p:cNvSpPr>
          <p:nvPr/>
        </p:nvSpPr>
        <p:spPr bwMode="auto">
          <a:xfrm>
            <a:off x="7788814" y="3659188"/>
            <a:ext cx="482366" cy="320675"/>
          </a:xfrm>
          <a:prstGeom prst="rightArrow">
            <a:avLst>
              <a:gd name="adj1" fmla="val 39824"/>
              <a:gd name="adj2" fmla="val 80262"/>
            </a:avLst>
          </a:prstGeom>
          <a:solidFill>
            <a:schemeClr val="tx2"/>
          </a:solidFill>
          <a:ln w="9525">
            <a:noFill/>
            <a:miter lim="800000"/>
            <a:headEnd/>
            <a:tailEnd/>
          </a:ln>
        </p:spPr>
        <p:txBody>
          <a:bodyPr wrap="none" lIns="18288" tIns="18288" rIns="18288" bIns="18288"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1F60A9"/>
              </a:solidFill>
              <a:effectLst/>
              <a:uLnTx/>
              <a:uFillTx/>
              <a:latin typeface="Arial"/>
              <a:ea typeface="ＭＳ Ｐゴシック" charset="0"/>
              <a:cs typeface="Arial" charset="0"/>
            </a:endParaRPr>
          </a:p>
        </p:txBody>
      </p:sp>
      <p:sp>
        <p:nvSpPr>
          <p:cNvPr id="9" name="Rounded Rectangle 32"/>
          <p:cNvSpPr>
            <a:spLocks noChangeArrowheads="1"/>
          </p:cNvSpPr>
          <p:nvPr/>
        </p:nvSpPr>
        <p:spPr bwMode="auto">
          <a:xfrm>
            <a:off x="8271180" y="3505200"/>
            <a:ext cx="1126310" cy="736602"/>
          </a:xfrm>
          <a:prstGeom prst="roundRect">
            <a:avLst>
              <a:gd name="adj" fmla="val 14574"/>
            </a:avLst>
          </a:prstGeom>
          <a:solidFill>
            <a:schemeClr val="bg1"/>
          </a:solidFill>
          <a:ln w="19050">
            <a:solidFill>
              <a:schemeClr val="tx1"/>
            </a:solidFill>
            <a:round/>
            <a:headEnd/>
            <a:tailEnd/>
          </a:ln>
        </p:spPr>
        <p:txBody>
          <a:bodyPr wrap="square" lIns="0" rIns="0" anchor="ctr">
            <a:spAutoFit/>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charset="0"/>
                <a:ea typeface="ＭＳ Ｐゴシック" charset="0"/>
                <a:cs typeface="Arial" charset="0"/>
              </a:rPr>
              <a:t>Restage every 3 cycles</a:t>
            </a:r>
          </a:p>
        </p:txBody>
      </p:sp>
      <p:sp>
        <p:nvSpPr>
          <p:cNvPr id="10" name="TextBox 1"/>
          <p:cNvSpPr txBox="1">
            <a:spLocks noChangeArrowheads="1"/>
          </p:cNvSpPr>
          <p:nvPr/>
        </p:nvSpPr>
        <p:spPr bwMode="auto">
          <a:xfrm>
            <a:off x="7162800" y="5232738"/>
            <a:ext cx="35923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charset="0"/>
                <a:ea typeface="ＭＳ Ｐゴシック" charset="0"/>
              </a:rPr>
              <a:t>Bayesian analysis for ongoing</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charset="0"/>
                <a:ea typeface="ＭＳ Ｐゴシック" charset="0"/>
              </a:rPr>
              <a:t>toxicity and efficacy</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charset="0"/>
                <a:ea typeface="ＭＳ Ｐゴシック" charset="0"/>
              </a:rPr>
              <a:t>PFS: from 8 to 10 months</a:t>
            </a:r>
          </a:p>
        </p:txBody>
      </p:sp>
      <p:sp>
        <p:nvSpPr>
          <p:cNvPr id="12" name="Title 11"/>
          <p:cNvSpPr>
            <a:spLocks noGrp="1"/>
          </p:cNvSpPr>
          <p:nvPr>
            <p:ph type="title"/>
          </p:nvPr>
        </p:nvSpPr>
        <p:spPr/>
        <p:txBody>
          <a:bodyPr/>
          <a:lstStyle/>
          <a:p>
            <a:r>
              <a:rPr lang="en-US" dirty="0"/>
              <a:t>Background: GAP Study Schema</a:t>
            </a:r>
          </a:p>
        </p:txBody>
      </p:sp>
      <p:sp>
        <p:nvSpPr>
          <p:cNvPr id="5" name="TextBox 4"/>
          <p:cNvSpPr txBox="1"/>
          <p:nvPr/>
        </p:nvSpPr>
        <p:spPr>
          <a:xfrm>
            <a:off x="1524000" y="1793678"/>
            <a:ext cx="2209800"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30 patients on starting dose level and subsequent patients at lower dose</a:t>
            </a:r>
          </a:p>
        </p:txBody>
      </p:sp>
    </p:spTree>
    <p:extLst>
      <p:ext uri="{BB962C8B-B14F-4D97-AF65-F5344CB8AC3E}">
        <p14:creationId xmlns:p14="http://schemas.microsoft.com/office/powerpoint/2010/main" val="3735971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GAP PFS and OS: ITT</a:t>
            </a:r>
            <a:endParaRPr lang="en-GB" dirty="0"/>
          </a:p>
        </p:txBody>
      </p:sp>
      <p:sp>
        <p:nvSpPr>
          <p:cNvPr id="2" name="Content Placeholder 1"/>
          <p:cNvSpPr>
            <a:spLocks noGrp="1"/>
          </p:cNvSpPr>
          <p:nvPr>
            <p:ph sz="half" idx="1"/>
          </p:nvPr>
        </p:nvSpPr>
        <p:spPr>
          <a:xfrm>
            <a:off x="613775" y="1845734"/>
            <a:ext cx="5421264" cy="4023360"/>
          </a:xfrm>
        </p:spPr>
        <p:txBody>
          <a:bodyPr>
            <a:noAutofit/>
          </a:bodyPr>
          <a:lstStyle/>
          <a:p>
            <a:pPr>
              <a:buFont typeface="Wingdings" panose="05000000000000000000" pitchFamily="2" charset="2"/>
              <a:buChar char="§"/>
            </a:pPr>
            <a:r>
              <a:rPr lang="en-US" sz="2800" dirty="0"/>
              <a:t> </a:t>
            </a:r>
            <a:r>
              <a:rPr lang="en-US" sz="2800" dirty="0" err="1"/>
              <a:t>mPFS</a:t>
            </a:r>
            <a:r>
              <a:rPr lang="en-US" sz="2800" dirty="0"/>
              <a:t> in 58 patients – 11.8 months</a:t>
            </a:r>
          </a:p>
          <a:p>
            <a:pPr>
              <a:buFont typeface="Wingdings" panose="05000000000000000000" pitchFamily="2" charset="2"/>
              <a:buChar char="§"/>
            </a:pPr>
            <a:r>
              <a:rPr lang="en-US" sz="2800" dirty="0" err="1"/>
              <a:t>mOS</a:t>
            </a:r>
            <a:r>
              <a:rPr lang="en-US" sz="2800" dirty="0"/>
              <a:t> in 57 patients – 19.2 months</a:t>
            </a:r>
          </a:p>
          <a:p>
            <a:pPr>
              <a:buFont typeface="Wingdings" panose="05000000000000000000" pitchFamily="2" charset="2"/>
              <a:buChar char="§"/>
            </a:pPr>
            <a:r>
              <a:rPr lang="en-US" sz="2800" dirty="0"/>
              <a:t>ORR  in 50 evaluable patients – 45%</a:t>
            </a:r>
          </a:p>
          <a:p>
            <a:pPr>
              <a:buFont typeface="Wingdings" panose="05000000000000000000" pitchFamily="2" charset="2"/>
              <a:buChar char="§"/>
            </a:pPr>
            <a:r>
              <a:rPr lang="en-US" sz="2800" dirty="0"/>
              <a:t>12 of 60 (20%) patients converted from </a:t>
            </a:r>
            <a:r>
              <a:rPr lang="en-US" sz="2800" dirty="0" err="1"/>
              <a:t>unresectable</a:t>
            </a:r>
            <a:r>
              <a:rPr lang="en-US" sz="2800" dirty="0"/>
              <a:t> to </a:t>
            </a:r>
            <a:r>
              <a:rPr lang="en-US" sz="2800" dirty="0" err="1"/>
              <a:t>resectable</a:t>
            </a:r>
            <a:r>
              <a:rPr lang="en-US" sz="2800" dirty="0"/>
              <a:t> disease and taken for curative surgery</a:t>
            </a:r>
          </a:p>
          <a:p>
            <a:pPr lvl="1">
              <a:buFont typeface="Wingdings" panose="05000000000000000000" pitchFamily="2" charset="2"/>
              <a:buChar char="§"/>
            </a:pPr>
            <a:r>
              <a:rPr lang="en-US" sz="2800" dirty="0"/>
              <a:t>2 of 12 with </a:t>
            </a:r>
            <a:r>
              <a:rPr lang="en-US" sz="2800" dirty="0" err="1"/>
              <a:t>pCR</a:t>
            </a:r>
            <a:endParaRPr lang="en-US" sz="2800" dirty="0"/>
          </a:p>
        </p:txBody>
      </p:sp>
      <p:sp>
        <p:nvSpPr>
          <p:cNvPr id="4" name="Content Placeholder 3"/>
          <p:cNvSpPr>
            <a:spLocks noGrp="1"/>
          </p:cNvSpPr>
          <p:nvPr>
            <p:ph sz="half" idx="2"/>
          </p:nvPr>
        </p:nvSpPr>
        <p:spPr/>
        <p:txBody>
          <a:bodyPr/>
          <a:lstStyle/>
          <a:p>
            <a:endParaRPr lang="en-US"/>
          </a:p>
        </p:txBody>
      </p:sp>
      <p:pic>
        <p:nvPicPr>
          <p:cNvPr id="88" name="New picture"/>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497250" y="50104"/>
            <a:ext cx="4379099" cy="672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89" name="TextBox 88"/>
          <p:cNvSpPr txBox="1"/>
          <p:nvPr/>
        </p:nvSpPr>
        <p:spPr>
          <a:xfrm>
            <a:off x="148438" y="6400986"/>
            <a:ext cx="459465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Shroff RT, et al. JAMA </a:t>
            </a:r>
            <a:r>
              <a:rPr kumimoji="0" lang="en-US" sz="1800" b="0" i="0" u="none" strike="noStrike" kern="1200" cap="none" spc="0" normalizeH="0" baseline="0" noProof="0" dirty="0" err="1">
                <a:ln>
                  <a:noFill/>
                </a:ln>
                <a:solidFill>
                  <a:schemeClr val="tx1"/>
                </a:solidFill>
                <a:effectLst/>
                <a:uLnTx/>
                <a:uFillTx/>
                <a:latin typeface="+mn-lt"/>
                <a:ea typeface="+mn-ea"/>
                <a:cs typeface="+mn-cs"/>
              </a:rPr>
              <a:t>Oncol</a:t>
            </a:r>
            <a:r>
              <a:rPr kumimoji="0" lang="en-US" sz="1800" b="0" i="0" u="none" strike="noStrike" kern="1200" cap="none" spc="0" normalizeH="0" baseline="0" noProof="0" dirty="0">
                <a:ln>
                  <a:noFill/>
                </a:ln>
                <a:solidFill>
                  <a:schemeClr val="tx1"/>
                </a:solidFill>
                <a:effectLst/>
                <a:uLnTx/>
                <a:uFillTx/>
                <a:latin typeface="+mn-lt"/>
                <a:ea typeface="+mn-ea"/>
                <a:cs typeface="+mn-cs"/>
              </a:rPr>
              <a:t> 2019.</a:t>
            </a:r>
          </a:p>
        </p:txBody>
      </p:sp>
    </p:spTree>
    <p:extLst>
      <p:ext uri="{BB962C8B-B14F-4D97-AF65-F5344CB8AC3E}">
        <p14:creationId xmlns:p14="http://schemas.microsoft.com/office/powerpoint/2010/main" val="1317192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w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38" y="2435953"/>
            <a:ext cx="10331683" cy="328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 name="Title 1"/>
          <p:cNvSpPr>
            <a:spLocks noGrp="1"/>
          </p:cNvSpPr>
          <p:nvPr>
            <p:ph type="title"/>
          </p:nvPr>
        </p:nvSpPr>
        <p:spPr/>
        <p:txBody>
          <a:bodyPr/>
          <a:lstStyle/>
          <a:p>
            <a:r>
              <a:rPr lang="en-US" dirty="0"/>
              <a:t>GAP Efficacy</a:t>
            </a:r>
          </a:p>
        </p:txBody>
      </p:sp>
      <p:sp>
        <p:nvSpPr>
          <p:cNvPr id="5" name="TextBox 4"/>
          <p:cNvSpPr txBox="1"/>
          <p:nvPr/>
        </p:nvSpPr>
        <p:spPr>
          <a:xfrm>
            <a:off x="148438" y="6400986"/>
            <a:ext cx="459465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Shroff RT, et al. JAMA </a:t>
            </a:r>
            <a:r>
              <a:rPr kumimoji="0" lang="en-US" sz="1800" b="0" i="0" u="none" strike="noStrike" kern="1200" cap="none" spc="0" normalizeH="0" baseline="0" noProof="0" dirty="0" err="1">
                <a:ln>
                  <a:noFill/>
                </a:ln>
                <a:solidFill>
                  <a:schemeClr val="tx1"/>
                </a:solidFill>
                <a:effectLst/>
                <a:uLnTx/>
                <a:uFillTx/>
                <a:latin typeface="+mn-lt"/>
                <a:ea typeface="+mn-ea"/>
                <a:cs typeface="+mn-cs"/>
              </a:rPr>
              <a:t>Oncol</a:t>
            </a:r>
            <a:r>
              <a:rPr kumimoji="0" lang="en-US" sz="1800" b="0" i="0" u="none" strike="noStrike" kern="1200" cap="none" spc="0" normalizeH="0" baseline="0" noProof="0" dirty="0">
                <a:ln>
                  <a:noFill/>
                </a:ln>
                <a:solidFill>
                  <a:schemeClr val="tx1"/>
                </a:solidFill>
                <a:effectLst/>
                <a:uLnTx/>
                <a:uFillTx/>
                <a:latin typeface="+mn-lt"/>
                <a:ea typeface="+mn-ea"/>
                <a:cs typeface="+mn-cs"/>
              </a:rPr>
              <a:t> 2019.</a:t>
            </a:r>
          </a:p>
        </p:txBody>
      </p:sp>
    </p:spTree>
    <p:extLst>
      <p:ext uri="{BB962C8B-B14F-4D97-AF65-F5344CB8AC3E}">
        <p14:creationId xmlns:p14="http://schemas.microsoft.com/office/powerpoint/2010/main" val="3743859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5598340" y="3625455"/>
            <a:ext cx="277768" cy="204287"/>
          </a:xfrm>
          <a:prstGeom prst="rect">
            <a:avLst/>
          </a:prstGeom>
          <a:noFill/>
          <a:ln w="9525">
            <a:noFill/>
            <a:miter lim="800000"/>
            <a:headEnd/>
            <a:tailEnd/>
          </a:ln>
        </p:spPr>
        <p:txBody>
          <a:bodyPr wrap="none" lIns="13716" tIns="13716" rIns="13716" bIns="13716">
            <a:spAutoFit/>
          </a:bodyPr>
          <a:lstStyle/>
          <a:p>
            <a:pPr marL="0" marR="0" lvl="0" indent="0" defTabSz="684610" eaLnBrk="0" fontAlgn="base" latinLnBrk="0" hangingPunct="0">
              <a:lnSpc>
                <a:spcPct val="85000"/>
              </a:lnSpc>
              <a:spcBef>
                <a:spcPct val="0"/>
              </a:spcBef>
              <a:spcAft>
                <a:spcPct val="0"/>
              </a:spcAft>
              <a:buClrTx/>
              <a:buSzTx/>
              <a:buFontTx/>
              <a:buNone/>
              <a:tabLst/>
              <a:defRPr/>
            </a:pPr>
            <a:r>
              <a:rPr kumimoji="0" lang="en-US" sz="1350" b="1" i="0" u="none" strike="noStrike" kern="0" cap="none" spc="0" normalizeH="0" baseline="0" noProof="0" dirty="0">
                <a:ln>
                  <a:noFill/>
                </a:ln>
                <a:solidFill>
                  <a:srgbClr val="FFFFFF"/>
                </a:solidFill>
                <a:effectLst/>
                <a:uLnTx/>
                <a:uFillTx/>
                <a:latin typeface="Arial"/>
                <a:ea typeface="ＭＳ Ｐゴシック" charset="0"/>
                <a:cs typeface="Arial" charset="0"/>
              </a:rPr>
              <a:t>1:1</a:t>
            </a:r>
          </a:p>
        </p:txBody>
      </p:sp>
      <p:sp>
        <p:nvSpPr>
          <p:cNvPr id="5" name="Rounded Rectangle 32"/>
          <p:cNvSpPr>
            <a:spLocks noChangeArrowheads="1"/>
          </p:cNvSpPr>
          <p:nvPr/>
        </p:nvSpPr>
        <p:spPr bwMode="auto">
          <a:xfrm>
            <a:off x="2121219" y="3355689"/>
            <a:ext cx="2449513" cy="913364"/>
          </a:xfrm>
          <a:prstGeom prst="roundRect">
            <a:avLst>
              <a:gd name="adj" fmla="val 14574"/>
            </a:avLst>
          </a:prstGeom>
          <a:solidFill>
            <a:schemeClr val="bg1"/>
          </a:solidFill>
          <a:ln w="19050">
            <a:solidFill>
              <a:schemeClr val="tx1"/>
            </a:solidFill>
            <a:round/>
            <a:headEnd/>
            <a:tailEnd/>
          </a:ln>
        </p:spPr>
        <p:txBody>
          <a:bodyPr wrap="square" lIns="0" rIns="0" anchor="ctr">
            <a:spAutoFit/>
          </a:body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Arial" charset="0"/>
                <a:ea typeface="ＭＳ Ｐゴシック" charset="0"/>
                <a:cs typeface="Arial" charset="0"/>
              </a:rPr>
              <a:t>First line, advanced cholangiocarcinoma and gallbladder cancer</a:t>
            </a:r>
          </a:p>
        </p:txBody>
      </p:sp>
      <p:sp>
        <p:nvSpPr>
          <p:cNvPr id="6" name="Right Arrow 33"/>
          <p:cNvSpPr>
            <a:spLocks/>
          </p:cNvSpPr>
          <p:nvPr/>
        </p:nvSpPr>
        <p:spPr bwMode="auto">
          <a:xfrm>
            <a:off x="4641971" y="3627838"/>
            <a:ext cx="281285" cy="240506"/>
          </a:xfrm>
          <a:prstGeom prst="rightArrow">
            <a:avLst>
              <a:gd name="adj1" fmla="val 39824"/>
              <a:gd name="adj2" fmla="val 80262"/>
            </a:avLst>
          </a:prstGeom>
          <a:solidFill>
            <a:schemeClr val="tx2"/>
          </a:solidFill>
          <a:ln w="9525">
            <a:noFill/>
            <a:miter lim="800000"/>
            <a:headEnd/>
            <a:tailEnd/>
          </a:ln>
        </p:spPr>
        <p:txBody>
          <a:bodyPr wrap="none" lIns="13716" tIns="13716" rIns="13716" bIns="13716"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750" b="0" i="0" u="none" strike="noStrike" kern="0" cap="none" spc="0" normalizeH="0" baseline="0" noProof="0" dirty="0">
              <a:ln>
                <a:noFill/>
              </a:ln>
              <a:solidFill>
                <a:srgbClr val="1F60A9"/>
              </a:solidFill>
              <a:effectLst/>
              <a:uLnTx/>
              <a:uFillTx/>
              <a:latin typeface="Arial"/>
              <a:ea typeface="ＭＳ Ｐゴシック" charset="0"/>
              <a:cs typeface="Arial" charset="0"/>
            </a:endParaRPr>
          </a:p>
        </p:txBody>
      </p:sp>
      <p:sp>
        <p:nvSpPr>
          <p:cNvPr id="7" name="Oval 34"/>
          <p:cNvSpPr>
            <a:spLocks noChangeArrowheads="1"/>
          </p:cNvSpPr>
          <p:nvPr/>
        </p:nvSpPr>
        <p:spPr bwMode="auto">
          <a:xfrm>
            <a:off x="4931981" y="3401446"/>
            <a:ext cx="574445" cy="902066"/>
          </a:xfrm>
          <a:prstGeom prst="ellipse">
            <a:avLst/>
          </a:prstGeom>
          <a:noFill/>
          <a:ln w="38100">
            <a:solidFill>
              <a:schemeClr val="tx2"/>
            </a:solidFill>
            <a:round/>
            <a:headEnd/>
            <a:tailEnd/>
          </a:ln>
        </p:spPr>
        <p:txBody>
          <a:bodyPr wrap="none" lIns="13716" tIns="13716" rIns="13716" bIns="13716"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tx2"/>
                </a:solidFill>
                <a:effectLst/>
                <a:uLnTx/>
                <a:uFillTx/>
                <a:latin typeface="Arial"/>
                <a:ea typeface="ＭＳ Ｐゴシック" charset="0"/>
                <a:cs typeface="Arial" charset="0"/>
              </a:rPr>
              <a:t>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tx2"/>
                </a:solidFill>
                <a:effectLst/>
                <a:uLnTx/>
                <a:uFillTx/>
                <a:latin typeface="Arial"/>
                <a:ea typeface="ＭＳ Ｐゴシック" charset="0"/>
                <a:cs typeface="Arial" charset="0"/>
              </a:rPr>
              <a:t>2:1</a:t>
            </a:r>
          </a:p>
        </p:txBody>
      </p:sp>
      <p:grpSp>
        <p:nvGrpSpPr>
          <p:cNvPr id="8" name="Group 46"/>
          <p:cNvGrpSpPr>
            <a:grpSpLocks/>
          </p:cNvGrpSpPr>
          <p:nvPr/>
        </p:nvGrpSpPr>
        <p:grpSpPr bwMode="auto">
          <a:xfrm>
            <a:off x="5499221" y="3278984"/>
            <a:ext cx="281285" cy="937022"/>
            <a:chOff x="3750627" y="2095500"/>
            <a:chExt cx="393066" cy="851610"/>
          </a:xfrm>
        </p:grpSpPr>
        <p:sp>
          <p:nvSpPr>
            <p:cNvPr id="9" name="Right Arrow 35"/>
            <p:cNvSpPr>
              <a:spLocks/>
            </p:cNvSpPr>
            <p:nvPr/>
          </p:nvSpPr>
          <p:spPr bwMode="auto">
            <a:xfrm rot="-1500000">
              <a:off x="3749379" y="2096582"/>
              <a:ext cx="394314" cy="218583"/>
            </a:xfrm>
            <a:prstGeom prst="rightArrow">
              <a:avLst>
                <a:gd name="adj1" fmla="val 39824"/>
                <a:gd name="adj2" fmla="val 80262"/>
              </a:avLst>
            </a:prstGeom>
            <a:solidFill>
              <a:schemeClr val="tx2"/>
            </a:solidFill>
            <a:ln w="9525">
              <a:noFill/>
              <a:miter lim="800000"/>
              <a:headEnd/>
              <a:tailEnd/>
            </a:ln>
          </p:spPr>
          <p:txBody>
            <a:bodyPr wrap="none" lIns="13716" tIns="13716" rIns="13716" bIns="13716"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750" b="0" i="0" u="none" strike="noStrike" kern="0" cap="none" spc="0" normalizeH="0" baseline="0" noProof="0" dirty="0">
                <a:ln>
                  <a:noFill/>
                </a:ln>
                <a:solidFill>
                  <a:srgbClr val="1F60A9"/>
                </a:solidFill>
                <a:effectLst/>
                <a:uLnTx/>
                <a:uFillTx/>
                <a:latin typeface="Arial"/>
                <a:ea typeface="ＭＳ Ｐゴシック" charset="0"/>
                <a:cs typeface="Arial" charset="0"/>
              </a:endParaRPr>
            </a:p>
          </p:txBody>
        </p:sp>
        <p:sp>
          <p:nvSpPr>
            <p:cNvPr id="10" name="Right Arrow 37"/>
            <p:cNvSpPr>
              <a:spLocks/>
            </p:cNvSpPr>
            <p:nvPr/>
          </p:nvSpPr>
          <p:spPr bwMode="auto">
            <a:xfrm rot="1500000" flipV="1">
              <a:off x="3749379" y="2728527"/>
              <a:ext cx="394314" cy="218583"/>
            </a:xfrm>
            <a:prstGeom prst="rightArrow">
              <a:avLst>
                <a:gd name="adj1" fmla="val 39824"/>
                <a:gd name="adj2" fmla="val 80262"/>
              </a:avLst>
            </a:prstGeom>
            <a:solidFill>
              <a:schemeClr val="tx2"/>
            </a:solidFill>
            <a:ln>
              <a:noFill/>
            </a:ln>
          </p:spPr>
          <p:txBody>
            <a:bodyPr rot="10800000" wrap="none" lIns="13716" tIns="13716" rIns="13716" bIns="13716"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750" b="0" i="0" u="none" strike="noStrike" kern="0" cap="none" spc="0" normalizeH="0" baseline="0" noProof="0" dirty="0">
                <a:ln>
                  <a:noFill/>
                </a:ln>
                <a:solidFill>
                  <a:srgbClr val="1F60A9"/>
                </a:solidFill>
                <a:effectLst/>
                <a:uLnTx/>
                <a:uFillTx/>
                <a:latin typeface="Arial"/>
                <a:ea typeface="ＭＳ Ｐゴシック" charset="0"/>
                <a:cs typeface="Arial" charset="0"/>
              </a:endParaRPr>
            </a:p>
          </p:txBody>
        </p:sp>
      </p:grpSp>
      <p:sp>
        <p:nvSpPr>
          <p:cNvPr id="11" name="Rounded Rectangle 38"/>
          <p:cNvSpPr>
            <a:spLocks noChangeArrowheads="1"/>
          </p:cNvSpPr>
          <p:nvPr/>
        </p:nvSpPr>
        <p:spPr bwMode="auto">
          <a:xfrm>
            <a:off x="5884983" y="2343154"/>
            <a:ext cx="1763614" cy="1284685"/>
          </a:xfrm>
          <a:prstGeom prst="roundRect">
            <a:avLst>
              <a:gd name="adj" fmla="val 21958"/>
            </a:avLst>
          </a:prstGeom>
          <a:solidFill>
            <a:schemeClr val="accent1"/>
          </a:solidFill>
          <a:ln w="19050">
            <a:solidFill>
              <a:schemeClr val="tx2"/>
            </a:solidFill>
            <a:round/>
            <a:headEnd/>
            <a:tailEnd/>
          </a:ln>
        </p:spPr>
        <p:txBody>
          <a:bodyPr tIns="68580" bIns="68580" anchor="ctr"/>
          <a:lstStyle/>
          <a:p>
            <a:pPr marL="0" marR="0" lvl="0" indent="0" algn="ctr" defTabSz="914400" eaLnBrk="0" fontAlgn="base" latinLnBrk="0" hangingPunct="0">
              <a:lnSpc>
                <a:spcPct val="90000"/>
              </a:lnSpc>
              <a:spcBef>
                <a:spcPts val="225"/>
              </a:spcBef>
              <a:spcAft>
                <a:spcPct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Arial" charset="0"/>
                <a:ea typeface="ＭＳ Ｐゴシック" charset="0"/>
                <a:cs typeface="Arial" charset="0"/>
              </a:rPr>
              <a:t>Gemcitabine</a:t>
            </a:r>
            <a:br>
              <a:rPr kumimoji="0" lang="en-US" sz="1500" b="0" i="0" u="none" strike="noStrike" kern="0" cap="none" spc="0" normalizeH="0" baseline="0" noProof="0" dirty="0">
                <a:ln>
                  <a:noFill/>
                </a:ln>
                <a:solidFill>
                  <a:srgbClr val="FFFFFF"/>
                </a:solidFill>
                <a:effectLst/>
                <a:uLnTx/>
                <a:uFillTx/>
                <a:latin typeface="Arial" charset="0"/>
                <a:ea typeface="ＭＳ Ｐゴシック" charset="0"/>
                <a:cs typeface="Arial" charset="0"/>
              </a:rPr>
            </a:br>
            <a:r>
              <a:rPr kumimoji="0" lang="en-US" sz="15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Cisplatin + Nab-Paclitaxel IV </a:t>
            </a:r>
          </a:p>
          <a:p>
            <a:pPr marL="0" marR="0" lvl="0" indent="0" algn="ctr" defTabSz="914400" eaLnBrk="0" fontAlgn="base" latinLnBrk="0" hangingPunct="0">
              <a:lnSpc>
                <a:spcPct val="90000"/>
              </a:lnSpc>
              <a:spcBef>
                <a:spcPts val="225"/>
              </a:spcBef>
              <a:spcAft>
                <a:spcPct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Arial" charset="0"/>
                <a:ea typeface="ＭＳ Ｐゴシック" charset="0"/>
                <a:cs typeface="Arial" charset="0"/>
              </a:rPr>
              <a:t>Days 1, 8 of a 21-day cycle</a:t>
            </a:r>
          </a:p>
        </p:txBody>
      </p:sp>
      <p:sp>
        <p:nvSpPr>
          <p:cNvPr id="12" name="Rounded Rectangle 11"/>
          <p:cNvSpPr/>
          <p:nvPr/>
        </p:nvSpPr>
        <p:spPr>
          <a:xfrm>
            <a:off x="5867674" y="3907266"/>
            <a:ext cx="1688946" cy="1102175"/>
          </a:xfrm>
          <a:prstGeom prst="roundRect">
            <a:avLst>
              <a:gd name="adj" fmla="val 21959"/>
            </a:avLst>
          </a:prstGeom>
          <a:solidFill>
            <a:schemeClr val="bg1">
              <a:lumMod val="65000"/>
            </a:schemeClr>
          </a:solidFill>
          <a:ln w="19050">
            <a:solidFill>
              <a:schemeClr val="tx1">
                <a:lumMod val="65000"/>
                <a:lumOff val="35000"/>
              </a:schemeClr>
            </a:solidFill>
          </a:ln>
        </p:spPr>
        <p:txBody>
          <a:bodyPr tIns="68580" bIns="68580" anchor="ctr"/>
          <a:lstStyle/>
          <a:p>
            <a:pPr marL="0" marR="0" lvl="0" indent="0" algn="ctr" defTabSz="914400" eaLnBrk="0" fontAlgn="base" latinLnBrk="0" hangingPunct="0">
              <a:lnSpc>
                <a:spcPct val="90000"/>
              </a:lnSpc>
              <a:spcBef>
                <a:spcPts val="225"/>
              </a:spcBef>
              <a:spcAft>
                <a:spcPct val="0"/>
              </a:spcAft>
              <a:buClrTx/>
              <a:buSzTx/>
              <a:buFontTx/>
              <a:buNone/>
              <a:tabLst/>
              <a:defRPr/>
            </a:pPr>
            <a:r>
              <a:rPr kumimoji="0" lang="en-US" sz="1500" b="0" i="0" u="none" strike="noStrike" kern="0" cap="none" spc="0" normalizeH="0" baseline="0" noProof="0" dirty="0">
                <a:ln>
                  <a:noFill/>
                </a:ln>
                <a:solidFill>
                  <a:srgbClr val="FFFFFF"/>
                </a:solidFill>
                <a:effectLst/>
                <a:uLnTx/>
                <a:uFillTx/>
                <a:latin typeface="Arial" pitchFamily="34" charset="0"/>
                <a:ea typeface="ＭＳ Ｐゴシック" charset="0"/>
                <a:cs typeface="Arial" pitchFamily="34" charset="0"/>
              </a:rPr>
              <a:t>Gemcitabine + Cisplatin IV</a:t>
            </a:r>
            <a:br>
              <a:rPr kumimoji="0" lang="en-US" sz="1500" b="0" i="0" u="none" strike="noStrike" kern="0" cap="none" spc="0" normalizeH="0" baseline="0" noProof="0" dirty="0">
                <a:ln>
                  <a:noFill/>
                </a:ln>
                <a:solidFill>
                  <a:srgbClr val="FFFFFF"/>
                </a:solidFill>
                <a:effectLst/>
                <a:uLnTx/>
                <a:uFillTx/>
                <a:latin typeface="Arial" pitchFamily="34" charset="0"/>
                <a:ea typeface="ＭＳ Ｐゴシック" charset="0"/>
                <a:cs typeface="Arial" pitchFamily="34" charset="0"/>
              </a:rPr>
            </a:br>
            <a:r>
              <a:rPr kumimoji="0" lang="en-US" sz="1500" b="0" i="0" u="none" strike="noStrike" kern="0" cap="none" spc="0" normalizeH="0" baseline="0" noProof="0" dirty="0">
                <a:ln>
                  <a:noFill/>
                </a:ln>
                <a:solidFill>
                  <a:srgbClr val="FFFFFF"/>
                </a:solidFill>
                <a:effectLst/>
                <a:uLnTx/>
                <a:uFillTx/>
                <a:latin typeface="Arial" pitchFamily="34" charset="0"/>
                <a:ea typeface="ＭＳ Ｐゴシック" charset="0"/>
                <a:cs typeface="Arial" pitchFamily="34" charset="0"/>
              </a:rPr>
              <a:t>Days 1, 8 of a 21-day cycle</a:t>
            </a:r>
          </a:p>
        </p:txBody>
      </p:sp>
      <p:sp>
        <p:nvSpPr>
          <p:cNvPr id="13" name="TextBox 1"/>
          <p:cNvSpPr txBox="1">
            <a:spLocks noChangeArrowheads="1"/>
          </p:cNvSpPr>
          <p:nvPr/>
        </p:nvSpPr>
        <p:spPr bwMode="auto">
          <a:xfrm>
            <a:off x="1524000" y="4958683"/>
            <a:ext cx="575888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Arial" charset="0"/>
                <a:ea typeface="ＭＳ Ｐゴシック" charset="0"/>
              </a:rPr>
              <a:t>Primary EP: OS; Target HR 0.7</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Arial" charset="0"/>
                <a:ea typeface="ＭＳ Ｐゴシック" charset="0"/>
              </a:rPr>
              <a:t>Secondary: ORR, PFS, DCR, safety, CA 19-9 changes</a:t>
            </a:r>
          </a:p>
        </p:txBody>
      </p:sp>
      <p:sp>
        <p:nvSpPr>
          <p:cNvPr id="14" name="Title 13"/>
          <p:cNvSpPr>
            <a:spLocks noGrp="1"/>
          </p:cNvSpPr>
          <p:nvPr>
            <p:ph type="title"/>
          </p:nvPr>
        </p:nvSpPr>
        <p:spPr/>
        <p:txBody>
          <a:bodyPr/>
          <a:lstStyle/>
          <a:p>
            <a:r>
              <a:rPr lang="en-US" dirty="0"/>
              <a:t>S1815: Study Design</a:t>
            </a:r>
          </a:p>
        </p:txBody>
      </p:sp>
      <p:sp>
        <p:nvSpPr>
          <p:cNvPr id="2" name="TextBox 1">
            <a:extLst>
              <a:ext uri="{FF2B5EF4-FFF2-40B4-BE49-F238E27FC236}">
                <a16:creationId xmlns:a16="http://schemas.microsoft.com/office/drawing/2014/main" id="{B115EA3A-D18A-4B7B-997A-DA56FCADEFC3}"/>
              </a:ext>
            </a:extLst>
          </p:cNvPr>
          <p:cNvSpPr txBox="1"/>
          <p:nvPr/>
        </p:nvSpPr>
        <p:spPr>
          <a:xfrm>
            <a:off x="8058884" y="5222632"/>
            <a:ext cx="2426677"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chemeClr val="tx2"/>
                </a:solidFill>
                <a:effectLst/>
                <a:uLnTx/>
                <a:uFillTx/>
              </a:rPr>
              <a:t>Archival blood and tissue specimens to be banked</a:t>
            </a:r>
          </a:p>
        </p:txBody>
      </p:sp>
      <p:sp>
        <p:nvSpPr>
          <p:cNvPr id="3" name="Right Brace 2">
            <a:extLst>
              <a:ext uri="{FF2B5EF4-FFF2-40B4-BE49-F238E27FC236}">
                <a16:creationId xmlns:a16="http://schemas.microsoft.com/office/drawing/2014/main" id="{420DEBAF-73CA-4C90-922C-D37DE68F384A}"/>
              </a:ext>
            </a:extLst>
          </p:cNvPr>
          <p:cNvSpPr/>
          <p:nvPr/>
        </p:nvSpPr>
        <p:spPr>
          <a:xfrm>
            <a:off x="7742358" y="2343153"/>
            <a:ext cx="942975" cy="26155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15" name="TextBox 14">
            <a:extLst>
              <a:ext uri="{FF2B5EF4-FFF2-40B4-BE49-F238E27FC236}">
                <a16:creationId xmlns:a16="http://schemas.microsoft.com/office/drawing/2014/main" id="{0A06FA72-2E11-45BC-AAB8-55A96568146B}"/>
              </a:ext>
            </a:extLst>
          </p:cNvPr>
          <p:cNvSpPr txBox="1"/>
          <p:nvPr/>
        </p:nvSpPr>
        <p:spPr>
          <a:xfrm>
            <a:off x="8611288" y="3422518"/>
            <a:ext cx="2056712"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chemeClr val="tx2"/>
                </a:solidFill>
                <a:effectLst/>
                <a:uLnTx/>
                <a:uFillTx/>
              </a:rPr>
              <a:t>Restage every 3 cycles until progression</a:t>
            </a:r>
          </a:p>
        </p:txBody>
      </p:sp>
      <p:sp>
        <p:nvSpPr>
          <p:cNvPr id="16" name="TextBox 15">
            <a:extLst>
              <a:ext uri="{FF2B5EF4-FFF2-40B4-BE49-F238E27FC236}">
                <a16:creationId xmlns:a16="http://schemas.microsoft.com/office/drawing/2014/main" id="{280AF268-8424-4B1D-BBE5-6A61A9ADC4F7}"/>
              </a:ext>
            </a:extLst>
          </p:cNvPr>
          <p:cNvSpPr txBox="1"/>
          <p:nvPr/>
        </p:nvSpPr>
        <p:spPr>
          <a:xfrm>
            <a:off x="1728423" y="2160270"/>
            <a:ext cx="1951893"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chemeClr val="tx2"/>
                </a:solidFill>
                <a:effectLst/>
                <a:uLnTx/>
                <a:uFillTx/>
              </a:rPr>
              <a:t>*Prespecified stratifications factors: tumor type, PS, locally-advanced vs. metastatic</a:t>
            </a:r>
          </a:p>
        </p:txBody>
      </p:sp>
      <p:sp>
        <p:nvSpPr>
          <p:cNvPr id="17" name="TextBox 16">
            <a:extLst>
              <a:ext uri="{FF2B5EF4-FFF2-40B4-BE49-F238E27FC236}">
                <a16:creationId xmlns:a16="http://schemas.microsoft.com/office/drawing/2014/main" id="{83A60CC0-5DD6-C640-8742-A3ED18CBF724}"/>
              </a:ext>
            </a:extLst>
          </p:cNvPr>
          <p:cNvSpPr txBox="1"/>
          <p:nvPr/>
        </p:nvSpPr>
        <p:spPr>
          <a:xfrm>
            <a:off x="9132570" y="2045970"/>
            <a:ext cx="153543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N = 268 </a:t>
            </a:r>
            <a:r>
              <a:rPr kumimoji="0" lang="en-US" sz="1800" b="0" i="0" u="none" strike="noStrike" kern="0" cap="none" spc="0" normalizeH="0" baseline="0" noProof="0" dirty="0">
                <a:ln>
                  <a:noFill/>
                </a:ln>
                <a:solidFill>
                  <a:sysClr val="windowText" lastClr="000000"/>
                </a:solidFill>
                <a:effectLst/>
                <a:uLnTx/>
                <a:uFillTx/>
                <a:sym typeface="Wingdings" pitchFamily="2" charset="2"/>
              </a:rPr>
              <a:t> NOW 441</a:t>
            </a: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Rectangle 16">
            <a:extLst>
              <a:ext uri="{FF2B5EF4-FFF2-40B4-BE49-F238E27FC236}">
                <a16:creationId xmlns:a16="http://schemas.microsoft.com/office/drawing/2014/main" id="{D907FA9D-F0A8-5D44-B079-CDA2CA962CEF}"/>
              </a:ext>
            </a:extLst>
          </p:cNvPr>
          <p:cNvSpPr>
            <a:spLocks noChangeArrowheads="1"/>
          </p:cNvSpPr>
          <p:nvPr/>
        </p:nvSpPr>
        <p:spPr bwMode="auto">
          <a:xfrm>
            <a:off x="457200" y="5588000"/>
            <a:ext cx="6477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dirty="0">
                <a:ln>
                  <a:noFill/>
                </a:ln>
                <a:solidFill>
                  <a:schemeClr val="tx1"/>
                </a:solidFill>
                <a:effectLst/>
                <a:uLnTx/>
                <a:uFillTx/>
                <a:latin typeface="Arial" panose="020B0604020202020204" pitchFamily="34" charset="0"/>
              </a:rPr>
              <a:t>ARM A: (GAC) Gemcitabine at 800 mg/m</a:t>
            </a:r>
            <a:r>
              <a:rPr kumimoji="0" lang="en-US" altLang="en-US" sz="1400" b="0" i="0" u="none" strike="noStrike" kern="0" cap="none" spc="0" normalizeH="0" baseline="30000" noProof="0" dirty="0">
                <a:ln>
                  <a:noFill/>
                </a:ln>
                <a:solidFill>
                  <a:schemeClr val="tx1"/>
                </a:solidFill>
                <a:effectLst/>
                <a:uLnTx/>
                <a:uFillTx/>
                <a:latin typeface="Arial" panose="020B0604020202020204" pitchFamily="34" charset="0"/>
              </a:rPr>
              <a:t>2</a:t>
            </a:r>
            <a:r>
              <a:rPr kumimoji="0" lang="en-US" altLang="en-US" sz="1400" b="0" i="0" u="none" strike="noStrike" kern="0" cap="none" spc="0" normalizeH="0" baseline="0" noProof="0" dirty="0">
                <a:ln>
                  <a:noFill/>
                </a:ln>
                <a:solidFill>
                  <a:schemeClr val="tx1"/>
                </a:solidFill>
                <a:effectLst/>
                <a:uLnTx/>
                <a:uFillTx/>
                <a:latin typeface="Arial" panose="020B0604020202020204" pitchFamily="34" charset="0"/>
              </a:rPr>
              <a:t>, cisplatin at 25 mg/m</a:t>
            </a:r>
            <a:r>
              <a:rPr kumimoji="0" lang="en-US" altLang="en-US" sz="1400" b="0" i="0" u="none" strike="noStrike" kern="0" cap="none" spc="0" normalizeH="0" baseline="30000" noProof="0" dirty="0">
                <a:ln>
                  <a:noFill/>
                </a:ln>
                <a:solidFill>
                  <a:schemeClr val="tx1"/>
                </a:solidFill>
                <a:effectLst/>
                <a:uLnTx/>
                <a:uFillTx/>
                <a:latin typeface="Arial" panose="020B0604020202020204" pitchFamily="34" charset="0"/>
              </a:rPr>
              <a:t>2</a:t>
            </a:r>
            <a:r>
              <a:rPr kumimoji="0" lang="en-US" altLang="en-US" sz="1400" b="0" i="0" u="none" strike="noStrike" kern="0" cap="none" spc="0" normalizeH="0" baseline="0" noProof="0" dirty="0">
                <a:ln>
                  <a:noFill/>
                </a:ln>
                <a:solidFill>
                  <a:schemeClr val="tx1"/>
                </a:solidFill>
                <a:effectLst/>
                <a:uLnTx/>
                <a:uFillTx/>
                <a:latin typeface="Arial" panose="020B0604020202020204" pitchFamily="34" charset="0"/>
              </a:rPr>
              <a:t>, and nab-Paclitaxel at 100 mg/m</a:t>
            </a:r>
            <a:r>
              <a:rPr kumimoji="0" lang="en-US" altLang="en-US" sz="1400" b="0" i="0" u="none" strike="noStrike" kern="0" cap="none" spc="0" normalizeH="0" baseline="30000" noProof="0" dirty="0">
                <a:ln>
                  <a:noFill/>
                </a:ln>
                <a:solidFill>
                  <a:schemeClr val="tx1"/>
                </a:solidFill>
                <a:effectLst/>
                <a:uLnTx/>
                <a:uFillTx/>
                <a:latin typeface="Arial" panose="020B0604020202020204" pitchFamily="34" charset="0"/>
              </a:rPr>
              <a:t>2 </a:t>
            </a:r>
            <a:r>
              <a:rPr kumimoji="0" lang="en-US" altLang="en-US" sz="1400" b="0" i="0" u="none" strike="noStrike" kern="0" cap="none" spc="0" normalizeH="0" baseline="0" noProof="0" dirty="0">
                <a:ln>
                  <a:noFill/>
                </a:ln>
                <a:solidFill>
                  <a:schemeClr val="tx1"/>
                </a:solidFill>
                <a:effectLst/>
                <a:uLnTx/>
                <a:uFillTx/>
                <a:latin typeface="Arial" panose="020B0604020202020204" pitchFamily="34" charset="0"/>
              </a:rPr>
              <a:t>on all given intravenously on days 1 and 8 of a 21-day cycle. </a:t>
            </a: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dirty="0">
                <a:ln>
                  <a:noFill/>
                </a:ln>
                <a:solidFill>
                  <a:schemeClr val="tx1"/>
                </a:solidFill>
                <a:effectLst/>
                <a:uLnTx/>
                <a:uFillTx/>
                <a:latin typeface="Arial" panose="020B0604020202020204" pitchFamily="34" charset="0"/>
              </a:rPr>
              <a:t>- ARM B: (GC) Gemcitabine at 1000 mg/m</a:t>
            </a:r>
            <a:r>
              <a:rPr kumimoji="0" lang="en-US" altLang="en-US" sz="1400" b="0" i="0" u="none" strike="noStrike" kern="0" cap="none" spc="0" normalizeH="0" baseline="30000" noProof="0" dirty="0">
                <a:ln>
                  <a:noFill/>
                </a:ln>
                <a:solidFill>
                  <a:schemeClr val="tx1"/>
                </a:solidFill>
                <a:effectLst/>
                <a:uLnTx/>
                <a:uFillTx/>
                <a:latin typeface="Arial" panose="020B0604020202020204" pitchFamily="34" charset="0"/>
              </a:rPr>
              <a:t>2</a:t>
            </a:r>
            <a:r>
              <a:rPr kumimoji="0" lang="en-US" altLang="en-US" sz="1400" b="0" i="0" u="none" strike="noStrike" kern="0" cap="none" spc="0" normalizeH="0" baseline="0" noProof="0" dirty="0">
                <a:ln>
                  <a:noFill/>
                </a:ln>
                <a:solidFill>
                  <a:schemeClr val="tx1"/>
                </a:solidFill>
                <a:effectLst/>
                <a:uLnTx/>
                <a:uFillTx/>
                <a:latin typeface="Arial" panose="020B0604020202020204" pitchFamily="34" charset="0"/>
              </a:rPr>
              <a:t> and cisplatin at 25 mg/m</a:t>
            </a:r>
            <a:r>
              <a:rPr kumimoji="0" lang="en-US" altLang="en-US" sz="1400" b="0" i="0" u="none" strike="noStrike" kern="0" cap="none" spc="0" normalizeH="0" baseline="30000" noProof="0" dirty="0">
                <a:ln>
                  <a:noFill/>
                </a:ln>
                <a:solidFill>
                  <a:schemeClr val="tx1"/>
                </a:solidFill>
                <a:effectLst/>
                <a:uLnTx/>
                <a:uFillTx/>
                <a:latin typeface="Arial" panose="020B0604020202020204" pitchFamily="34" charset="0"/>
              </a:rPr>
              <a:t>2</a:t>
            </a:r>
            <a:r>
              <a:rPr kumimoji="0" lang="en-US" altLang="en-US" sz="1400" b="0" i="0" u="none" strike="noStrike" kern="0" cap="none" spc="0" normalizeH="0" baseline="0" noProof="0" dirty="0">
                <a:ln>
                  <a:noFill/>
                </a:ln>
                <a:solidFill>
                  <a:schemeClr val="tx1"/>
                </a:solidFill>
                <a:effectLst/>
                <a:uLnTx/>
                <a:uFillTx/>
                <a:latin typeface="Arial" panose="020B0604020202020204" pitchFamily="34" charset="0"/>
              </a:rPr>
              <a:t> given intravenously on days 1 and 8 of a 21-day cycle</a:t>
            </a:r>
          </a:p>
        </p:txBody>
      </p:sp>
    </p:spTree>
    <p:extLst>
      <p:ext uri="{BB962C8B-B14F-4D97-AF65-F5344CB8AC3E}">
        <p14:creationId xmlns:p14="http://schemas.microsoft.com/office/powerpoint/2010/main" val="360451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1B48F280-EB9B-B74E-81E4-EFA7198217E4}"/>
              </a:ext>
            </a:extLst>
          </p:cNvPr>
          <p:cNvSpPr>
            <a:spLocks noGrp="1"/>
          </p:cNvSpPr>
          <p:nvPr>
            <p:ph type="title"/>
          </p:nvPr>
        </p:nvSpPr>
        <p:spPr>
          <a:xfrm>
            <a:off x="1981200" y="152400"/>
            <a:ext cx="8229600" cy="1828800"/>
          </a:xfrm>
        </p:spPr>
        <p:txBody>
          <a:bodyPr>
            <a:normAutofit/>
          </a:bodyPr>
          <a:lstStyle/>
          <a:p>
            <a:pPr eaLnBrk="1" hangingPunct="1"/>
            <a:r>
              <a:rPr lang="en-US" altLang="en-US" sz="4000" b="1" dirty="0"/>
              <a:t>Objectives</a:t>
            </a:r>
            <a:endParaRPr lang="en-US" altLang="en-US" sz="4000" dirty="0"/>
          </a:p>
        </p:txBody>
      </p:sp>
      <p:sp>
        <p:nvSpPr>
          <p:cNvPr id="15362" name="Content Placeholder 2">
            <a:extLst>
              <a:ext uri="{FF2B5EF4-FFF2-40B4-BE49-F238E27FC236}">
                <a16:creationId xmlns:a16="http://schemas.microsoft.com/office/drawing/2014/main" id="{22C9860A-1A9E-F542-8975-2D669A226073}"/>
              </a:ext>
            </a:extLst>
          </p:cNvPr>
          <p:cNvSpPr>
            <a:spLocks noGrp="1"/>
          </p:cNvSpPr>
          <p:nvPr>
            <p:ph idx="1"/>
          </p:nvPr>
        </p:nvSpPr>
        <p:spPr>
          <a:xfrm>
            <a:off x="1981200" y="2209801"/>
            <a:ext cx="8229600" cy="4297363"/>
          </a:xfrm>
        </p:spPr>
        <p:txBody>
          <a:bodyPr/>
          <a:lstStyle/>
          <a:p>
            <a:pPr eaLnBrk="1" hangingPunct="1"/>
            <a:r>
              <a:rPr lang="en-US" altLang="en-US" sz="2000"/>
              <a:t>Primary study objective(s):  To compare overall survival (OS) in patients with untreated, advanced biliary cancers treated with gemcitabine and cisplatin (GC) versus gemcitabine, cisplatin, and nab-Paclitaxel.</a:t>
            </a:r>
          </a:p>
          <a:p>
            <a:r>
              <a:rPr lang="en-US" altLang="en-US" sz="2000"/>
              <a:t>Secondary study objective(s) will be to compare the following between the two arms: </a:t>
            </a:r>
          </a:p>
          <a:p>
            <a:r>
              <a:rPr lang="en-US" altLang="en-US" sz="2000"/>
              <a:t>a. Progression-free survival (PFS) </a:t>
            </a:r>
          </a:p>
          <a:p>
            <a:r>
              <a:rPr lang="en-US" altLang="en-US" sz="2000"/>
              <a:t>b. Overall response rate (ORR), in the subset of patients with measurable disease</a:t>
            </a:r>
          </a:p>
          <a:p>
            <a:r>
              <a:rPr lang="en-US" altLang="en-US" sz="2000"/>
              <a:t>c. Disease control rate (DCR)</a:t>
            </a:r>
          </a:p>
          <a:p>
            <a:r>
              <a:rPr lang="en-US" altLang="en-US" sz="2000"/>
              <a:t>d. Safety and toxicity of the combinations</a:t>
            </a:r>
          </a:p>
          <a:p>
            <a:r>
              <a:rPr lang="en-US" altLang="en-US" sz="2000"/>
              <a:t>e. Change in CA 19-9 levels from baseline to post-treatment (after 3 cycles)  </a:t>
            </a:r>
          </a:p>
          <a:p>
            <a:pPr eaLnBrk="1" hangingPunct="1"/>
            <a:endParaRPr lang="en-US" altLang="en-US" sz="2000"/>
          </a:p>
        </p:txBody>
      </p:sp>
    </p:spTree>
    <p:extLst>
      <p:ext uri="{BB962C8B-B14F-4D97-AF65-F5344CB8AC3E}">
        <p14:creationId xmlns:p14="http://schemas.microsoft.com/office/powerpoint/2010/main" val="751510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B6EBD6C-2569-2148-8C40-04BD84199486}"/>
              </a:ext>
            </a:extLst>
          </p:cNvPr>
          <p:cNvSpPr>
            <a:spLocks noGrp="1"/>
          </p:cNvSpPr>
          <p:nvPr>
            <p:ph type="title"/>
          </p:nvPr>
        </p:nvSpPr>
        <p:spPr/>
        <p:txBody>
          <a:bodyPr/>
          <a:lstStyle/>
          <a:p>
            <a:pPr eaLnBrk="1" hangingPunct="1"/>
            <a:r>
              <a:rPr lang="en-US" altLang="en-US" b="1"/>
              <a:t>Eligibility</a:t>
            </a:r>
          </a:p>
        </p:txBody>
      </p:sp>
      <p:graphicFrame>
        <p:nvGraphicFramePr>
          <p:cNvPr id="2" name="Content Placeholder 1">
            <a:extLst>
              <a:ext uri="{FF2B5EF4-FFF2-40B4-BE49-F238E27FC236}">
                <a16:creationId xmlns:a16="http://schemas.microsoft.com/office/drawing/2014/main" id="{7A5D751E-8703-4B8F-8E46-5A000D6F3938}"/>
              </a:ext>
            </a:extLst>
          </p:cNvPr>
          <p:cNvGraphicFramePr>
            <a:graphicFrameLocks noGrp="1"/>
          </p:cNvGraphicFramePr>
          <p:nvPr>
            <p:ph idx="1"/>
          </p:nvPr>
        </p:nvGraphicFramePr>
        <p:xfrm>
          <a:off x="4210050" y="4254500"/>
          <a:ext cx="3771900" cy="1973265"/>
        </p:xfrm>
        <a:graphic>
          <a:graphicData uri="http://schemas.openxmlformats.org/drawingml/2006/table">
            <a:tbl>
              <a:tblPr>
                <a:tableStyleId>{5C22544A-7EE6-4342-B048-85BDC9FD1C3A}</a:tableStyleId>
              </a:tblPr>
              <a:tblGrid>
                <a:gridCol w="19431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717549">
                <a:tc>
                  <a:txBody>
                    <a:bodyPr/>
                    <a:lstStyle/>
                    <a:p>
                      <a:pPr marL="685800">
                        <a:lnSpc>
                          <a:spcPct val="107000"/>
                        </a:lnSpc>
                      </a:pPr>
                      <a:r>
                        <a:rPr lang="en-US" sz="1100" dirty="0">
                          <a:effectLst/>
                        </a:rPr>
                        <a:t>Absolute neutrophil count (ANC)	</a:t>
                      </a:r>
                      <a:endParaRPr lang="en-US" sz="1100" dirty="0">
                        <a:effectLst/>
                        <a:latin typeface="Calibri" panose="020F0502020204030204" pitchFamily="34" charset="0"/>
                      </a:endParaRPr>
                    </a:p>
                  </a:txBody>
                  <a:tcPr marL="68580" marR="68580" marT="0" marB="0"/>
                </a:tc>
                <a:tc>
                  <a:txBody>
                    <a:bodyPr/>
                    <a:lstStyle/>
                    <a:p>
                      <a:pPr marL="685800" indent="-108585">
                        <a:lnSpc>
                          <a:spcPct val="107000"/>
                        </a:lnSpc>
                      </a:pPr>
                      <a:r>
                        <a:rPr lang="en-US" sz="1100">
                          <a:effectLst/>
                        </a:rPr>
                        <a:t>≥1,500 cells/mm</a:t>
                      </a:r>
                      <a:r>
                        <a:rPr lang="en-US" sz="1100" baseline="30000">
                          <a:effectLst/>
                        </a:rPr>
                        <a:t>3</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val="10000"/>
                  </a:ext>
                </a:extLst>
              </a:tr>
              <a:tr h="358775">
                <a:tc>
                  <a:txBody>
                    <a:bodyPr/>
                    <a:lstStyle/>
                    <a:p>
                      <a:pPr marL="685800">
                        <a:lnSpc>
                          <a:spcPct val="107000"/>
                        </a:lnSpc>
                      </a:pPr>
                      <a:r>
                        <a:rPr lang="en-US" sz="1100">
                          <a:effectLst/>
                        </a:rPr>
                        <a:t>Platelets	</a:t>
                      </a:r>
                      <a:endParaRPr lang="en-US" sz="1100">
                        <a:effectLst/>
                        <a:latin typeface="Calibri" panose="020F0502020204030204" pitchFamily="34" charset="0"/>
                      </a:endParaRPr>
                    </a:p>
                  </a:txBody>
                  <a:tcPr marL="68580" marR="68580" marT="0" marB="0"/>
                </a:tc>
                <a:tc>
                  <a:txBody>
                    <a:bodyPr/>
                    <a:lstStyle/>
                    <a:p>
                      <a:pPr marL="685800">
                        <a:lnSpc>
                          <a:spcPct val="107000"/>
                        </a:lnSpc>
                      </a:pPr>
                      <a:r>
                        <a:rPr lang="en-US" sz="1100">
                          <a:effectLst/>
                        </a:rPr>
                        <a:t>≥100,000/ul</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val="10001"/>
                  </a:ext>
                </a:extLst>
              </a:tr>
              <a:tr h="179388">
                <a:tc>
                  <a:txBody>
                    <a:bodyPr/>
                    <a:lstStyle/>
                    <a:p>
                      <a:pPr marL="685800">
                        <a:lnSpc>
                          <a:spcPct val="107000"/>
                        </a:lnSpc>
                      </a:pPr>
                      <a:r>
                        <a:rPr lang="en-US" sz="1100">
                          <a:effectLst/>
                        </a:rPr>
                        <a:t>Hemoglobin</a:t>
                      </a:r>
                      <a:endParaRPr lang="en-US" sz="1100">
                        <a:effectLst/>
                        <a:latin typeface="Calibri" panose="020F0502020204030204" pitchFamily="34" charset="0"/>
                      </a:endParaRPr>
                    </a:p>
                  </a:txBody>
                  <a:tcPr marL="68580" marR="68580" marT="0" marB="0"/>
                </a:tc>
                <a:tc>
                  <a:txBody>
                    <a:bodyPr/>
                    <a:lstStyle/>
                    <a:p>
                      <a:pPr marL="685800">
                        <a:lnSpc>
                          <a:spcPct val="107000"/>
                        </a:lnSpc>
                      </a:pPr>
                      <a:r>
                        <a:rPr lang="en-US" sz="1100">
                          <a:effectLst/>
                        </a:rPr>
                        <a:t>&gt;8.0 g/dL</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val="10002"/>
                  </a:ext>
                </a:extLst>
              </a:tr>
              <a:tr h="179388">
                <a:tc>
                  <a:txBody>
                    <a:bodyPr/>
                    <a:lstStyle/>
                    <a:p>
                      <a:pPr marL="685800">
                        <a:lnSpc>
                          <a:spcPct val="107000"/>
                        </a:lnSpc>
                      </a:pPr>
                      <a:r>
                        <a:rPr lang="en-US" sz="1100">
                          <a:effectLst/>
                        </a:rPr>
                        <a:t>Total bilirubin </a:t>
                      </a:r>
                      <a:r>
                        <a:rPr lang="en-US" sz="1100" baseline="30000">
                          <a:effectLst/>
                        </a:rPr>
                        <a:t>$</a:t>
                      </a:r>
                      <a:endParaRPr lang="en-US" sz="1100">
                        <a:effectLst/>
                        <a:latin typeface="Calibri" panose="020F0502020204030204" pitchFamily="34" charset="0"/>
                      </a:endParaRPr>
                    </a:p>
                  </a:txBody>
                  <a:tcPr marL="68580" marR="68580" marT="0" marB="0"/>
                </a:tc>
                <a:tc>
                  <a:txBody>
                    <a:bodyPr/>
                    <a:lstStyle/>
                    <a:p>
                      <a:pPr marL="685800">
                        <a:lnSpc>
                          <a:spcPct val="107000"/>
                        </a:lnSpc>
                      </a:pPr>
                      <a:r>
                        <a:rPr lang="en-US" sz="1100">
                          <a:effectLst/>
                        </a:rPr>
                        <a:t>≤1.5x ULN </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val="10003"/>
                  </a:ext>
                </a:extLst>
              </a:tr>
              <a:tr h="179388">
                <a:tc>
                  <a:txBody>
                    <a:bodyPr/>
                    <a:lstStyle/>
                    <a:p>
                      <a:pPr marL="685800">
                        <a:lnSpc>
                          <a:spcPct val="107000"/>
                        </a:lnSpc>
                      </a:pPr>
                      <a:r>
                        <a:rPr lang="en-US" sz="1100">
                          <a:effectLst/>
                        </a:rPr>
                        <a:t>Albumin</a:t>
                      </a:r>
                      <a:endParaRPr lang="en-US" sz="1100">
                        <a:effectLst/>
                        <a:latin typeface="Calibri" panose="020F0502020204030204" pitchFamily="34" charset="0"/>
                      </a:endParaRPr>
                    </a:p>
                  </a:txBody>
                  <a:tcPr marL="68580" marR="68580" marT="0" marB="0"/>
                </a:tc>
                <a:tc>
                  <a:txBody>
                    <a:bodyPr/>
                    <a:lstStyle/>
                    <a:p>
                      <a:pPr marL="685800">
                        <a:lnSpc>
                          <a:spcPct val="107000"/>
                        </a:lnSpc>
                      </a:pPr>
                      <a:r>
                        <a:rPr lang="en-US" sz="1100">
                          <a:effectLst/>
                        </a:rPr>
                        <a:t>≥2.8</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val="10004"/>
                  </a:ext>
                </a:extLst>
              </a:tr>
              <a:tr h="179388">
                <a:tc>
                  <a:txBody>
                    <a:bodyPr/>
                    <a:lstStyle/>
                    <a:p>
                      <a:pPr marL="685800">
                        <a:lnSpc>
                          <a:spcPct val="107000"/>
                        </a:lnSpc>
                      </a:pPr>
                      <a:r>
                        <a:rPr lang="en-US" sz="1100">
                          <a:effectLst/>
                        </a:rPr>
                        <a:t>AST and ALT </a:t>
                      </a:r>
                      <a:endParaRPr lang="en-US" sz="1100">
                        <a:effectLst/>
                        <a:latin typeface="Calibri" panose="020F0502020204030204" pitchFamily="34" charset="0"/>
                      </a:endParaRPr>
                    </a:p>
                  </a:txBody>
                  <a:tcPr marL="68580" marR="68580" marT="0" marB="0"/>
                </a:tc>
                <a:tc>
                  <a:txBody>
                    <a:bodyPr/>
                    <a:lstStyle/>
                    <a:p>
                      <a:pPr marL="685800">
                        <a:lnSpc>
                          <a:spcPct val="107000"/>
                        </a:lnSpc>
                      </a:pPr>
                      <a:r>
                        <a:rPr lang="en-US" sz="1100">
                          <a:effectLst/>
                        </a:rPr>
                        <a:t>≤ 5x ULN</a:t>
                      </a:r>
                      <a:endParaRPr lang="en-US" sz="1100">
                        <a:effectLst/>
                        <a:latin typeface="Calibri" panose="020F0502020204030204" pitchFamily="34" charset="0"/>
                      </a:endParaRPr>
                    </a:p>
                  </a:txBody>
                  <a:tcPr marL="68580" marR="68580" marT="0" marB="0"/>
                </a:tc>
                <a:extLst>
                  <a:ext uri="{0D108BD9-81ED-4DB2-BD59-A6C34878D82A}">
                    <a16:rowId xmlns:a16="http://schemas.microsoft.com/office/drawing/2014/main" val="10005"/>
                  </a:ext>
                </a:extLst>
              </a:tr>
              <a:tr h="179388">
                <a:tc>
                  <a:txBody>
                    <a:bodyPr/>
                    <a:lstStyle/>
                    <a:p>
                      <a:pPr marL="685800">
                        <a:lnSpc>
                          <a:spcPct val="107000"/>
                        </a:lnSpc>
                      </a:pPr>
                      <a:r>
                        <a:rPr lang="en-US" sz="1100">
                          <a:effectLst/>
                        </a:rPr>
                        <a:t>Creatinine</a:t>
                      </a:r>
                      <a:endParaRPr lang="en-US" sz="1100">
                        <a:effectLst/>
                        <a:latin typeface="Calibri" panose="020F0502020204030204" pitchFamily="34" charset="0"/>
                      </a:endParaRPr>
                    </a:p>
                  </a:txBody>
                  <a:tcPr marL="68580" marR="68580" marT="0" marB="0"/>
                </a:tc>
                <a:tc>
                  <a:txBody>
                    <a:bodyPr/>
                    <a:lstStyle/>
                    <a:p>
                      <a:pPr marL="685800">
                        <a:lnSpc>
                          <a:spcPct val="107000"/>
                        </a:lnSpc>
                      </a:pPr>
                      <a:r>
                        <a:rPr lang="en-US" sz="1100" dirty="0">
                          <a:effectLst/>
                        </a:rPr>
                        <a:t>&lt;1.5 gm/</a:t>
                      </a:r>
                      <a:r>
                        <a:rPr lang="en-US" sz="1100" dirty="0" err="1">
                          <a:effectLst/>
                        </a:rPr>
                        <a:t>dL</a:t>
                      </a: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31A68C7E-B8C5-408C-BC01-0DB901C8F020}"/>
              </a:ext>
            </a:extLst>
          </p:cNvPr>
          <p:cNvSpPr txBox="1"/>
          <p:nvPr/>
        </p:nvSpPr>
        <p:spPr>
          <a:xfrm>
            <a:off x="2133600" y="1219201"/>
            <a:ext cx="8077200" cy="3292475"/>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KEY INCLUSION:</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rPr>
              <a:t>Patient must have histologically or </a:t>
            </a:r>
            <a:r>
              <a:rPr kumimoji="0" lang="en-US" sz="1600" b="0" i="0" u="none" strike="noStrike" kern="0" cap="none" spc="0" normalizeH="0" baseline="0" noProof="0" dirty="0" err="1">
                <a:ln>
                  <a:noFill/>
                </a:ln>
                <a:solidFill>
                  <a:sysClr val="windowText" lastClr="000000"/>
                </a:solidFill>
                <a:effectLst/>
                <a:uLnTx/>
                <a:uFillTx/>
              </a:rPr>
              <a:t>cytologically</a:t>
            </a:r>
            <a:r>
              <a:rPr kumimoji="0" lang="en-US" sz="1600" b="0" i="0" u="none" strike="noStrike" kern="0" cap="none" spc="0" normalizeH="0" baseline="0" noProof="0" dirty="0">
                <a:ln>
                  <a:noFill/>
                </a:ln>
                <a:solidFill>
                  <a:sysClr val="windowText" lastClr="000000"/>
                </a:solidFill>
                <a:effectLst/>
                <a:uLnTx/>
                <a:uFillTx/>
              </a:rPr>
              <a:t> confirmed intrahepatic cholangiocarcinoma, extrahepatic cholangiocarcinoma, or gallbladder cancer. Histology report can be consistent with an adenocarcinoma with </a:t>
            </a:r>
            <a:r>
              <a:rPr kumimoji="0" lang="en-US" sz="1600" b="0" i="0" u="none" strike="noStrike" kern="0" cap="none" spc="0" normalizeH="0" baseline="0" noProof="0" dirty="0" err="1">
                <a:ln>
                  <a:noFill/>
                </a:ln>
                <a:solidFill>
                  <a:sysClr val="windowText" lastClr="000000"/>
                </a:solidFill>
                <a:effectLst/>
                <a:uLnTx/>
                <a:uFillTx/>
              </a:rPr>
              <a:t>pancreaticobiliary</a:t>
            </a:r>
            <a:r>
              <a:rPr kumimoji="0" lang="en-US" sz="1600" b="0" i="0" u="none" strike="noStrike" kern="0" cap="none" spc="0" normalizeH="0" baseline="0" noProof="0" dirty="0">
                <a:ln>
                  <a:noFill/>
                </a:ln>
                <a:solidFill>
                  <a:sysClr val="windowText" lastClr="000000"/>
                </a:solidFill>
                <a:effectLst/>
                <a:uLnTx/>
                <a:uFillTx/>
              </a:rPr>
              <a:t> primary assuming there are no pancreatic lesions and other primaries are ruled out per local standard.</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rPr>
              <a:t>Metastatic or </a:t>
            </a:r>
            <a:r>
              <a:rPr kumimoji="0" lang="en-US" sz="1600" b="0" i="0" u="none" strike="noStrike" kern="0" cap="none" spc="0" normalizeH="0" baseline="0" noProof="0" dirty="0" err="1">
                <a:ln>
                  <a:noFill/>
                </a:ln>
                <a:solidFill>
                  <a:sysClr val="windowText" lastClr="000000"/>
                </a:solidFill>
                <a:effectLst/>
                <a:uLnTx/>
                <a:uFillTx/>
              </a:rPr>
              <a:t>unresectable</a:t>
            </a:r>
            <a:r>
              <a:rPr kumimoji="0" lang="en-US" sz="1600" b="0" i="0" u="none" strike="noStrike" kern="0" cap="none" spc="0" normalizeH="0" baseline="0" noProof="0" dirty="0">
                <a:ln>
                  <a:noFill/>
                </a:ln>
                <a:solidFill>
                  <a:sysClr val="windowText" lastClr="000000"/>
                </a:solidFill>
                <a:effectLst/>
                <a:uLnTx/>
                <a:uFillTx/>
              </a:rPr>
              <a:t> disease documented on diagnostic imaging studies per RECIST version 1.1.</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rPr>
              <a:t>May not have received prior systemic chemotherapy for advanced biliary cancer. If patient has received prior adjuvant therapy, must be &gt; 6 months from treatment.</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rPr>
              <a:t>Patients must have completed prior immunotherapy at least 28 days prior to registration. </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x-none" sz="1600" b="0" i="0" u="none" strike="noStrike" kern="0" cap="none" spc="0" normalizeH="0" baseline="0" noProof="0" dirty="0">
                <a:ln>
                  <a:noFill/>
                </a:ln>
                <a:solidFill>
                  <a:sysClr val="windowText" lastClr="000000"/>
                </a:solidFill>
                <a:effectLst/>
                <a:uLnTx/>
                <a:uFillTx/>
              </a:rPr>
              <a:t>Eastern Cooperative Oncology Group (ECOG) Performance Status of 0 to </a:t>
            </a:r>
            <a:r>
              <a:rPr kumimoji="0" lang="en-US" sz="1600" b="0" i="0" u="none" strike="noStrike" kern="0" cap="none" spc="0" normalizeH="0" baseline="0" noProof="0" dirty="0">
                <a:ln>
                  <a:noFill/>
                </a:ln>
                <a:solidFill>
                  <a:sysClr val="windowText" lastClr="000000"/>
                </a:solidFill>
                <a:effectLst/>
                <a:uLnTx/>
                <a:uFillTx/>
              </a:rPr>
              <a:t>1</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x-none" sz="1600" b="0" i="0" u="none" strike="noStrike" kern="0" cap="none" spc="0" normalizeH="0" baseline="0" noProof="0" dirty="0">
                <a:ln>
                  <a:noFill/>
                </a:ln>
                <a:solidFill>
                  <a:sysClr val="windowText" lastClr="000000"/>
                </a:solidFill>
                <a:effectLst/>
                <a:uLnTx/>
                <a:uFillTx/>
              </a:rPr>
              <a:t>Adequate organ function including:</a:t>
            </a:r>
            <a:endParaRPr kumimoji="0" lang="en-US" sz="16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Char char="-"/>
              <a:tabLst/>
              <a:defRPr/>
            </a:pPr>
            <a:endParaRPr kumimoji="0" lang="en-US" sz="1600" b="0" i="0" u="none" strike="noStrike" kern="0" cap="none" spc="0" normalizeH="0" baseline="0" noProof="0" dirty="0">
              <a:ln>
                <a:noFill/>
              </a:ln>
              <a:solidFill>
                <a:sysClr val="windowText" lastClr="000000"/>
              </a:solidFill>
              <a:effectLst/>
              <a:uLnTx/>
              <a:uFillTx/>
            </a:endParaRPr>
          </a:p>
        </p:txBody>
      </p:sp>
      <p:sp>
        <p:nvSpPr>
          <p:cNvPr id="7" name="TextBox 6">
            <a:extLst>
              <a:ext uri="{FF2B5EF4-FFF2-40B4-BE49-F238E27FC236}">
                <a16:creationId xmlns:a16="http://schemas.microsoft.com/office/drawing/2014/main" id="{3ED0888D-7747-432F-8A62-2AC3B386F52A}"/>
              </a:ext>
            </a:extLst>
          </p:cNvPr>
          <p:cNvSpPr txBox="1"/>
          <p:nvPr/>
        </p:nvSpPr>
        <p:spPr>
          <a:xfrm>
            <a:off x="4210050" y="6172201"/>
            <a:ext cx="3771900" cy="830263"/>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30000" noProof="0" dirty="0">
                <a:ln>
                  <a:noFill/>
                </a:ln>
                <a:solidFill>
                  <a:sysClr val="windowText" lastClr="000000"/>
                </a:solidFill>
                <a:effectLst/>
                <a:uLnTx/>
                <a:uFillTx/>
              </a:rPr>
              <a:t>$ </a:t>
            </a:r>
            <a:r>
              <a:rPr kumimoji="0" lang="en-US" sz="1200" b="0" i="0" u="none" strike="noStrike" kern="0" cap="none" spc="0" normalizeH="0" baseline="0" noProof="0" dirty="0">
                <a:ln>
                  <a:noFill/>
                </a:ln>
                <a:solidFill>
                  <a:sysClr val="windowText" lastClr="000000"/>
                </a:solidFill>
                <a:effectLst/>
                <a:uLnTx/>
                <a:uFillTx/>
              </a:rPr>
              <a:t>In patients with known Gilbert’s syndrome direct bilirubin ≤1.5 x ULN will be used as organ function criteria, instead of total bilirubin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98664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40C289CC-3253-364D-8DAB-ECBA2FC83019}"/>
              </a:ext>
            </a:extLst>
          </p:cNvPr>
          <p:cNvSpPr>
            <a:spLocks noGrp="1"/>
          </p:cNvSpPr>
          <p:nvPr>
            <p:ph type="title"/>
          </p:nvPr>
        </p:nvSpPr>
        <p:spPr/>
        <p:txBody>
          <a:bodyPr/>
          <a:lstStyle/>
          <a:p>
            <a:r>
              <a:rPr lang="en-US" altLang="en-US" dirty="0"/>
              <a:t>UPDATED Stats Plan</a:t>
            </a:r>
          </a:p>
        </p:txBody>
      </p:sp>
      <p:sp>
        <p:nvSpPr>
          <p:cNvPr id="17410" name="Content Placeholder 2">
            <a:extLst>
              <a:ext uri="{FF2B5EF4-FFF2-40B4-BE49-F238E27FC236}">
                <a16:creationId xmlns:a16="http://schemas.microsoft.com/office/drawing/2014/main" id="{E1265BD9-13D5-2F4C-A222-5805BC2A92A3}"/>
              </a:ext>
            </a:extLst>
          </p:cNvPr>
          <p:cNvSpPr>
            <a:spLocks noGrp="1"/>
          </p:cNvSpPr>
          <p:nvPr>
            <p:ph idx="1"/>
          </p:nvPr>
        </p:nvSpPr>
        <p:spPr/>
        <p:txBody>
          <a:bodyPr>
            <a:noAutofit/>
          </a:bodyPr>
          <a:lstStyle/>
          <a:p>
            <a:r>
              <a:rPr lang="en-US" altLang="en-US" sz="2400" dirty="0"/>
              <a:t>The </a:t>
            </a:r>
            <a:r>
              <a:rPr lang="en-US" altLang="en-US" sz="2400" b="1" dirty="0">
                <a:solidFill>
                  <a:srgbClr val="FF0000"/>
                </a:solidFill>
              </a:rPr>
              <a:t>primary objective is OS, 2 formal interim analyses </a:t>
            </a:r>
            <a:r>
              <a:rPr lang="en-US" altLang="en-US" sz="2400" dirty="0"/>
              <a:t>planned </a:t>
            </a:r>
            <a:r>
              <a:rPr lang="en-US" altLang="en-US" sz="2400" dirty="0">
                <a:sym typeface="Wingdings" pitchFamily="2" charset="2"/>
              </a:rPr>
              <a:t> after</a:t>
            </a:r>
            <a:r>
              <a:rPr lang="en-US" altLang="en-US" sz="2400" dirty="0"/>
              <a:t> approximately 40% and 70% of the expected OS events have occurred.</a:t>
            </a:r>
          </a:p>
          <a:p>
            <a:r>
              <a:rPr lang="en-US" altLang="en-US" sz="2400" dirty="0"/>
              <a:t>Early stopping will be considered for either efficacy or futility, with significance levels for these and the final analysis adjusted to maintain an overall 0.025 significance level.</a:t>
            </a:r>
          </a:p>
          <a:p>
            <a:r>
              <a:rPr lang="en-US" altLang="en-US" sz="2400" dirty="0"/>
              <a:t>We have now accrued 269 since activation in December 2018 (first patient didn’t enroll until 2/2019) </a:t>
            </a:r>
            <a:r>
              <a:rPr lang="en-US" altLang="en-US" sz="2400" dirty="0">
                <a:sym typeface="Wingdings" pitchFamily="2" charset="2"/>
              </a:rPr>
              <a:t> rapid accrual, thus not enough events for interim yet</a:t>
            </a:r>
            <a:endParaRPr lang="en-US" altLang="en-US" sz="2400" dirty="0"/>
          </a:p>
          <a:p>
            <a:r>
              <a:rPr lang="en-US" altLang="en-US" sz="2400" dirty="0"/>
              <a:t>Thus, we are proposing a </a:t>
            </a:r>
            <a:r>
              <a:rPr lang="en-US" altLang="en-US" sz="2400" b="1" dirty="0">
                <a:solidFill>
                  <a:srgbClr val="FF0000"/>
                </a:solidFill>
              </a:rPr>
              <a:t>target a hazard ratio of 0.7. This requires 384 eligible patients, assuming 85% power, a 1-sided alpha of 0.025,</a:t>
            </a:r>
            <a:r>
              <a:rPr lang="en-US" altLang="en-US" sz="2400" dirty="0">
                <a:solidFill>
                  <a:srgbClr val="FF0000"/>
                </a:solidFill>
              </a:rPr>
              <a:t> </a:t>
            </a:r>
            <a:r>
              <a:rPr lang="en-US" altLang="en-US" sz="2400" dirty="0"/>
              <a:t>2 years of follow-up and accrual of at least 18 pts/month.  Assuming an ineligibility rate of 13%, we</a:t>
            </a:r>
            <a:r>
              <a:rPr lang="en-US" altLang="en-US" sz="2400" b="1" dirty="0"/>
              <a:t> </a:t>
            </a:r>
            <a:r>
              <a:rPr lang="en-US" altLang="en-US" sz="2400" b="1" dirty="0">
                <a:solidFill>
                  <a:srgbClr val="FF0000"/>
                </a:solidFill>
              </a:rPr>
              <a:t>would need to accrue a total of 441 pts over one additional year of accrual</a:t>
            </a:r>
            <a:r>
              <a:rPr lang="en-US" altLang="en-US" sz="2400" dirty="0">
                <a:solidFill>
                  <a:srgbClr val="FF0000"/>
                </a:solidFill>
              </a:rPr>
              <a:t>.</a:t>
            </a:r>
          </a:p>
        </p:txBody>
      </p:sp>
    </p:spTree>
    <p:extLst>
      <p:ext uri="{BB962C8B-B14F-4D97-AF65-F5344CB8AC3E}">
        <p14:creationId xmlns:p14="http://schemas.microsoft.com/office/powerpoint/2010/main" val="213950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Placeholder 1"/>
          <p:cNvSpPr>
            <a:spLocks noGrp="1"/>
          </p:cNvSpPr>
          <p:nvPr>
            <p:ph type="body" sz="quarter" idx="10"/>
          </p:nvPr>
        </p:nvSpPr>
        <p:spPr>
          <a:xfrm>
            <a:off x="1557338" y="215900"/>
            <a:ext cx="9110662" cy="685800"/>
          </a:xfrm>
        </p:spPr>
        <p:txBody>
          <a:bodyPr/>
          <a:lstStyle/>
          <a:p>
            <a:pPr eaLnBrk="1" hangingPunct="1"/>
            <a:r>
              <a:rPr lang="en-US" altLang="en-US" sz="2400"/>
              <a:t>Typical Cases: Large HCC, vascular invasion or multifocal HCC, possibly with low burden of extrahepatic metastases</a:t>
            </a:r>
          </a:p>
        </p:txBody>
      </p:sp>
      <p:sp>
        <p:nvSpPr>
          <p:cNvPr id="117763" name="Rectangle 5"/>
          <p:cNvSpPr>
            <a:spLocks noChangeArrowheads="1"/>
          </p:cNvSpPr>
          <p:nvPr/>
        </p:nvSpPr>
        <p:spPr bwMode="auto">
          <a:xfrm>
            <a:off x="2216150" y="4440238"/>
            <a:ext cx="158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35464"/>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435464"/>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435464"/>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35464"/>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rgbClr val="435464"/>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9pPr>
          </a:lstStyle>
          <a:p>
            <a:pPr>
              <a:spcBef>
                <a:spcPct val="0"/>
              </a:spcBef>
              <a:buNone/>
            </a:pPr>
            <a:r>
              <a:rPr lang="en-US" altLang="en-US" sz="2400" kern="0">
                <a:solidFill>
                  <a:srgbClr val="F977DD"/>
                </a:solidFill>
              </a:rPr>
              <a:t>35 Gy in 5</a:t>
            </a:r>
          </a:p>
        </p:txBody>
      </p:sp>
      <p:sp>
        <p:nvSpPr>
          <p:cNvPr id="117764" name="Rectangle 5"/>
          <p:cNvSpPr>
            <a:spLocks noChangeArrowheads="1"/>
          </p:cNvSpPr>
          <p:nvPr/>
        </p:nvSpPr>
        <p:spPr bwMode="auto">
          <a:xfrm>
            <a:off x="5232400" y="4443413"/>
            <a:ext cx="158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35464"/>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435464"/>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435464"/>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35464"/>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rgbClr val="435464"/>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9pPr>
          </a:lstStyle>
          <a:p>
            <a:pPr>
              <a:spcBef>
                <a:spcPct val="0"/>
              </a:spcBef>
              <a:buNone/>
            </a:pPr>
            <a:r>
              <a:rPr lang="en-US" altLang="en-US" sz="2400" kern="0">
                <a:solidFill>
                  <a:srgbClr val="0000D3"/>
                </a:solidFill>
              </a:rPr>
              <a:t>30 Gy in 5</a:t>
            </a:r>
          </a:p>
        </p:txBody>
      </p:sp>
      <p:pic>
        <p:nvPicPr>
          <p:cNvPr id="1177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1600201"/>
            <a:ext cx="86106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942263" y="4440238"/>
            <a:ext cx="1752600" cy="762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a:solidFill>
                <a:srgbClr val="FFFFFF"/>
              </a:solidFill>
            </a:endParaRPr>
          </a:p>
        </p:txBody>
      </p:sp>
      <p:sp>
        <p:nvSpPr>
          <p:cNvPr id="117767" name="Rectangle 2"/>
          <p:cNvSpPr>
            <a:spLocks noChangeArrowheads="1"/>
          </p:cNvSpPr>
          <p:nvPr/>
        </p:nvSpPr>
        <p:spPr bwMode="auto">
          <a:xfrm>
            <a:off x="8051800" y="4405313"/>
            <a:ext cx="213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35464"/>
                </a:solidFill>
                <a:latin typeface="Arial" panose="020B0604020202020204" pitchFamily="34" charset="0"/>
              </a:defRPr>
            </a:lvl1pPr>
            <a:lvl2pPr marL="742950" indent="-285750">
              <a:spcBef>
                <a:spcPct val="20000"/>
              </a:spcBef>
              <a:buFont typeface="Arial" panose="020B0604020202020204" pitchFamily="34" charset="0"/>
              <a:buChar char="–"/>
              <a:defRPr sz="2800">
                <a:solidFill>
                  <a:srgbClr val="435464"/>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rgbClr val="435464"/>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rgbClr val="435464"/>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rgbClr val="435464"/>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35464"/>
                </a:solidFill>
                <a:latin typeface="Arial" panose="020B0604020202020204" pitchFamily="34" charset="0"/>
              </a:defRPr>
            </a:lvl9pPr>
          </a:lstStyle>
          <a:p>
            <a:pPr>
              <a:spcBef>
                <a:spcPct val="0"/>
              </a:spcBef>
              <a:buNone/>
            </a:pPr>
            <a:r>
              <a:rPr lang="en-US" altLang="en-US" sz="2400" kern="0">
                <a:solidFill>
                  <a:srgbClr val="00B050"/>
                </a:solidFill>
              </a:rPr>
              <a:t>45 Gy in 5</a:t>
            </a:r>
          </a:p>
          <a:p>
            <a:pPr>
              <a:spcBef>
                <a:spcPct val="0"/>
              </a:spcBef>
              <a:buNone/>
            </a:pPr>
            <a:r>
              <a:rPr lang="en-US" altLang="en-US" sz="2400" kern="0">
                <a:solidFill>
                  <a:srgbClr val="FFFF00"/>
                </a:solidFill>
              </a:rPr>
              <a:t>30 Gy in 5</a:t>
            </a:r>
          </a:p>
        </p:txBody>
      </p:sp>
    </p:spTree>
    <p:extLst>
      <p:ext uri="{BB962C8B-B14F-4D97-AF65-F5344CB8AC3E}">
        <p14:creationId xmlns:p14="http://schemas.microsoft.com/office/powerpoint/2010/main" val="2616324522"/>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1" y="0"/>
            <a:ext cx="12232431" cy="6945350"/>
          </a:xfrm>
          <a:prstGeom prst="rect">
            <a:avLst/>
          </a:prstGeom>
        </p:spPr>
      </p:pic>
      <p:sp>
        <p:nvSpPr>
          <p:cNvPr id="25" name="TextBox 24"/>
          <p:cNvSpPr txBox="1"/>
          <p:nvPr/>
        </p:nvSpPr>
        <p:spPr>
          <a:xfrm>
            <a:off x="277091" y="422204"/>
            <a:ext cx="11707091" cy="2123658"/>
          </a:xfrm>
          <a:prstGeom prst="rect">
            <a:avLst/>
          </a:prstGeom>
          <a:noFill/>
          <a:effectLst>
            <a:outerShdw blurRad="50800" dist="38100" dir="5400000" algn="t"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chemeClr val="bg1"/>
                </a:solidFill>
                <a:effectLst/>
                <a:uLnTx/>
                <a:uFillTx/>
                <a:latin typeface="Arial"/>
                <a:cs typeface="Arial"/>
              </a:rPr>
              <a:t>EA 2182:</a:t>
            </a:r>
            <a:br>
              <a:rPr kumimoji="0" lang="en-US" sz="4400" b="0" i="0" u="none" strike="noStrike" kern="0" cap="none" spc="0" normalizeH="0" baseline="0" noProof="0" dirty="0">
                <a:ln>
                  <a:noFill/>
                </a:ln>
                <a:solidFill>
                  <a:schemeClr val="bg1"/>
                </a:solidFill>
                <a:effectLst/>
                <a:uLnTx/>
                <a:uFillTx/>
                <a:latin typeface="Arial"/>
                <a:cs typeface="Arial"/>
              </a:rPr>
            </a:br>
            <a:r>
              <a:rPr kumimoji="0" lang="en-US" sz="4400" b="0" i="0" u="sng" strike="noStrike" kern="0" cap="none" spc="0" normalizeH="0" baseline="0" noProof="0" dirty="0">
                <a:ln>
                  <a:noFill/>
                </a:ln>
                <a:solidFill>
                  <a:schemeClr val="bg1"/>
                </a:solidFill>
                <a:effectLst/>
                <a:uLnTx/>
                <a:uFillTx/>
                <a:latin typeface="Arial"/>
                <a:cs typeface="Arial"/>
              </a:rPr>
              <a:t>De</a:t>
            </a:r>
            <a:r>
              <a:rPr kumimoji="0" lang="en-US" sz="4400" b="0" i="0" u="none" strike="noStrike" kern="0" cap="none" spc="0" normalizeH="0" baseline="0" noProof="0" dirty="0">
                <a:ln>
                  <a:noFill/>
                </a:ln>
                <a:solidFill>
                  <a:schemeClr val="bg1"/>
                </a:solidFill>
                <a:effectLst/>
                <a:uLnTx/>
                <a:uFillTx/>
                <a:latin typeface="Arial"/>
                <a:cs typeface="Arial"/>
              </a:rPr>
              <a:t>-Intensified </a:t>
            </a:r>
            <a:r>
              <a:rPr kumimoji="0" lang="en-US" sz="4400" b="0" i="0" u="sng" strike="noStrike" kern="0" cap="none" spc="0" normalizeH="0" baseline="0" noProof="0" dirty="0" err="1">
                <a:ln>
                  <a:noFill/>
                </a:ln>
                <a:solidFill>
                  <a:schemeClr val="bg1"/>
                </a:solidFill>
                <a:effectLst/>
                <a:uLnTx/>
                <a:uFillTx/>
                <a:latin typeface="Arial"/>
                <a:cs typeface="Arial"/>
              </a:rPr>
              <a:t>C</a:t>
            </a:r>
            <a:r>
              <a:rPr kumimoji="0" lang="en-US" sz="4400" b="0" i="0" u="none" strike="noStrike" kern="0" cap="none" spc="0" normalizeH="0" baseline="0" noProof="0" dirty="0" err="1">
                <a:ln>
                  <a:noFill/>
                </a:ln>
                <a:solidFill>
                  <a:schemeClr val="bg1"/>
                </a:solidFill>
                <a:effectLst/>
                <a:uLnTx/>
                <a:uFillTx/>
                <a:latin typeface="Arial"/>
                <a:cs typeface="Arial"/>
              </a:rPr>
              <a:t>hemo</a:t>
            </a:r>
            <a:r>
              <a:rPr kumimoji="0" lang="en-US" sz="4400" b="0" i="0" u="sng" strike="noStrike" kern="0" cap="none" spc="0" normalizeH="0" baseline="0" noProof="0" dirty="0" err="1">
                <a:ln>
                  <a:noFill/>
                </a:ln>
                <a:solidFill>
                  <a:schemeClr val="bg1"/>
                </a:solidFill>
                <a:effectLst/>
                <a:uLnTx/>
                <a:uFillTx/>
                <a:latin typeface="Arial"/>
                <a:cs typeface="Arial"/>
              </a:rPr>
              <a:t>R</a:t>
            </a:r>
            <a:r>
              <a:rPr kumimoji="0" lang="en-US" sz="4400" b="0" i="0" u="none" strike="noStrike" kern="0" cap="none" spc="0" normalizeH="0" baseline="0" noProof="0" dirty="0" err="1">
                <a:ln>
                  <a:noFill/>
                </a:ln>
                <a:solidFill>
                  <a:schemeClr val="bg1"/>
                </a:solidFill>
                <a:effectLst/>
                <a:uLnTx/>
                <a:uFillTx/>
                <a:latin typeface="Arial"/>
                <a:cs typeface="Arial"/>
              </a:rPr>
              <a:t>adiation</a:t>
            </a:r>
            <a:r>
              <a:rPr kumimoji="0" lang="en-US" sz="4400" b="0" i="0" u="none" strike="noStrike" kern="0" cap="none" spc="0" normalizeH="0" baseline="0" noProof="0" dirty="0">
                <a:ln>
                  <a:noFill/>
                </a:ln>
                <a:solidFill>
                  <a:schemeClr val="bg1"/>
                </a:solidFill>
                <a:effectLst/>
                <a:uLnTx/>
                <a:uFillTx/>
                <a:latin typeface="Arial"/>
                <a:cs typeface="Arial"/>
              </a:rPr>
              <a:t>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sng" strike="noStrike" kern="0" cap="none" spc="0" normalizeH="0" baseline="0" noProof="0" dirty="0">
                <a:ln>
                  <a:noFill/>
                </a:ln>
                <a:solidFill>
                  <a:schemeClr val="bg1"/>
                </a:solidFill>
                <a:effectLst/>
                <a:uLnTx/>
                <a:uFillTx/>
                <a:latin typeface="Arial"/>
                <a:cs typeface="Arial"/>
              </a:rPr>
              <a:t>E</a:t>
            </a:r>
            <a:r>
              <a:rPr kumimoji="0" lang="en-US" sz="4400" b="0" i="0" u="none" strike="noStrike" kern="0" cap="none" spc="0" normalizeH="0" baseline="0" noProof="0" dirty="0">
                <a:ln>
                  <a:noFill/>
                </a:ln>
                <a:solidFill>
                  <a:schemeClr val="bg1"/>
                </a:solidFill>
                <a:effectLst/>
                <a:uLnTx/>
                <a:uFillTx/>
                <a:latin typeface="Arial"/>
                <a:cs typeface="Arial"/>
              </a:rPr>
              <a:t>arly-Stage </a:t>
            </a:r>
            <a:r>
              <a:rPr kumimoji="0" lang="en-US" sz="4400" b="0" i="0" u="sng" strike="noStrike" kern="0" cap="none" spc="0" normalizeH="0" baseline="0" noProof="0" dirty="0">
                <a:ln>
                  <a:noFill/>
                </a:ln>
                <a:solidFill>
                  <a:schemeClr val="bg1"/>
                </a:solidFill>
                <a:effectLst/>
                <a:uLnTx/>
                <a:uFillTx/>
                <a:latin typeface="Arial"/>
                <a:cs typeface="Arial"/>
              </a:rPr>
              <a:t>A</a:t>
            </a:r>
            <a:r>
              <a:rPr kumimoji="0" lang="en-US" sz="4400" b="0" i="0" u="none" strike="noStrike" kern="0" cap="none" spc="0" normalizeH="0" baseline="0" noProof="0" dirty="0">
                <a:ln>
                  <a:noFill/>
                </a:ln>
                <a:solidFill>
                  <a:schemeClr val="bg1"/>
                </a:solidFill>
                <a:effectLst/>
                <a:uLnTx/>
                <a:uFillTx/>
                <a:latin typeface="Arial"/>
                <a:cs typeface="Arial"/>
              </a:rPr>
              <a:t>nal </a:t>
            </a:r>
            <a:r>
              <a:rPr kumimoji="0" lang="en-US" sz="4400" b="0" i="0" u="sng" strike="noStrike" kern="0" cap="none" spc="0" normalizeH="0" baseline="0" noProof="0" dirty="0" err="1">
                <a:ln>
                  <a:noFill/>
                </a:ln>
                <a:solidFill>
                  <a:schemeClr val="bg1"/>
                </a:solidFill>
                <a:effectLst/>
                <a:uLnTx/>
                <a:uFillTx/>
                <a:latin typeface="Arial"/>
                <a:cs typeface="Arial"/>
              </a:rPr>
              <a:t>S</a:t>
            </a:r>
            <a:r>
              <a:rPr kumimoji="0" lang="en-US" sz="4400" b="0" i="0" u="none" strike="noStrike" kern="0" cap="none" spc="0" normalizeH="0" baseline="0" noProof="0" dirty="0" err="1">
                <a:ln>
                  <a:noFill/>
                </a:ln>
                <a:solidFill>
                  <a:schemeClr val="bg1"/>
                </a:solidFill>
                <a:effectLst/>
                <a:uLnTx/>
                <a:uFillTx/>
                <a:latin typeface="Arial"/>
                <a:cs typeface="Arial"/>
              </a:rPr>
              <a:t>qC</a:t>
            </a:r>
            <a:r>
              <a:rPr kumimoji="0" lang="en-US" sz="4400" b="0" i="0" u="sng" strike="noStrike" kern="0" cap="none" spc="0" normalizeH="0" baseline="0" noProof="0" dirty="0" err="1">
                <a:ln>
                  <a:noFill/>
                </a:ln>
                <a:solidFill>
                  <a:schemeClr val="bg1"/>
                </a:solidFill>
                <a:effectLst/>
                <a:uLnTx/>
                <a:uFillTx/>
                <a:latin typeface="Arial"/>
                <a:cs typeface="Arial"/>
              </a:rPr>
              <a:t>e</a:t>
            </a:r>
            <a:r>
              <a:rPr kumimoji="0" lang="en-US" sz="4400" b="0" i="0" u="none" strike="noStrike" kern="0" cap="none" spc="0" normalizeH="0" baseline="0" noProof="0" dirty="0" err="1">
                <a:ln>
                  <a:noFill/>
                </a:ln>
                <a:solidFill>
                  <a:schemeClr val="bg1"/>
                </a:solidFill>
                <a:effectLst/>
                <a:uLnTx/>
                <a:uFillTx/>
                <a:latin typeface="Arial"/>
                <a:cs typeface="Arial"/>
              </a:rPr>
              <a:t>ll</a:t>
            </a:r>
            <a:r>
              <a:rPr kumimoji="0" lang="en-US" sz="4400" b="0" i="0" u="none" strike="noStrike" kern="0" cap="none" spc="0" normalizeH="0" baseline="0" noProof="0" dirty="0">
                <a:ln>
                  <a:noFill/>
                </a:ln>
                <a:solidFill>
                  <a:schemeClr val="bg1"/>
                </a:solidFill>
                <a:effectLst/>
                <a:uLnTx/>
                <a:uFillTx/>
                <a:latin typeface="Arial"/>
                <a:cs typeface="Arial"/>
              </a:rPr>
              <a:t> Cancer (DECREASE) </a:t>
            </a:r>
          </a:p>
        </p:txBody>
      </p:sp>
      <p:sp>
        <p:nvSpPr>
          <p:cNvPr id="6148" name="TextBox 25"/>
          <p:cNvSpPr txBox="1">
            <a:spLocks noChangeArrowheads="1"/>
          </p:cNvSpPr>
          <p:nvPr/>
        </p:nvSpPr>
        <p:spPr bwMode="auto">
          <a:xfrm>
            <a:off x="1760538" y="6475413"/>
            <a:ext cx="6761162" cy="32385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US" sz="1500" b="0" i="0" u="none" strike="noStrike" kern="0" cap="none" spc="0" normalizeH="0" baseline="0" noProof="0" dirty="0">
              <a:ln>
                <a:noFill/>
              </a:ln>
              <a:solidFill>
                <a:srgbClr val="FFFFFF"/>
              </a:solidFill>
              <a:effectLst/>
              <a:uLnTx/>
              <a:uFillTx/>
              <a:ea typeface="RotisSerif"/>
              <a:cs typeface="RotisSerif"/>
            </a:endParaRPr>
          </a:p>
        </p:txBody>
      </p:sp>
      <p:pic>
        <p:nvPicPr>
          <p:cNvPr id="6150" name="Picture 3" descr="ECOG-ACRIN_Logo_Color_FINAL.png"/>
          <p:cNvPicPr>
            <a:picLocks noChangeAspect="1"/>
          </p:cNvPicPr>
          <p:nvPr/>
        </p:nvPicPr>
        <p:blipFill>
          <a:blip r:embed="rId4" cstate="print"/>
          <a:srcRect/>
          <a:stretch>
            <a:fillRect/>
          </a:stretch>
        </p:blipFill>
        <p:spPr bwMode="auto">
          <a:xfrm>
            <a:off x="328967" y="2922444"/>
            <a:ext cx="3043238" cy="828675"/>
          </a:xfrm>
          <a:prstGeom prst="rect">
            <a:avLst/>
          </a:prstGeom>
          <a:noFill/>
          <a:ln w="9525">
            <a:noFill/>
            <a:miter lim="800000"/>
            <a:headEnd/>
            <a:tailEnd/>
          </a:ln>
        </p:spPr>
      </p:pic>
      <p:sp>
        <p:nvSpPr>
          <p:cNvPr id="4" name="Slide Number Placeholder 3"/>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78F35B-1AA9-4A88-97DB-748ED7B1ED1C}"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prstClr val="black">
                  <a:tint val="75000"/>
                </a:prstClr>
              </a:solidFill>
              <a:effectLst/>
              <a:uLnTx/>
              <a:uFillTx/>
            </a:endParaRPr>
          </a:p>
        </p:txBody>
      </p:sp>
      <p:sp>
        <p:nvSpPr>
          <p:cNvPr id="9" name="TextBox 8">
            <a:extLst>
              <a:ext uri="{FF2B5EF4-FFF2-40B4-BE49-F238E27FC236}">
                <a16:creationId xmlns:a16="http://schemas.microsoft.com/office/drawing/2014/main" id="{C33A28E6-164C-2F46-A6B0-90CF1DCFD7E4}"/>
              </a:ext>
            </a:extLst>
          </p:cNvPr>
          <p:cNvSpPr txBox="1"/>
          <p:nvPr/>
        </p:nvSpPr>
        <p:spPr>
          <a:xfrm>
            <a:off x="2630490" y="3992883"/>
            <a:ext cx="5349728" cy="2554545"/>
          </a:xfrm>
          <a:prstGeom prst="rect">
            <a:avLst/>
          </a:prstGeom>
          <a:noFill/>
        </p:spPr>
        <p:txBody>
          <a:bodyPr wrap="square" numCol="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Jennifer Dorth, MD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Joshua Meyer, MD</a:t>
            </a:r>
            <a:br>
              <a:rPr kumimoji="0" lang="en-US" sz="2000" b="0" i="0" u="none" strike="noStrike" kern="0" cap="none" spc="0" normalizeH="0" baseline="0" noProof="0" dirty="0">
                <a:ln>
                  <a:noFill/>
                </a:ln>
                <a:solidFill>
                  <a:schemeClr val="bg1"/>
                </a:solidFill>
                <a:effectLst/>
                <a:uLnTx/>
                <a:uFillTx/>
                <a:latin typeface="Arial"/>
                <a:cs typeface="Arial"/>
              </a:rPr>
            </a:br>
            <a:r>
              <a:rPr kumimoji="0" lang="en-US" sz="2000" b="0" i="0" u="none" strike="noStrike" kern="0" cap="none" spc="0" normalizeH="0" baseline="0" noProof="0" dirty="0">
                <a:ln>
                  <a:noFill/>
                </a:ln>
                <a:solidFill>
                  <a:schemeClr val="bg1"/>
                </a:solidFill>
                <a:effectLst/>
                <a:uLnTx/>
                <a:uFillTx/>
                <a:latin typeface="Arial"/>
                <a:cs typeface="Arial"/>
              </a:rPr>
              <a:t>Cathy </a:t>
            </a:r>
            <a:r>
              <a:rPr kumimoji="0" lang="en-US" sz="2000" b="0" i="0" u="none" strike="noStrike" kern="0" cap="none" spc="0" normalizeH="0" baseline="0" noProof="0" dirty="0" err="1">
                <a:ln>
                  <a:noFill/>
                </a:ln>
                <a:solidFill>
                  <a:schemeClr val="bg1"/>
                </a:solidFill>
                <a:effectLst/>
                <a:uLnTx/>
                <a:uFillTx/>
                <a:latin typeface="Arial"/>
                <a:cs typeface="Arial"/>
              </a:rPr>
              <a:t>Eng</a:t>
            </a:r>
            <a:r>
              <a:rPr kumimoji="0" lang="en-US" sz="2000" b="0" i="0" u="none" strike="noStrike" kern="0" cap="none" spc="0" normalizeH="0" baseline="0" noProof="0" dirty="0">
                <a:ln>
                  <a:noFill/>
                </a:ln>
                <a:solidFill>
                  <a:schemeClr val="bg1"/>
                </a:solidFill>
                <a:effectLst/>
                <a:uLnTx/>
                <a:uFillTx/>
                <a:latin typeface="Arial"/>
                <a:cs typeface="Arial"/>
              </a:rPr>
              <a:t>, MD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Paul Catalano, ScD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bg1"/>
                </a:solidFill>
                <a:effectLst/>
                <a:uLnTx/>
                <a:uFillTx/>
                <a:latin typeface="Arial"/>
                <a:cs typeface="Arial"/>
              </a:rPr>
              <a:t>Prajnan</a:t>
            </a:r>
            <a:r>
              <a:rPr kumimoji="0" lang="en-US" sz="2000" b="0" i="0" u="none" strike="noStrike" kern="0" cap="none" spc="0" normalizeH="0" baseline="0" noProof="0" dirty="0">
                <a:ln>
                  <a:noFill/>
                </a:ln>
                <a:solidFill>
                  <a:schemeClr val="bg1"/>
                </a:solidFill>
                <a:effectLst/>
                <a:uLnTx/>
                <a:uFillTx/>
                <a:latin typeface="Arial"/>
                <a:cs typeface="Arial"/>
              </a:rPr>
              <a:t> Das, MD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James Murphy, MD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George Fisher, MD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bg1"/>
                </a:solidFill>
                <a:effectLst/>
                <a:uLnTx/>
                <a:uFillTx/>
                <a:latin typeface="Arial"/>
                <a:cs typeface="Arial"/>
              </a:rPr>
              <a:t>Jenica</a:t>
            </a:r>
            <a:r>
              <a:rPr kumimoji="0" lang="en-US" sz="2000" b="0" i="0" u="none" strike="noStrike" kern="0" cap="none" spc="0" normalizeH="0" baseline="0" noProof="0" dirty="0">
                <a:ln>
                  <a:noFill/>
                </a:ln>
                <a:solidFill>
                  <a:schemeClr val="bg1"/>
                </a:solidFill>
                <a:effectLst/>
                <a:uLnTx/>
                <a:uFillTx/>
                <a:latin typeface="Arial"/>
                <a:cs typeface="Arial"/>
              </a:rPr>
              <a:t> Upshaw, MD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  </a:t>
            </a:r>
            <a:endParaRPr kumimoji="0" lang="en-US" sz="2400" b="0" i="0" u="none" strike="noStrike" kern="0" cap="none" spc="0" normalizeH="0" baseline="0" noProof="0" dirty="0">
              <a:ln>
                <a:noFill/>
              </a:ln>
              <a:solidFill>
                <a:schemeClr val="bg1"/>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Arial"/>
                <a:cs typeface="Arial"/>
              </a:rPr>
              <a:t>  </a:t>
            </a:r>
            <a:endParaRPr kumimoji="0" lang="en-US" sz="2000" b="0" i="0" u="none" strike="noStrike" kern="0" cap="none" spc="0" normalizeH="0" baseline="0" noProof="0" dirty="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5010DA7C-03C8-0740-A415-D6303624EB2A}"/>
              </a:ext>
            </a:extLst>
          </p:cNvPr>
          <p:cNvSpPr txBox="1"/>
          <p:nvPr/>
        </p:nvSpPr>
        <p:spPr>
          <a:xfrm>
            <a:off x="9130145" y="2377311"/>
            <a:ext cx="3061855" cy="40934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Craig Messick, MD Sheetal Kircher, MD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Bridget Koontz, MD                                      Terry Wong, MD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Mark Rosen, MD, PhD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Marc </a:t>
            </a:r>
            <a:r>
              <a:rPr kumimoji="0" lang="en-US" sz="2000" b="0" i="0" u="none" strike="noStrike" kern="0" cap="none" spc="0" normalizeH="0" baseline="0" noProof="0" dirty="0" err="1">
                <a:ln>
                  <a:noFill/>
                </a:ln>
                <a:solidFill>
                  <a:schemeClr val="bg1"/>
                </a:solidFill>
                <a:effectLst/>
                <a:uLnTx/>
                <a:uFillTx/>
                <a:latin typeface="Arial"/>
                <a:cs typeface="Arial"/>
              </a:rPr>
              <a:t>Gollub</a:t>
            </a:r>
            <a:r>
              <a:rPr kumimoji="0" lang="en-US" sz="2000" b="0" i="0" u="none" strike="noStrike" kern="0" cap="none" spc="0" normalizeH="0" baseline="0" noProof="0" dirty="0">
                <a:ln>
                  <a:noFill/>
                </a:ln>
                <a:solidFill>
                  <a:schemeClr val="bg1"/>
                </a:solidFill>
                <a:effectLst/>
                <a:uLnTx/>
                <a:uFillTx/>
                <a:latin typeface="Arial"/>
                <a:cs typeface="Arial"/>
              </a:rPr>
              <a:t>, MD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Eric Miller, MD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Gisele Pereira, PhD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Mary McBride, 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Quintin Pan, PhD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chemeClr val="bg1"/>
                </a:solidFill>
                <a:effectLst/>
                <a:uLnTx/>
                <a:uFillTx/>
                <a:latin typeface="Arial"/>
                <a:cs typeface="Arial"/>
              </a:rPr>
              <a:t>Bapsi</a:t>
            </a:r>
            <a:r>
              <a:rPr kumimoji="0" lang="en-US" sz="2000" b="0" i="0" u="none" strike="noStrike" kern="0" cap="none" spc="0" normalizeH="0" baseline="0" noProof="0" dirty="0">
                <a:ln>
                  <a:noFill/>
                </a:ln>
                <a:solidFill>
                  <a:schemeClr val="bg1"/>
                </a:solidFill>
                <a:effectLst/>
                <a:uLnTx/>
                <a:uFillTx/>
                <a:latin typeface="Arial"/>
                <a:cs typeface="Arial"/>
              </a:rPr>
              <a:t> Chakravarthy, MD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Lynne Wagner, PhD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Arial"/>
                <a:cs typeface="Arial"/>
              </a:rPr>
              <a:t>Peter </a:t>
            </a:r>
            <a:r>
              <a:rPr kumimoji="0" lang="en-US" sz="2000" b="0" i="0" u="none" strike="noStrike" kern="0" cap="none" spc="0" normalizeH="0" baseline="0" noProof="0" dirty="0" err="1">
                <a:ln>
                  <a:noFill/>
                </a:ln>
                <a:solidFill>
                  <a:schemeClr val="bg1"/>
                </a:solidFill>
                <a:effectLst/>
                <a:uLnTx/>
                <a:uFillTx/>
                <a:latin typeface="Arial"/>
                <a:cs typeface="Arial"/>
              </a:rPr>
              <a:t>O’Dwyer</a:t>
            </a:r>
            <a:r>
              <a:rPr kumimoji="0" lang="en-US" sz="2000" b="0" i="0" u="none" strike="noStrike" kern="0" cap="none" spc="0" normalizeH="0" baseline="0" noProof="0" dirty="0">
                <a:ln>
                  <a:noFill/>
                </a:ln>
                <a:solidFill>
                  <a:schemeClr val="bg1"/>
                </a:solidFill>
                <a:effectLst/>
                <a:uLnTx/>
                <a:uFillTx/>
                <a:latin typeface="Arial"/>
                <a:cs typeface="Arial"/>
              </a:rPr>
              <a:t>, MD</a:t>
            </a:r>
          </a:p>
        </p:txBody>
      </p:sp>
    </p:spTree>
    <p:extLst>
      <p:ext uri="{BB962C8B-B14F-4D97-AF65-F5344CB8AC3E}">
        <p14:creationId xmlns:p14="http://schemas.microsoft.com/office/powerpoint/2010/main" val="862732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78F35B-1AA9-4A88-97DB-748ED7B1ED1C}"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prstClr val="black">
                  <a:tint val="75000"/>
                </a:prstClr>
              </a:solidFill>
              <a:effectLst/>
              <a:uLnTx/>
              <a:uFillTx/>
            </a:endParaRPr>
          </a:p>
        </p:txBody>
      </p:sp>
      <p:sp>
        <p:nvSpPr>
          <p:cNvPr id="6" name="Title 1"/>
          <p:cNvSpPr txBox="1">
            <a:spLocks/>
          </p:cNvSpPr>
          <p:nvPr/>
        </p:nvSpPr>
        <p:spPr>
          <a:xfrm>
            <a:off x="1514333" y="276761"/>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a:ea typeface="+mj-ea"/>
                <a:cs typeface="Arial"/>
              </a:rPr>
              <a:t>Study Rationale</a:t>
            </a:r>
          </a:p>
        </p:txBody>
      </p:sp>
      <p:sp>
        <p:nvSpPr>
          <p:cNvPr id="7" name="Rectangle 3"/>
          <p:cNvSpPr txBox="1">
            <a:spLocks noChangeArrowheads="1"/>
          </p:cNvSpPr>
          <p:nvPr/>
        </p:nvSpPr>
        <p:spPr>
          <a:xfrm>
            <a:off x="343604" y="1287250"/>
            <a:ext cx="10144905" cy="47342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ts val="6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Arial" charset="0"/>
                <a:ea typeface="+mn-ea"/>
                <a:cs typeface="+mn-cs"/>
              </a:rPr>
              <a:t>De-intensified CRT for early stage anal cancer may maintain treatment efficacy while reducing acute and late toxicities</a:t>
            </a:r>
          </a:p>
          <a:p>
            <a:pPr marL="742950" marR="0" lvl="1" indent="-285750" algn="l" defTabSz="914400" rtl="0" eaLnBrk="1" fontAlgn="auto" latinLnBrk="0" hangingPunct="1">
              <a:lnSpc>
                <a:spcPct val="80000"/>
              </a:lnSpc>
              <a:spcBef>
                <a:spcPts val="6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Arial" charset="0"/>
                <a:ea typeface="+mn-ea"/>
                <a:cs typeface="+mn-cs"/>
              </a:rPr>
              <a:t>Excellent results for T1-2 N0 anal cancer in multiple series delivering RT (30-54Gy) + chemo</a:t>
            </a:r>
            <a:r>
              <a:rPr kumimoji="0" lang="en-US" sz="2800" b="0" i="0" u="none" strike="noStrike" kern="1200" cap="none" spc="0" normalizeH="0" baseline="30000" noProof="0" dirty="0">
                <a:ln>
                  <a:noFill/>
                </a:ln>
                <a:solidFill>
                  <a:schemeClr val="tx1"/>
                </a:solidFill>
                <a:effectLst/>
                <a:uLnTx/>
                <a:uFillTx/>
                <a:latin typeface="Arial" charset="0"/>
                <a:ea typeface="+mn-ea"/>
                <a:cs typeface="+mn-cs"/>
              </a:rPr>
              <a:t>1-10</a:t>
            </a:r>
            <a:endParaRPr kumimoji="0" lang="en-US" sz="2800" b="0" i="0" u="none" strike="noStrike" kern="1200" cap="none" spc="0" normalizeH="0" baseline="0" noProof="0" dirty="0">
              <a:ln>
                <a:noFill/>
              </a:ln>
              <a:solidFill>
                <a:schemeClr val="tx1"/>
              </a:solidFill>
              <a:effectLst/>
              <a:uLnTx/>
              <a:uFillTx/>
              <a:latin typeface="Arial" charset="0"/>
              <a:ea typeface="+mn-ea"/>
              <a:cs typeface="+mn-cs"/>
            </a:endParaRPr>
          </a:p>
          <a:p>
            <a:pPr marL="742950" marR="0" lvl="1" indent="-285750" algn="l" defTabSz="914400" rtl="0" eaLnBrk="1" fontAlgn="auto" latinLnBrk="0" hangingPunct="1">
              <a:lnSpc>
                <a:spcPct val="80000"/>
              </a:lnSpc>
              <a:spcBef>
                <a:spcPts val="6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Arial" charset="0"/>
                <a:ea typeface="+mn-ea"/>
                <a:cs typeface="+mn-cs"/>
              </a:rPr>
              <a:t>Late toxicity ~ RT dose</a:t>
            </a:r>
          </a:p>
          <a:p>
            <a:pPr marL="742950" marR="0" lvl="1" indent="-285750" algn="l" defTabSz="914400" rtl="0" eaLnBrk="1" fontAlgn="auto" latinLnBrk="0" hangingPunct="1">
              <a:lnSpc>
                <a:spcPct val="80000"/>
              </a:lnSpc>
              <a:spcBef>
                <a:spcPts val="6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Arial" charset="0"/>
                <a:ea typeface="+mn-ea"/>
                <a:cs typeface="+mn-cs"/>
              </a:rPr>
              <a:t>High rates of late toxicity with standard-dose CRT</a:t>
            </a:r>
            <a:r>
              <a:rPr kumimoji="0" lang="en-US" sz="2800" b="0" i="0" u="none" strike="noStrike" kern="1200" cap="none" spc="0" normalizeH="0" baseline="30000" noProof="0" dirty="0">
                <a:ln>
                  <a:noFill/>
                </a:ln>
                <a:solidFill>
                  <a:schemeClr val="tx1"/>
                </a:solidFill>
                <a:effectLst/>
                <a:uLnTx/>
                <a:uFillTx/>
                <a:latin typeface="Arial" charset="0"/>
                <a:ea typeface="+mn-ea"/>
                <a:cs typeface="+mn-cs"/>
              </a:rPr>
              <a:t>11-13</a:t>
            </a:r>
            <a:endParaRPr kumimoji="0" lang="en-US" sz="2800" b="0" i="0" u="none" strike="noStrike" kern="1200" cap="none" spc="0" normalizeH="0" baseline="0" noProof="0" dirty="0">
              <a:ln>
                <a:noFill/>
              </a:ln>
              <a:solidFill>
                <a:schemeClr val="tx1"/>
              </a:solidFill>
              <a:effectLst/>
              <a:uLnTx/>
              <a:uFillTx/>
              <a:latin typeface="Arial"/>
              <a:ea typeface="+mn-ea"/>
              <a:cs typeface="Arial"/>
            </a:endParaRPr>
          </a:p>
          <a:p>
            <a:pPr marL="1143000" marR="0" lvl="2" indent="-2286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Patient-reported </a:t>
            </a:r>
            <a:r>
              <a:rPr kumimoji="0" lang="en-US" sz="2200" b="0" i="0" u="none" strike="noStrike" kern="1200" cap="none" spc="0" normalizeH="0" baseline="0" noProof="0" dirty="0" err="1">
                <a:ln>
                  <a:noFill/>
                </a:ln>
                <a:solidFill>
                  <a:schemeClr val="tx1"/>
                </a:solidFill>
                <a:effectLst/>
                <a:uLnTx/>
                <a:uFillTx/>
                <a:latin typeface="Arial"/>
                <a:ea typeface="+mn-ea"/>
                <a:cs typeface="Arial"/>
              </a:rPr>
              <a:t>HRQoL</a:t>
            </a:r>
            <a:r>
              <a:rPr kumimoji="0" lang="en-US" sz="2200" b="0" i="0" u="none" strike="noStrike" kern="1200" cap="none" spc="0" normalizeH="0" baseline="0" noProof="0" dirty="0">
                <a:ln>
                  <a:noFill/>
                </a:ln>
                <a:solidFill>
                  <a:schemeClr val="tx1"/>
                </a:solidFill>
                <a:effectLst/>
                <a:uLnTx/>
                <a:uFillTx/>
                <a:latin typeface="Arial"/>
                <a:ea typeface="+mn-ea"/>
                <a:cs typeface="Arial"/>
              </a:rPr>
              <a:t> detriments: fecal incontinence, </a:t>
            </a:r>
            <a:r>
              <a:rPr kumimoji="0" lang="en-US" sz="2200" b="0" i="0" u="none" strike="noStrike" kern="1200" cap="none" spc="0" normalizeH="0" baseline="0" noProof="0" dirty="0" err="1">
                <a:ln>
                  <a:noFill/>
                </a:ln>
                <a:solidFill>
                  <a:schemeClr val="tx1"/>
                </a:solidFill>
                <a:effectLst/>
                <a:uLnTx/>
                <a:uFillTx/>
                <a:latin typeface="Arial"/>
                <a:ea typeface="+mn-ea"/>
                <a:cs typeface="Arial"/>
              </a:rPr>
              <a:t>anorectal</a:t>
            </a:r>
            <a:r>
              <a:rPr kumimoji="0" lang="en-US" sz="2200" b="0" i="0" u="none" strike="noStrike" kern="1200" cap="none" spc="0" normalizeH="0" baseline="0" noProof="0" dirty="0">
                <a:ln>
                  <a:noFill/>
                </a:ln>
                <a:solidFill>
                  <a:schemeClr val="tx1"/>
                </a:solidFill>
                <a:effectLst/>
                <a:uLnTx/>
                <a:uFillTx/>
                <a:latin typeface="Arial"/>
                <a:ea typeface="+mn-ea"/>
                <a:cs typeface="Arial"/>
              </a:rPr>
              <a:t> pain, dyspareunia, erectile dysfunction</a:t>
            </a:r>
            <a:r>
              <a:rPr kumimoji="0" lang="en-US" sz="2200" b="0" i="0" u="none" strike="noStrike" kern="1200" cap="none" spc="0" normalizeH="0" baseline="30000" noProof="0" dirty="0">
                <a:ln>
                  <a:noFill/>
                </a:ln>
                <a:solidFill>
                  <a:schemeClr val="tx1"/>
                </a:solidFill>
                <a:effectLst/>
                <a:uLnTx/>
                <a:uFillTx/>
                <a:latin typeface="Arial"/>
                <a:ea typeface="+mn-ea"/>
                <a:cs typeface="Arial"/>
              </a:rPr>
              <a:t>14-15</a:t>
            </a:r>
            <a:endParaRPr kumimoji="0" lang="en-US" sz="2200" b="0" i="0" u="none" strike="noStrike" kern="1200" cap="none" spc="0" normalizeH="0" baseline="0" noProof="0" dirty="0">
              <a:ln>
                <a:noFill/>
              </a:ln>
              <a:solidFill>
                <a:schemeClr val="tx1"/>
              </a:solidFill>
              <a:effectLst/>
              <a:uLnTx/>
              <a:uFillTx/>
              <a:latin typeface="Arial" charset="0"/>
              <a:ea typeface="+mn-ea"/>
              <a:cs typeface="+mn-cs"/>
            </a:endParaRPr>
          </a:p>
          <a:p>
            <a:pPr marL="0" marR="0" lvl="0" indent="0" algn="l" defTabSz="914400" rtl="0" eaLnBrk="1" fontAlgn="auto" latinLnBrk="0" hangingPunct="1">
              <a:lnSpc>
                <a:spcPct val="80000"/>
              </a:lnSpc>
              <a:spcBef>
                <a:spcPts val="6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Arial" charset="0"/>
              <a:ea typeface="+mn-ea"/>
              <a:cs typeface="+mn-cs"/>
            </a:endParaRPr>
          </a:p>
          <a:p>
            <a:pPr marL="457200" marR="0" lvl="1"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rgbClr val="FF0000"/>
              </a:solidFill>
              <a:effectLst/>
              <a:uLnTx/>
              <a:uFillTx/>
              <a:latin typeface="Arial" charset="0"/>
              <a:ea typeface="+mn-ea"/>
              <a:cs typeface="+mn-cs"/>
              <a:sym typeface="Wingdings"/>
            </a:endParaRPr>
          </a:p>
        </p:txBody>
      </p:sp>
    </p:spTree>
    <p:extLst>
      <p:ext uri="{BB962C8B-B14F-4D97-AF65-F5344CB8AC3E}">
        <p14:creationId xmlns:p14="http://schemas.microsoft.com/office/powerpoint/2010/main" val="2146294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78F35B-1AA9-4A88-97DB-748ED7B1ED1C}"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prstClr val="black">
                  <a:tint val="75000"/>
                </a:prstClr>
              </a:solidFill>
              <a:effectLst/>
              <a:uLnTx/>
              <a:uFillTx/>
            </a:endParaRPr>
          </a:p>
        </p:txBody>
      </p:sp>
      <p:sp>
        <p:nvSpPr>
          <p:cNvPr id="6" name="Rectangle 2"/>
          <p:cNvSpPr txBox="1">
            <a:spLocks noChangeArrowheads="1"/>
          </p:cNvSpPr>
          <p:nvPr/>
        </p:nvSpPr>
        <p:spPr>
          <a:xfrm>
            <a:off x="895573" y="175816"/>
            <a:ext cx="9144000"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charset="0"/>
                <a:ea typeface="+mj-ea"/>
                <a:cs typeface="+mj-cs"/>
              </a:rPr>
              <a:t>Lower-Dose CRT</a:t>
            </a:r>
          </a:p>
        </p:txBody>
      </p:sp>
      <p:graphicFrame>
        <p:nvGraphicFramePr>
          <p:cNvPr id="7" name="Content Placeholder 2"/>
          <p:cNvGraphicFramePr>
            <a:graphicFrameLocks/>
          </p:cNvGraphicFramePr>
          <p:nvPr>
            <p:extLst/>
          </p:nvPr>
        </p:nvGraphicFramePr>
        <p:xfrm>
          <a:off x="519004" y="909594"/>
          <a:ext cx="8919185" cy="5188037"/>
        </p:xfrm>
        <a:graphic>
          <a:graphicData uri="http://schemas.openxmlformats.org/drawingml/2006/table">
            <a:tbl>
              <a:tblPr firstRow="1" bandRow="1">
                <a:tableStyleId>{ED083AE6-46FA-4A59-8FB0-9F97EB10719F}</a:tableStyleId>
              </a:tblPr>
              <a:tblGrid>
                <a:gridCol w="869607">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991021">
                  <a:extLst>
                    <a:ext uri="{9D8B030D-6E8A-4147-A177-3AD203B41FA5}">
                      <a16:colId xmlns:a16="http://schemas.microsoft.com/office/drawing/2014/main" val="20002"/>
                    </a:ext>
                  </a:extLst>
                </a:gridCol>
                <a:gridCol w="1372182">
                  <a:extLst>
                    <a:ext uri="{9D8B030D-6E8A-4147-A177-3AD203B41FA5}">
                      <a16:colId xmlns:a16="http://schemas.microsoft.com/office/drawing/2014/main" val="20003"/>
                    </a:ext>
                  </a:extLst>
                </a:gridCol>
                <a:gridCol w="1524647">
                  <a:extLst>
                    <a:ext uri="{9D8B030D-6E8A-4147-A177-3AD203B41FA5}">
                      <a16:colId xmlns:a16="http://schemas.microsoft.com/office/drawing/2014/main" val="20004"/>
                    </a:ext>
                  </a:extLst>
                </a:gridCol>
                <a:gridCol w="1677112">
                  <a:extLst>
                    <a:ext uri="{9D8B030D-6E8A-4147-A177-3AD203B41FA5}">
                      <a16:colId xmlns:a16="http://schemas.microsoft.com/office/drawing/2014/main" val="20005"/>
                    </a:ext>
                  </a:extLst>
                </a:gridCol>
                <a:gridCol w="1067253">
                  <a:extLst>
                    <a:ext uri="{9D8B030D-6E8A-4147-A177-3AD203B41FA5}">
                      <a16:colId xmlns:a16="http://schemas.microsoft.com/office/drawing/2014/main" val="20006"/>
                    </a:ext>
                  </a:extLst>
                </a:gridCol>
              </a:tblGrid>
              <a:tr h="589452">
                <a:tc>
                  <a:txBody>
                    <a:bodyPr/>
                    <a:lstStyle/>
                    <a:p>
                      <a:pPr algn="ctr"/>
                      <a:r>
                        <a:rPr lang="en-US" sz="1800" dirty="0">
                          <a:latin typeface="Arial"/>
                          <a:cs typeface="Arial"/>
                        </a:rPr>
                        <a:t>Series</a:t>
                      </a:r>
                      <a:endParaRPr lang="en-US" sz="1800" dirty="0">
                        <a:solidFill>
                          <a:srgbClr val="123A59"/>
                        </a:solidFill>
                        <a:latin typeface="Arial"/>
                        <a:cs typeface="Arial"/>
                      </a:endParaRPr>
                    </a:p>
                  </a:txBody>
                  <a:tcPr marT="45716" marB="45716" anchor="ctr"/>
                </a:tc>
                <a:tc>
                  <a:txBody>
                    <a:bodyPr/>
                    <a:lstStyle/>
                    <a:p>
                      <a:pPr algn="ctr"/>
                      <a:r>
                        <a:rPr lang="en-US" sz="1800" dirty="0">
                          <a:latin typeface="Arial"/>
                          <a:cs typeface="Arial"/>
                        </a:rPr>
                        <a:t>Inclusion</a:t>
                      </a:r>
                      <a:endParaRPr lang="en-US" sz="1800" dirty="0">
                        <a:solidFill>
                          <a:srgbClr val="123A59"/>
                        </a:solidFill>
                        <a:latin typeface="Arial"/>
                        <a:cs typeface="Arial"/>
                      </a:endParaRPr>
                    </a:p>
                  </a:txBody>
                  <a:tcPr marT="45716" marB="45716" anchor="ctr"/>
                </a:tc>
                <a:tc>
                  <a:txBody>
                    <a:bodyPr/>
                    <a:lstStyle/>
                    <a:p>
                      <a:pPr algn="ctr"/>
                      <a:r>
                        <a:rPr lang="en-US" sz="1800" dirty="0">
                          <a:latin typeface="Arial"/>
                          <a:cs typeface="Arial"/>
                        </a:rPr>
                        <a:t>Dose</a:t>
                      </a:r>
                      <a:endParaRPr lang="en-US" sz="1800" dirty="0">
                        <a:solidFill>
                          <a:srgbClr val="123A59"/>
                        </a:solidFill>
                        <a:latin typeface="Arial"/>
                        <a:cs typeface="Arial"/>
                      </a:endParaRPr>
                    </a:p>
                  </a:txBody>
                  <a:tcPr marT="45716" marB="45716" anchor="ctr"/>
                </a:tc>
                <a:tc>
                  <a:txBody>
                    <a:bodyPr/>
                    <a:lstStyle/>
                    <a:p>
                      <a:pPr algn="ctr"/>
                      <a:r>
                        <a:rPr lang="en-US" sz="1800" dirty="0">
                          <a:latin typeface="Arial"/>
                          <a:cs typeface="Arial"/>
                        </a:rPr>
                        <a:t>RT field</a:t>
                      </a:r>
                      <a:endParaRPr lang="en-US" sz="1800" dirty="0">
                        <a:solidFill>
                          <a:srgbClr val="123A59"/>
                        </a:solidFill>
                        <a:latin typeface="Arial"/>
                        <a:cs typeface="Arial"/>
                      </a:endParaRPr>
                    </a:p>
                  </a:txBody>
                  <a:tcPr marT="45716" marB="45716" anchor="ctr"/>
                </a:tc>
                <a:tc>
                  <a:txBody>
                    <a:bodyPr/>
                    <a:lstStyle/>
                    <a:p>
                      <a:pPr algn="ctr"/>
                      <a:r>
                        <a:rPr lang="en-US" sz="1800" dirty="0">
                          <a:latin typeface="Arial"/>
                          <a:cs typeface="Arial"/>
                        </a:rPr>
                        <a:t>Chemo</a:t>
                      </a:r>
                      <a:endParaRPr lang="en-US" sz="1800" dirty="0">
                        <a:solidFill>
                          <a:srgbClr val="123A59"/>
                        </a:solidFill>
                        <a:latin typeface="Arial"/>
                        <a:cs typeface="Arial"/>
                      </a:endParaRPr>
                    </a:p>
                  </a:txBody>
                  <a:tcPr marT="45716" marB="45716" anchor="ctr"/>
                </a:tc>
                <a:tc>
                  <a:txBody>
                    <a:bodyPr/>
                    <a:lstStyle/>
                    <a:p>
                      <a:pPr algn="ctr"/>
                      <a:r>
                        <a:rPr lang="en-US" sz="1800" dirty="0">
                          <a:latin typeface="Arial"/>
                          <a:cs typeface="Arial"/>
                        </a:rPr>
                        <a:t>Local Control</a:t>
                      </a:r>
                      <a:endParaRPr lang="en-US" sz="1800" dirty="0">
                        <a:solidFill>
                          <a:srgbClr val="123A59"/>
                        </a:solidFill>
                        <a:latin typeface="Arial"/>
                        <a:cs typeface="Arial"/>
                      </a:endParaRPr>
                    </a:p>
                  </a:txBody>
                  <a:tcPr marT="45716" marB="45716" anchor="ctr"/>
                </a:tc>
                <a:tc>
                  <a:txBody>
                    <a:bodyPr/>
                    <a:lstStyle/>
                    <a:p>
                      <a:pPr algn="ctr"/>
                      <a:r>
                        <a:rPr lang="en-US" sz="1800" dirty="0">
                          <a:latin typeface="Arial"/>
                          <a:cs typeface="Arial"/>
                        </a:rPr>
                        <a:t>Toxicity</a:t>
                      </a:r>
                      <a:endParaRPr lang="en-US" sz="1800" dirty="0">
                        <a:solidFill>
                          <a:srgbClr val="000000"/>
                        </a:solidFill>
                        <a:latin typeface="Arial"/>
                        <a:cs typeface="Arial"/>
                      </a:endParaRPr>
                    </a:p>
                  </a:txBody>
                  <a:tcPr marT="45716" marB="45716" anchor="ctr"/>
                </a:tc>
                <a:extLst>
                  <a:ext uri="{0D108BD9-81ED-4DB2-BD59-A6C34878D82A}">
                    <a16:rowId xmlns:a16="http://schemas.microsoft.com/office/drawing/2014/main" val="10000"/>
                  </a:ext>
                </a:extLst>
              </a:tr>
              <a:tr h="673660">
                <a:tc>
                  <a:txBody>
                    <a:bodyPr/>
                    <a:lstStyle/>
                    <a:p>
                      <a:r>
                        <a:rPr lang="en-US" sz="1400" dirty="0">
                          <a:latin typeface="Arial"/>
                          <a:cs typeface="Arial"/>
                        </a:rPr>
                        <a:t>Wayne</a:t>
                      </a:r>
                      <a:r>
                        <a:rPr lang="en-US" sz="1400" baseline="0" dirty="0">
                          <a:latin typeface="Arial"/>
                          <a:cs typeface="Arial"/>
                        </a:rPr>
                        <a:t> </a:t>
                      </a:r>
                    </a:p>
                    <a:p>
                      <a:r>
                        <a:rPr lang="en-US" sz="1400" baseline="0" dirty="0">
                          <a:latin typeface="Arial"/>
                          <a:cs typeface="Arial"/>
                        </a:rPr>
                        <a:t>State</a:t>
                      </a:r>
                      <a:r>
                        <a:rPr lang="en-US" sz="1400" baseline="30000" dirty="0">
                          <a:latin typeface="Arial"/>
                          <a:cs typeface="Arial"/>
                        </a:rPr>
                        <a:t>1,2</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 T2 anal canal</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30 / 2 </a:t>
                      </a:r>
                      <a:r>
                        <a:rPr lang="en-US" sz="1400" dirty="0" err="1">
                          <a:latin typeface="Arial"/>
                          <a:cs typeface="Arial"/>
                        </a:rPr>
                        <a:t>Gy</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GTV, true pelvis, inguinal</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5-FU 1000 d1-4, 29-32 +</a:t>
                      </a:r>
                      <a:r>
                        <a:rPr lang="en-US" sz="1400" baseline="0" dirty="0">
                          <a:latin typeface="Arial"/>
                          <a:cs typeface="Arial"/>
                        </a:rPr>
                        <a:t> MMC 15</a:t>
                      </a:r>
                      <a:endParaRPr lang="en-US" sz="1400" dirty="0">
                        <a:solidFill>
                          <a:schemeClr val="tx1"/>
                        </a:solidFill>
                        <a:latin typeface="Arial"/>
                        <a:cs typeface="Arial"/>
                      </a:endParaRPr>
                    </a:p>
                  </a:txBody>
                  <a:tcPr marT="45716" marB="45716" anchor="ctr"/>
                </a:tc>
                <a:tc>
                  <a:txBody>
                    <a:bodyPr/>
                    <a:lstStyle/>
                    <a:p>
                      <a:r>
                        <a:rPr lang="en-US" sz="1400" u="sng" baseline="0" dirty="0">
                          <a:latin typeface="Arial"/>
                          <a:cs typeface="Arial"/>
                        </a:rPr>
                        <a:t>T2</a:t>
                      </a:r>
                      <a:r>
                        <a:rPr lang="en-US" sz="1400" baseline="0" dirty="0">
                          <a:latin typeface="Arial"/>
                          <a:cs typeface="Arial"/>
                        </a:rPr>
                        <a:t>: (4y) 90% (75/83)</a:t>
                      </a:r>
                      <a:endParaRPr lang="en-US" sz="1400" dirty="0">
                        <a:solidFill>
                          <a:schemeClr val="tx1"/>
                        </a:solidFill>
                        <a:latin typeface="Arial"/>
                        <a:cs typeface="Arial"/>
                      </a:endParaRPr>
                    </a:p>
                  </a:txBody>
                  <a:tcPr marT="45716" marB="45716" anchor="ctr"/>
                </a:tc>
                <a:tc>
                  <a:txBody>
                    <a:bodyPr/>
                    <a:lstStyle/>
                    <a:p>
                      <a:r>
                        <a:rPr lang="en-US" sz="1400" dirty="0" err="1">
                          <a:latin typeface="Arial"/>
                          <a:cs typeface="Arial"/>
                        </a:rPr>
                        <a:t>Heme</a:t>
                      </a:r>
                      <a:r>
                        <a:rPr lang="en-US" sz="1400" dirty="0">
                          <a:latin typeface="Arial"/>
                          <a:cs typeface="Arial"/>
                        </a:rPr>
                        <a:t> 11%</a:t>
                      </a:r>
                      <a:endParaRPr lang="en-US" sz="1400" dirty="0">
                        <a:solidFill>
                          <a:schemeClr val="tx1"/>
                        </a:solidFill>
                        <a:latin typeface="Arial"/>
                        <a:cs typeface="Arial"/>
                      </a:endParaRPr>
                    </a:p>
                  </a:txBody>
                  <a:tcPr marT="45716" marB="45716" anchor="ctr"/>
                </a:tc>
                <a:extLst>
                  <a:ext uri="{0D108BD9-81ED-4DB2-BD59-A6C34878D82A}">
                    <a16:rowId xmlns:a16="http://schemas.microsoft.com/office/drawing/2014/main" val="10001"/>
                  </a:ext>
                </a:extLst>
              </a:tr>
              <a:tr h="870146">
                <a:tc>
                  <a:txBody>
                    <a:bodyPr/>
                    <a:lstStyle/>
                    <a:p>
                      <a:r>
                        <a:rPr lang="en-US" sz="1400" dirty="0">
                          <a:latin typeface="Arial"/>
                          <a:cs typeface="Arial"/>
                        </a:rPr>
                        <a:t>Kaiser</a:t>
                      </a:r>
                      <a:r>
                        <a:rPr lang="en-US" sz="1400" baseline="30000" dirty="0">
                          <a:latin typeface="Arial"/>
                          <a:cs typeface="Arial"/>
                        </a:rPr>
                        <a:t>3</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Anal canal</a:t>
                      </a:r>
                      <a:endParaRPr lang="en-US" sz="1400" dirty="0">
                        <a:solidFill>
                          <a:schemeClr val="tx1"/>
                        </a:solidFill>
                        <a:latin typeface="Arial"/>
                        <a:cs typeface="Arial"/>
                      </a:endParaRPr>
                    </a:p>
                  </a:txBody>
                  <a:tcPr marT="45716" marB="4571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30 / 2 </a:t>
                      </a:r>
                      <a:r>
                        <a:rPr lang="en-US" sz="1400" dirty="0" err="1">
                          <a:latin typeface="Arial"/>
                          <a:cs typeface="Arial"/>
                        </a:rPr>
                        <a:t>Gy</a:t>
                      </a:r>
                      <a:endParaRPr lang="en-US" sz="1400" dirty="0">
                        <a:solidFill>
                          <a:schemeClr val="tx1"/>
                        </a:solidFill>
                        <a:latin typeface="Arial"/>
                        <a:cs typeface="Arial"/>
                      </a:endParaRPr>
                    </a:p>
                  </a:txBody>
                  <a:tcPr marT="45716" marB="4571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GTV, true pelvis, inguinal</a:t>
                      </a:r>
                      <a:endParaRPr lang="en-US" sz="1400" dirty="0">
                        <a:solidFill>
                          <a:schemeClr val="tx1"/>
                        </a:solidFill>
                        <a:latin typeface="Arial"/>
                        <a:cs typeface="Arial"/>
                      </a:endParaRPr>
                    </a:p>
                  </a:txBody>
                  <a:tcPr marT="45716" marB="4571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5-FU 1000 d1-4, 29-32 +</a:t>
                      </a:r>
                      <a:r>
                        <a:rPr lang="en-US" sz="1400" baseline="0" dirty="0">
                          <a:latin typeface="Arial"/>
                          <a:cs typeface="Arial"/>
                        </a:rPr>
                        <a:t> MMC 10-15</a:t>
                      </a:r>
                      <a:endParaRPr lang="en-US" sz="1400" dirty="0">
                        <a:solidFill>
                          <a:schemeClr val="tx1"/>
                        </a:solidFill>
                        <a:latin typeface="Arial"/>
                        <a:cs typeface="Arial"/>
                      </a:endParaRPr>
                    </a:p>
                  </a:txBody>
                  <a:tcPr marT="45716" marB="45716" anchor="ctr"/>
                </a:tc>
                <a:tc>
                  <a:txBody>
                    <a:bodyPr/>
                    <a:lstStyle/>
                    <a:p>
                      <a:r>
                        <a:rPr lang="en-US" sz="1400" u="sng" dirty="0">
                          <a:latin typeface="Arial"/>
                          <a:cs typeface="Arial"/>
                        </a:rPr>
                        <a:t>T1</a:t>
                      </a:r>
                      <a:r>
                        <a:rPr lang="en-US" sz="1400" u="none" dirty="0">
                          <a:latin typeface="Arial"/>
                          <a:cs typeface="Arial"/>
                        </a:rPr>
                        <a:t>:</a:t>
                      </a:r>
                      <a:r>
                        <a:rPr lang="en-US" sz="1400" u="none" baseline="0" dirty="0">
                          <a:latin typeface="Arial"/>
                          <a:cs typeface="Arial"/>
                        </a:rPr>
                        <a:t> (3y) 100% (6/6)</a:t>
                      </a:r>
                      <a:endParaRPr lang="en-US" sz="1400" u="sng" dirty="0">
                        <a:latin typeface="Arial"/>
                        <a:cs typeface="Arial"/>
                      </a:endParaRPr>
                    </a:p>
                    <a:p>
                      <a:r>
                        <a:rPr lang="en-US" sz="1400" u="sng" dirty="0">
                          <a:latin typeface="Arial"/>
                          <a:cs typeface="Arial"/>
                        </a:rPr>
                        <a:t>T2</a:t>
                      </a:r>
                      <a:r>
                        <a:rPr lang="en-US" sz="1400" dirty="0">
                          <a:latin typeface="Arial"/>
                          <a:cs typeface="Arial"/>
                        </a:rPr>
                        <a:t>: (3y) 91% (21/23)</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Skin 40%</a:t>
                      </a:r>
                    </a:p>
                    <a:p>
                      <a:r>
                        <a:rPr lang="en-US" sz="1400" dirty="0">
                          <a:latin typeface="Arial"/>
                          <a:cs typeface="Arial"/>
                        </a:rPr>
                        <a:t>No</a:t>
                      </a:r>
                      <a:r>
                        <a:rPr lang="en-US" sz="1400" baseline="0" dirty="0">
                          <a:latin typeface="Arial"/>
                          <a:cs typeface="Arial"/>
                        </a:rPr>
                        <a:t> late </a:t>
                      </a:r>
                      <a:r>
                        <a:rPr lang="en-US" sz="1400" baseline="0" dirty="0" err="1">
                          <a:latin typeface="Arial"/>
                          <a:cs typeface="Arial"/>
                        </a:rPr>
                        <a:t>tox</a:t>
                      </a:r>
                      <a:endParaRPr lang="en-US" sz="1400" dirty="0">
                        <a:solidFill>
                          <a:schemeClr val="tx1"/>
                        </a:solidFill>
                        <a:latin typeface="Arial"/>
                        <a:cs typeface="Arial"/>
                      </a:endParaRPr>
                    </a:p>
                  </a:txBody>
                  <a:tcPr marT="45716" marB="45716" anchor="ctr"/>
                </a:tc>
                <a:extLst>
                  <a:ext uri="{0D108BD9-81ED-4DB2-BD59-A6C34878D82A}">
                    <a16:rowId xmlns:a16="http://schemas.microsoft.com/office/drawing/2014/main" val="10002"/>
                  </a:ext>
                </a:extLst>
              </a:tr>
              <a:tr h="673660">
                <a:tc>
                  <a:txBody>
                    <a:bodyPr/>
                    <a:lstStyle/>
                    <a:p>
                      <a:r>
                        <a:rPr lang="en-US" sz="1400" dirty="0">
                          <a:latin typeface="Arial"/>
                          <a:cs typeface="Arial"/>
                        </a:rPr>
                        <a:t>UK</a:t>
                      </a:r>
                      <a:r>
                        <a:rPr lang="en-US" sz="1400" baseline="30000" dirty="0">
                          <a:latin typeface="Arial"/>
                          <a:cs typeface="Arial"/>
                        </a:rPr>
                        <a:t>4</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Anal canal/margin, Elderly</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30</a:t>
                      </a:r>
                      <a:r>
                        <a:rPr lang="en-US" sz="1400" baseline="0" dirty="0">
                          <a:latin typeface="Arial"/>
                          <a:cs typeface="Arial"/>
                        </a:rPr>
                        <a:t> / 2 </a:t>
                      </a:r>
                      <a:r>
                        <a:rPr lang="en-US" sz="1400" baseline="0" dirty="0" err="1">
                          <a:latin typeface="Arial"/>
                          <a:cs typeface="Arial"/>
                        </a:rPr>
                        <a:t>Gy</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GTV + 3cm</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5-FU 600 d1-4</a:t>
                      </a:r>
                      <a:endParaRPr lang="en-US" sz="1400" dirty="0">
                        <a:solidFill>
                          <a:schemeClr val="tx1"/>
                        </a:solidFill>
                        <a:latin typeface="Arial"/>
                        <a:cs typeface="Arial"/>
                      </a:endParaRPr>
                    </a:p>
                  </a:txBody>
                  <a:tcPr marT="45716" marB="45716" anchor="ctr"/>
                </a:tc>
                <a:tc>
                  <a:txBody>
                    <a:bodyPr/>
                    <a:lstStyle/>
                    <a:p>
                      <a:r>
                        <a:rPr lang="en-US" sz="1400" u="sng" dirty="0">
                          <a:latin typeface="Arial"/>
                          <a:cs typeface="Arial"/>
                        </a:rPr>
                        <a:t>T2</a:t>
                      </a:r>
                      <a:r>
                        <a:rPr lang="en-US" sz="1400" u="none" dirty="0">
                          <a:latin typeface="Arial"/>
                          <a:cs typeface="Arial"/>
                        </a:rPr>
                        <a:t>: (1.3y) 90%</a:t>
                      </a:r>
                      <a:r>
                        <a:rPr lang="en-US" sz="1400" u="none" baseline="0" dirty="0">
                          <a:latin typeface="Arial"/>
                          <a:cs typeface="Arial"/>
                        </a:rPr>
                        <a:t> </a:t>
                      </a:r>
                      <a:r>
                        <a:rPr lang="en-US" sz="1400" u="none" dirty="0">
                          <a:latin typeface="Arial"/>
                          <a:cs typeface="Arial"/>
                        </a:rPr>
                        <a:t>(9/10)</a:t>
                      </a:r>
                      <a:endParaRPr lang="en-US" sz="1400" b="0" u="none" dirty="0">
                        <a:solidFill>
                          <a:schemeClr val="tx1"/>
                        </a:solidFill>
                        <a:latin typeface="Arial"/>
                        <a:cs typeface="Arial"/>
                      </a:endParaRPr>
                    </a:p>
                  </a:txBody>
                  <a:tcPr marT="45716" marB="45716" anchor="ctr"/>
                </a:tc>
                <a:tc>
                  <a:txBody>
                    <a:bodyPr/>
                    <a:lstStyle/>
                    <a:p>
                      <a:r>
                        <a:rPr lang="en-US" sz="1400" dirty="0">
                          <a:latin typeface="Arial"/>
                          <a:cs typeface="Arial"/>
                        </a:rPr>
                        <a:t>NA</a:t>
                      </a:r>
                      <a:endParaRPr lang="en-US" sz="1400" dirty="0">
                        <a:solidFill>
                          <a:schemeClr val="tx1"/>
                        </a:solidFill>
                        <a:latin typeface="Arial"/>
                        <a:cs typeface="Arial"/>
                      </a:endParaRPr>
                    </a:p>
                  </a:txBody>
                  <a:tcPr marT="45716" marB="45716" anchor="ctr"/>
                </a:tc>
                <a:extLst>
                  <a:ext uri="{0D108BD9-81ED-4DB2-BD59-A6C34878D82A}">
                    <a16:rowId xmlns:a16="http://schemas.microsoft.com/office/drawing/2014/main" val="10003"/>
                  </a:ext>
                </a:extLst>
              </a:tr>
              <a:tr h="673660">
                <a:tc>
                  <a:txBody>
                    <a:bodyPr/>
                    <a:lstStyle/>
                    <a:p>
                      <a:r>
                        <a:rPr lang="en-US" sz="1400" dirty="0">
                          <a:latin typeface="Arial"/>
                          <a:cs typeface="Arial"/>
                        </a:rPr>
                        <a:t>Kaiser</a:t>
                      </a:r>
                      <a:r>
                        <a:rPr lang="en-US" sz="1400" baseline="30000" dirty="0">
                          <a:latin typeface="Arial"/>
                          <a:cs typeface="Arial"/>
                        </a:rPr>
                        <a:t>5</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T2-3,</a:t>
                      </a:r>
                      <a:r>
                        <a:rPr lang="en-US" sz="1400" baseline="0" dirty="0">
                          <a:latin typeface="Arial"/>
                          <a:cs typeface="Arial"/>
                        </a:rPr>
                        <a:t> HIV+</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30 / 2 </a:t>
                      </a:r>
                      <a:r>
                        <a:rPr lang="en-US" sz="1400" dirty="0" err="1">
                          <a:latin typeface="Arial"/>
                          <a:cs typeface="Arial"/>
                        </a:rPr>
                        <a:t>Gy</a:t>
                      </a:r>
                      <a:endParaRPr lang="en-US" sz="1400" dirty="0">
                        <a:solidFill>
                          <a:schemeClr val="tx1"/>
                        </a:solidFill>
                        <a:latin typeface="Arial"/>
                        <a:cs typeface="Arial"/>
                      </a:endParaRPr>
                    </a:p>
                  </a:txBody>
                  <a:tcPr marT="45716" marB="4571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GTV, true pelvis, inguinal</a:t>
                      </a:r>
                      <a:endParaRPr lang="en-US" sz="1400" dirty="0">
                        <a:solidFill>
                          <a:schemeClr val="tx1"/>
                        </a:solidFill>
                        <a:latin typeface="Arial"/>
                        <a:cs typeface="Arial"/>
                      </a:endParaRPr>
                    </a:p>
                  </a:txBody>
                  <a:tcPr marT="45716" marB="45716" anchor="ctr"/>
                </a:tc>
                <a:tc>
                  <a:txBody>
                    <a:bodyPr/>
                    <a:lstStyle/>
                    <a:p>
                      <a:r>
                        <a:rPr lang="en-US" sz="1400" dirty="0">
                          <a:latin typeface="Arial"/>
                          <a:cs typeface="Arial"/>
                        </a:rPr>
                        <a:t>5-FU</a:t>
                      </a:r>
                      <a:r>
                        <a:rPr lang="en-US" sz="1400" baseline="0" dirty="0">
                          <a:latin typeface="Arial"/>
                          <a:cs typeface="Arial"/>
                        </a:rPr>
                        <a:t> 1000 d1-4, d29-32 + MMC 10-15</a:t>
                      </a:r>
                      <a:endParaRPr lang="en-US" sz="1400" dirty="0">
                        <a:solidFill>
                          <a:schemeClr val="tx1"/>
                        </a:solidFill>
                        <a:latin typeface="Arial"/>
                        <a:cs typeface="Arial"/>
                      </a:endParaRPr>
                    </a:p>
                  </a:txBody>
                  <a:tcPr marT="45716" marB="45716" anchor="ctr"/>
                </a:tc>
                <a:tc>
                  <a:txBody>
                    <a:bodyPr/>
                    <a:lstStyle/>
                    <a:p>
                      <a:r>
                        <a:rPr lang="en-US" sz="1400" u="sng" dirty="0">
                          <a:latin typeface="Arial"/>
                          <a:cs typeface="Arial"/>
                        </a:rPr>
                        <a:t>T2</a:t>
                      </a:r>
                      <a:r>
                        <a:rPr lang="en-US" sz="1400" u="none" dirty="0">
                          <a:latin typeface="Arial"/>
                          <a:cs typeface="Arial"/>
                        </a:rPr>
                        <a:t>: (3.5y) 100% (6/6)</a:t>
                      </a:r>
                      <a:endParaRPr lang="en-US" sz="1400" b="0" u="none" dirty="0">
                        <a:solidFill>
                          <a:schemeClr val="tx1"/>
                        </a:solidFill>
                        <a:latin typeface="Arial"/>
                        <a:cs typeface="Arial"/>
                      </a:endParaRPr>
                    </a:p>
                  </a:txBody>
                  <a:tcPr marT="45716" marB="45716" anchor="ctr"/>
                </a:tc>
                <a:tc>
                  <a:txBody>
                    <a:bodyPr/>
                    <a:lstStyle/>
                    <a:p>
                      <a:r>
                        <a:rPr lang="en-US" sz="1400" dirty="0">
                          <a:latin typeface="Arial"/>
                          <a:cs typeface="Arial"/>
                        </a:rPr>
                        <a:t>Late </a:t>
                      </a:r>
                      <a:r>
                        <a:rPr lang="en-US" sz="1400" dirty="0" err="1">
                          <a:latin typeface="Arial"/>
                          <a:cs typeface="Arial"/>
                        </a:rPr>
                        <a:t>tox</a:t>
                      </a:r>
                      <a:r>
                        <a:rPr lang="en-US" sz="1400" baseline="0" dirty="0">
                          <a:latin typeface="Arial"/>
                          <a:cs typeface="Arial"/>
                        </a:rPr>
                        <a:t> (n=1)</a:t>
                      </a:r>
                      <a:endParaRPr lang="en-US" sz="1400" dirty="0">
                        <a:solidFill>
                          <a:schemeClr val="tx1"/>
                        </a:solidFill>
                        <a:latin typeface="Arial"/>
                        <a:cs typeface="Arial"/>
                      </a:endParaRPr>
                    </a:p>
                  </a:txBody>
                  <a:tcPr marT="45716" marB="45716" anchor="ctr"/>
                </a:tc>
                <a:extLst>
                  <a:ext uri="{0D108BD9-81ED-4DB2-BD59-A6C34878D82A}">
                    <a16:rowId xmlns:a16="http://schemas.microsoft.com/office/drawing/2014/main" val="10004"/>
                  </a:ext>
                </a:extLst>
              </a:tr>
              <a:tr h="849525">
                <a:tc>
                  <a:txBody>
                    <a:bodyPr/>
                    <a:lstStyle/>
                    <a:p>
                      <a:pPr>
                        <a:lnSpc>
                          <a:spcPct val="90000"/>
                        </a:lnSpc>
                      </a:pPr>
                      <a:r>
                        <a:rPr lang="en-US" sz="1400" dirty="0">
                          <a:latin typeface="Arial"/>
                          <a:cs typeface="Arial"/>
                        </a:rPr>
                        <a:t>UK</a:t>
                      </a:r>
                      <a:r>
                        <a:rPr lang="en-US" sz="1400" baseline="30000" dirty="0">
                          <a:latin typeface="Arial"/>
                          <a:cs typeface="Arial"/>
                        </a:rPr>
                        <a:t>6</a:t>
                      </a:r>
                      <a:endParaRPr lang="en-US" sz="1400" dirty="0">
                        <a:solidFill>
                          <a:schemeClr val="tx1"/>
                        </a:solidFill>
                        <a:latin typeface="Arial"/>
                        <a:cs typeface="Arial"/>
                      </a:endParaRPr>
                    </a:p>
                  </a:txBody>
                  <a:tcPr marT="45716" marB="45716" anchor="ctr"/>
                </a:tc>
                <a:tc>
                  <a:txBody>
                    <a:bodyPr/>
                    <a:lstStyle/>
                    <a:p>
                      <a:pPr>
                        <a:lnSpc>
                          <a:spcPct val="90000"/>
                        </a:lnSpc>
                      </a:pPr>
                      <a:r>
                        <a:rPr lang="en-US" sz="1400" dirty="0">
                          <a:latin typeface="Arial"/>
                          <a:cs typeface="Arial"/>
                        </a:rPr>
                        <a:t>T1 s/p</a:t>
                      </a:r>
                      <a:r>
                        <a:rPr lang="en-US" sz="1400" baseline="0" dirty="0">
                          <a:latin typeface="Arial"/>
                          <a:cs typeface="Arial"/>
                        </a:rPr>
                        <a:t> LE</a:t>
                      </a:r>
                      <a:endParaRPr lang="en-US" sz="1400" dirty="0">
                        <a:solidFill>
                          <a:schemeClr val="tx1"/>
                        </a:solidFill>
                        <a:latin typeface="Arial"/>
                        <a:cs typeface="Arial"/>
                      </a:endParaRPr>
                    </a:p>
                  </a:txBody>
                  <a:tcPr marT="45716" marB="45716" anchor="ct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a:latin typeface="Arial"/>
                          <a:cs typeface="Arial"/>
                        </a:rPr>
                        <a:t>30 / 2 </a:t>
                      </a:r>
                      <a:r>
                        <a:rPr lang="en-US" sz="1400" dirty="0" err="1">
                          <a:latin typeface="Arial"/>
                          <a:cs typeface="Arial"/>
                        </a:rPr>
                        <a:t>Gy</a:t>
                      </a:r>
                      <a:endParaRPr lang="en-US" sz="1400" dirty="0">
                        <a:solidFill>
                          <a:schemeClr val="tx1"/>
                        </a:solidFill>
                        <a:latin typeface="Arial"/>
                        <a:cs typeface="Arial"/>
                      </a:endParaRPr>
                    </a:p>
                  </a:txBody>
                  <a:tcPr marT="45716" marB="45716" anchor="ct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a:latin typeface="Arial"/>
                          <a:cs typeface="Arial"/>
                        </a:rPr>
                        <a:t>GTV + 3cm</a:t>
                      </a:r>
                      <a:endParaRPr lang="en-US" sz="1400" dirty="0">
                        <a:solidFill>
                          <a:schemeClr val="tx1"/>
                        </a:solidFill>
                        <a:latin typeface="Arial"/>
                        <a:cs typeface="Arial"/>
                      </a:endParaRPr>
                    </a:p>
                  </a:txBody>
                  <a:tcPr marT="45716" marB="45716" anchor="ctr"/>
                </a:tc>
                <a:tc>
                  <a:txBody>
                    <a:bodyPr/>
                    <a:lstStyle/>
                    <a:p>
                      <a:pPr>
                        <a:lnSpc>
                          <a:spcPct val="90000"/>
                        </a:lnSpc>
                      </a:pPr>
                      <a:r>
                        <a:rPr lang="en-US" sz="1400" dirty="0">
                          <a:latin typeface="Arial"/>
                          <a:cs typeface="Arial"/>
                        </a:rPr>
                        <a:t>5-FU 1000 d1-4</a:t>
                      </a:r>
                      <a:r>
                        <a:rPr lang="en-US" sz="1400" baseline="0" dirty="0">
                          <a:latin typeface="Arial"/>
                          <a:cs typeface="Arial"/>
                        </a:rPr>
                        <a:t> + MMC 12</a:t>
                      </a:r>
                      <a:endParaRPr lang="en-US" sz="1400" dirty="0">
                        <a:solidFill>
                          <a:schemeClr val="tx1"/>
                        </a:solidFill>
                        <a:latin typeface="Arial"/>
                        <a:cs typeface="Arial"/>
                      </a:endParaRPr>
                    </a:p>
                  </a:txBody>
                  <a:tcPr marT="45716" marB="45716" anchor="ctr"/>
                </a:tc>
                <a:tc>
                  <a:txBody>
                    <a:bodyPr/>
                    <a:lstStyle/>
                    <a:p>
                      <a:pPr>
                        <a:lnSpc>
                          <a:spcPct val="90000"/>
                        </a:lnSpc>
                      </a:pPr>
                      <a:r>
                        <a:rPr lang="en-US" sz="1400" u="sng" dirty="0">
                          <a:latin typeface="Arial"/>
                          <a:cs typeface="Arial"/>
                        </a:rPr>
                        <a:t>T1</a:t>
                      </a:r>
                      <a:r>
                        <a:rPr lang="en-US" sz="1400" dirty="0">
                          <a:latin typeface="Arial"/>
                          <a:cs typeface="Arial"/>
                        </a:rPr>
                        <a:t>: (4y) 95%</a:t>
                      </a:r>
                      <a:r>
                        <a:rPr lang="en-US" sz="1400" baseline="0" dirty="0">
                          <a:latin typeface="Arial"/>
                          <a:cs typeface="Arial"/>
                        </a:rPr>
                        <a:t> (20/21) </a:t>
                      </a:r>
                      <a:endParaRPr lang="en-US" sz="1400" dirty="0">
                        <a:solidFill>
                          <a:schemeClr val="tx1"/>
                        </a:solidFill>
                        <a:latin typeface="Arial"/>
                        <a:cs typeface="Arial"/>
                      </a:endParaRPr>
                    </a:p>
                  </a:txBody>
                  <a:tcPr marT="45716" marB="45716" anchor="ctr"/>
                </a:tc>
                <a:tc>
                  <a:txBody>
                    <a:bodyPr/>
                    <a:lstStyle/>
                    <a:p>
                      <a:pPr>
                        <a:lnSpc>
                          <a:spcPct val="90000"/>
                        </a:lnSpc>
                      </a:pPr>
                      <a:r>
                        <a:rPr lang="en-US" sz="1400" dirty="0">
                          <a:latin typeface="Arial"/>
                          <a:cs typeface="Arial"/>
                        </a:rPr>
                        <a:t>No skin </a:t>
                      </a:r>
                      <a:r>
                        <a:rPr lang="en-US" sz="1400" dirty="0" err="1">
                          <a:latin typeface="Arial"/>
                          <a:cs typeface="Arial"/>
                        </a:rPr>
                        <a:t>tox</a:t>
                      </a:r>
                      <a:endParaRPr lang="en-US" sz="1400" dirty="0">
                        <a:latin typeface="Arial"/>
                        <a:cs typeface="Arial"/>
                      </a:endParaRPr>
                    </a:p>
                    <a:p>
                      <a:pPr>
                        <a:lnSpc>
                          <a:spcPct val="90000"/>
                        </a:lnSpc>
                      </a:pPr>
                      <a:r>
                        <a:rPr lang="en-US" sz="1400" dirty="0" err="1">
                          <a:latin typeface="Arial"/>
                          <a:cs typeface="Arial"/>
                        </a:rPr>
                        <a:t>Heme</a:t>
                      </a:r>
                      <a:r>
                        <a:rPr lang="en-US" sz="1400" dirty="0">
                          <a:latin typeface="Arial"/>
                          <a:cs typeface="Arial"/>
                        </a:rPr>
                        <a:t> (g3-4) 10%</a:t>
                      </a:r>
                      <a:endParaRPr lang="en-US" sz="1400" dirty="0">
                        <a:solidFill>
                          <a:schemeClr val="tx1"/>
                        </a:solidFill>
                        <a:latin typeface="Arial"/>
                        <a:cs typeface="Arial"/>
                      </a:endParaRPr>
                    </a:p>
                  </a:txBody>
                  <a:tcPr marT="45716" marB="45716" anchor="ctr"/>
                </a:tc>
                <a:extLst>
                  <a:ext uri="{0D108BD9-81ED-4DB2-BD59-A6C34878D82A}">
                    <a16:rowId xmlns:a16="http://schemas.microsoft.com/office/drawing/2014/main" val="10005"/>
                  </a:ext>
                </a:extLst>
              </a:tr>
              <a:tr h="614714">
                <a:tc>
                  <a:txBody>
                    <a:bodyPr/>
                    <a:lstStyle/>
                    <a:p>
                      <a:pPr>
                        <a:lnSpc>
                          <a:spcPct val="90000"/>
                        </a:lnSpc>
                      </a:pPr>
                      <a:r>
                        <a:rPr lang="en-US" sz="1400" dirty="0">
                          <a:latin typeface="Arial"/>
                          <a:cs typeface="Arial"/>
                        </a:rPr>
                        <a:t>MSK</a:t>
                      </a:r>
                      <a:r>
                        <a:rPr lang="en-US" sz="1400" baseline="30000" dirty="0">
                          <a:latin typeface="Arial"/>
                          <a:cs typeface="Arial"/>
                        </a:rPr>
                        <a:t>7</a:t>
                      </a:r>
                      <a:endParaRPr lang="en-US" sz="1400" dirty="0">
                        <a:solidFill>
                          <a:schemeClr val="tx1"/>
                        </a:solidFill>
                        <a:latin typeface="Arial"/>
                        <a:cs typeface="Arial"/>
                      </a:endParaRPr>
                    </a:p>
                  </a:txBody>
                  <a:tcPr marT="45716" marB="45716" anchor="ctr"/>
                </a:tc>
                <a:tc>
                  <a:txBody>
                    <a:bodyPr/>
                    <a:lstStyle/>
                    <a:p>
                      <a:pPr>
                        <a:lnSpc>
                          <a:spcPct val="90000"/>
                        </a:lnSpc>
                      </a:pPr>
                      <a:r>
                        <a:rPr lang="en-US" sz="1400" dirty="0">
                          <a:latin typeface="Arial"/>
                          <a:cs typeface="Arial"/>
                        </a:rPr>
                        <a:t>LE</a:t>
                      </a:r>
                      <a:endParaRPr lang="en-US" sz="1400" dirty="0">
                        <a:solidFill>
                          <a:schemeClr val="tx1"/>
                        </a:solidFill>
                        <a:latin typeface="Arial"/>
                        <a:cs typeface="Arial"/>
                      </a:endParaRPr>
                    </a:p>
                  </a:txBody>
                  <a:tcPr marT="45716" marB="45716" anchor="ct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a:latin typeface="Arial"/>
                          <a:cs typeface="Arial"/>
                        </a:rPr>
                        <a:t>30</a:t>
                      </a:r>
                      <a:r>
                        <a:rPr lang="en-US" sz="1400" baseline="0" dirty="0">
                          <a:latin typeface="Arial"/>
                          <a:cs typeface="Arial"/>
                        </a:rPr>
                        <a:t> / 2Gy</a:t>
                      </a:r>
                      <a:endParaRPr lang="en-US" sz="1400" dirty="0">
                        <a:solidFill>
                          <a:schemeClr val="tx1"/>
                        </a:solidFill>
                        <a:latin typeface="Arial"/>
                        <a:cs typeface="Arial"/>
                      </a:endParaRPr>
                    </a:p>
                  </a:txBody>
                  <a:tcPr marT="45716" marB="45716" anchor="ct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a:latin typeface="Arial"/>
                          <a:cs typeface="Arial"/>
                        </a:rPr>
                        <a:t>GTV, pelvis,</a:t>
                      </a:r>
                      <a:r>
                        <a:rPr lang="en-US" sz="1400" baseline="0" dirty="0">
                          <a:latin typeface="Arial"/>
                          <a:cs typeface="Arial"/>
                        </a:rPr>
                        <a:t> inguinal</a:t>
                      </a:r>
                      <a:endParaRPr lang="en-US" sz="1400" dirty="0">
                        <a:solidFill>
                          <a:schemeClr val="tx1"/>
                        </a:solidFill>
                        <a:latin typeface="Arial"/>
                        <a:cs typeface="Arial"/>
                      </a:endParaRPr>
                    </a:p>
                  </a:txBody>
                  <a:tcPr marT="45716" marB="45716" anchor="ct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a:latin typeface="Arial"/>
                          <a:cs typeface="Arial"/>
                        </a:rPr>
                        <a:t>5-FU 1000 d1-4</a:t>
                      </a:r>
                      <a:r>
                        <a:rPr lang="en-US" sz="1400" baseline="0" dirty="0">
                          <a:latin typeface="Arial"/>
                          <a:cs typeface="Arial"/>
                        </a:rPr>
                        <a:t> + MMC 10-15</a:t>
                      </a:r>
                      <a:endParaRPr lang="en-US" sz="1400" dirty="0">
                        <a:latin typeface="Arial"/>
                        <a:cs typeface="Arial"/>
                      </a:endParaRPr>
                    </a:p>
                    <a:p>
                      <a:pPr>
                        <a:lnSpc>
                          <a:spcPct val="90000"/>
                        </a:lnSpc>
                      </a:pPr>
                      <a:endParaRPr lang="en-US" sz="1400" dirty="0">
                        <a:solidFill>
                          <a:schemeClr val="tx1"/>
                        </a:solidFill>
                        <a:latin typeface="Arial"/>
                        <a:cs typeface="Arial"/>
                      </a:endParaRPr>
                    </a:p>
                  </a:txBody>
                  <a:tcPr marT="45716" marB="45716" anchor="ctr"/>
                </a:tc>
                <a:tc>
                  <a:txBody>
                    <a:bodyPr/>
                    <a:lstStyle/>
                    <a:p>
                      <a:pPr>
                        <a:lnSpc>
                          <a:spcPct val="90000"/>
                        </a:lnSpc>
                      </a:pPr>
                      <a:r>
                        <a:rPr lang="en-US" sz="1400" u="sng" dirty="0">
                          <a:latin typeface="Arial"/>
                          <a:cs typeface="Arial"/>
                        </a:rPr>
                        <a:t>T1-2</a:t>
                      </a:r>
                      <a:r>
                        <a:rPr lang="en-US" sz="1400" dirty="0">
                          <a:latin typeface="Arial"/>
                          <a:cs typeface="Arial"/>
                        </a:rPr>
                        <a:t>:</a:t>
                      </a:r>
                      <a:r>
                        <a:rPr lang="en-US" sz="1400" baseline="0" dirty="0">
                          <a:latin typeface="Arial"/>
                          <a:cs typeface="Arial"/>
                        </a:rPr>
                        <a:t> (7y) 100% (8/8)</a:t>
                      </a:r>
                      <a:endParaRPr lang="en-US" sz="1400" dirty="0">
                        <a:solidFill>
                          <a:srgbClr val="000000"/>
                        </a:solidFill>
                        <a:latin typeface="Arial"/>
                        <a:cs typeface="Arial"/>
                      </a:endParaRPr>
                    </a:p>
                  </a:txBody>
                  <a:tcPr marT="45716" marB="45716" anchor="ctr"/>
                </a:tc>
                <a:tc>
                  <a:txBody>
                    <a:bodyPr/>
                    <a:lstStyle/>
                    <a:p>
                      <a:pPr>
                        <a:lnSpc>
                          <a:spcPct val="90000"/>
                        </a:lnSpc>
                      </a:pPr>
                      <a:r>
                        <a:rPr lang="en-US" sz="1400" dirty="0">
                          <a:latin typeface="Arial"/>
                          <a:cs typeface="Arial"/>
                        </a:rPr>
                        <a:t>NA</a:t>
                      </a:r>
                      <a:endParaRPr lang="en-US" sz="1400" dirty="0">
                        <a:solidFill>
                          <a:schemeClr val="tx1"/>
                        </a:solidFill>
                        <a:latin typeface="Arial"/>
                        <a:cs typeface="Arial"/>
                      </a:endParaRPr>
                    </a:p>
                  </a:txBody>
                  <a:tcPr marT="45716" marB="45716" anchor="ctr"/>
                </a:tc>
                <a:extLst>
                  <a:ext uri="{0D108BD9-81ED-4DB2-BD59-A6C34878D82A}">
                    <a16:rowId xmlns:a16="http://schemas.microsoft.com/office/drawing/2014/main" val="10006"/>
                  </a:ext>
                </a:extLst>
              </a:tr>
            </a:tbl>
          </a:graphicData>
        </a:graphic>
      </p:graphicFrame>
      <p:sp>
        <p:nvSpPr>
          <p:cNvPr id="8" name="Text Box 4"/>
          <p:cNvSpPr txBox="1">
            <a:spLocks noChangeArrowheads="1"/>
          </p:cNvSpPr>
          <p:nvPr/>
        </p:nvSpPr>
        <p:spPr bwMode="auto">
          <a:xfrm>
            <a:off x="9500617" y="5184648"/>
            <a:ext cx="2691384" cy="13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4400">
                <a:solidFill>
                  <a:schemeClr val="tx1"/>
                </a:solidFill>
                <a:latin typeface="Arial" charset="0"/>
                <a:ea typeface="ＭＳ Ｐゴシック" charset="0"/>
              </a:defRPr>
            </a:lvl1pPr>
            <a:lvl2pPr marL="742950" indent="-285750">
              <a:defRPr sz="4400">
                <a:solidFill>
                  <a:schemeClr val="tx1"/>
                </a:solidFill>
                <a:latin typeface="Arial" charset="0"/>
                <a:ea typeface="ＭＳ Ｐゴシック" charset="0"/>
              </a:defRPr>
            </a:lvl2pPr>
            <a:lvl3pPr marL="1143000" indent="-228600">
              <a:defRPr sz="4400">
                <a:solidFill>
                  <a:schemeClr val="tx1"/>
                </a:solidFill>
                <a:latin typeface="Arial" charset="0"/>
                <a:ea typeface="ＭＳ Ｐゴシック" charset="0"/>
              </a:defRPr>
            </a:lvl3pPr>
            <a:lvl4pPr marL="1600200" indent="-228600">
              <a:defRPr sz="4400">
                <a:solidFill>
                  <a:schemeClr val="tx1"/>
                </a:solidFill>
                <a:latin typeface="Arial" charset="0"/>
                <a:ea typeface="ＭＳ Ｐゴシック" charset="0"/>
              </a:defRPr>
            </a:lvl4pPr>
            <a:lvl5pPr marL="2057400" indent="-22860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marL="342900" marR="0" lvl="0" indent="-342900" defTabSz="914400" eaLnBrk="1" fontAlgn="auto" latinLnBrk="0" hangingPunct="1">
              <a:lnSpc>
                <a:spcPct val="50000"/>
              </a:lnSpc>
              <a:spcBef>
                <a:spcPct val="50000"/>
              </a:spcBef>
              <a:spcAft>
                <a:spcPts val="0"/>
              </a:spcAft>
              <a:buClrTx/>
              <a:buSzTx/>
              <a:buFontTx/>
              <a:buAutoNum type="arabicPeriod"/>
              <a:tabLst/>
              <a:defRPr/>
            </a:pPr>
            <a:r>
              <a:rPr kumimoji="0" lang="en-US" sz="1200" b="0" i="0" u="none" strike="noStrike" kern="0" cap="none" spc="0" normalizeH="0" baseline="0" noProof="0" dirty="0" err="1">
                <a:ln>
                  <a:noFill/>
                </a:ln>
                <a:solidFill>
                  <a:schemeClr val="tx1"/>
                </a:solidFill>
                <a:effectLst/>
                <a:uLnTx/>
                <a:uFillTx/>
                <a:latin typeface="Arial" charset="0"/>
                <a:ea typeface="ＭＳ Ｐゴシック" charset="0"/>
              </a:rPr>
              <a:t>Leichman</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rPr>
              <a:t>Am J Med</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1985</a:t>
            </a:r>
          </a:p>
          <a:p>
            <a:pPr marL="342900" marR="0" lvl="0" indent="-342900" defTabSz="914400" eaLnBrk="1" fontAlgn="auto" latinLnBrk="0" hangingPunct="1">
              <a:lnSpc>
                <a:spcPct val="50000"/>
              </a:lnSpc>
              <a:spcBef>
                <a:spcPct val="50000"/>
              </a:spcBef>
              <a:spcAft>
                <a:spcPts val="0"/>
              </a:spcAft>
              <a:buClrTx/>
              <a:buSzTx/>
              <a:buFontTx/>
              <a:buAutoNum type="arabicPeriod"/>
              <a:tabLst/>
              <a:defRPr/>
            </a:pPr>
            <a:r>
              <a:rPr kumimoji="0" lang="en-US" sz="1200" b="0" i="0" u="none" strike="noStrike" kern="0" cap="none" spc="0" normalizeH="0" baseline="0" noProof="0" dirty="0" err="1">
                <a:ln>
                  <a:noFill/>
                </a:ln>
                <a:solidFill>
                  <a:schemeClr val="tx1"/>
                </a:solidFill>
                <a:effectLst/>
                <a:uLnTx/>
                <a:uFillTx/>
                <a:latin typeface="Arial" charset="0"/>
                <a:ea typeface="ＭＳ Ｐゴシック" charset="0"/>
              </a:rPr>
              <a:t>Nigro</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rPr>
              <a:t>Dis Colon Rectum</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1984</a:t>
            </a:r>
          </a:p>
          <a:p>
            <a:pPr marL="342900" marR="0" lvl="0" indent="-342900" defTabSz="914400" eaLnBrk="1" fontAlgn="auto" latinLnBrk="0" hangingPunct="1">
              <a:lnSpc>
                <a:spcPct val="50000"/>
              </a:lnSpc>
              <a:spcBef>
                <a:spcPct val="50000"/>
              </a:spcBef>
              <a:spcAft>
                <a:spcPts val="0"/>
              </a:spcAft>
              <a:buClrTx/>
              <a:buSzTx/>
              <a:buFontTx/>
              <a:buAutoNum type="arabicPeriod"/>
              <a:tabLst/>
              <a:defRPr/>
            </a:pP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Smith, </a:t>
            </a:r>
            <a:r>
              <a:rPr kumimoji="0" lang="en-US" sz="1200" b="0" i="1" u="none" strike="noStrike" kern="0" cap="none" spc="0" normalizeH="0" baseline="0" noProof="0" dirty="0" err="1">
                <a:ln>
                  <a:noFill/>
                </a:ln>
                <a:solidFill>
                  <a:schemeClr val="tx1"/>
                </a:solidFill>
                <a:effectLst/>
                <a:uLnTx/>
                <a:uFillTx/>
                <a:latin typeface="Arial" charset="0"/>
                <a:ea typeface="ＭＳ Ｐゴシック" charset="0"/>
              </a:rPr>
              <a:t>Ther</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rPr>
              <a:t> Radiology</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1994</a:t>
            </a:r>
          </a:p>
          <a:p>
            <a:pPr marL="342900" marR="0" lvl="0" indent="-342900" defTabSz="914400" eaLnBrk="1" fontAlgn="auto" latinLnBrk="0" hangingPunct="1">
              <a:lnSpc>
                <a:spcPct val="50000"/>
              </a:lnSpc>
              <a:spcBef>
                <a:spcPct val="50000"/>
              </a:spcBef>
              <a:spcAft>
                <a:spcPts val="0"/>
              </a:spcAft>
              <a:buClrTx/>
              <a:buSzTx/>
              <a:buFontTx/>
              <a:buAutoNum type="arabicPeriod"/>
              <a:tabLst/>
              <a:defRPr/>
            </a:pPr>
            <a:r>
              <a:rPr kumimoji="0" lang="en-US" sz="1200" b="0" i="0" u="none" strike="noStrike" kern="0" cap="none" spc="0" normalizeH="0" baseline="0" noProof="0" dirty="0" err="1">
                <a:ln>
                  <a:noFill/>
                </a:ln>
                <a:solidFill>
                  <a:schemeClr val="tx1"/>
                </a:solidFill>
                <a:effectLst/>
                <a:uLnTx/>
                <a:uFillTx/>
                <a:latin typeface="Arial" charset="0"/>
                <a:ea typeface="ＭＳ Ｐゴシック" charset="0"/>
              </a:rPr>
              <a:t>Charnley</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rPr>
              <a:t>BJC</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2005</a:t>
            </a:r>
          </a:p>
          <a:p>
            <a:pPr marL="0" marR="0" lvl="0" indent="0" defTabSz="914400" eaLnBrk="1" fontAlgn="auto" latinLnBrk="0" hangingPunct="1">
              <a:lnSpc>
                <a:spcPct val="50000"/>
              </a:lnSpc>
              <a:spcBef>
                <a:spcPct val="5000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5.     </a:t>
            </a:r>
            <a:r>
              <a:rPr kumimoji="0" lang="en-US" sz="1200" b="0" i="0" u="none" strike="noStrike" kern="0" cap="none" spc="0" normalizeH="0" baseline="0" noProof="0" dirty="0" err="1">
                <a:ln>
                  <a:noFill/>
                </a:ln>
                <a:solidFill>
                  <a:schemeClr val="tx1"/>
                </a:solidFill>
                <a:effectLst/>
                <a:uLnTx/>
                <a:uFillTx/>
                <a:latin typeface="Arial" charset="0"/>
                <a:ea typeface="ＭＳ Ｐゴシック" charset="0"/>
              </a:rPr>
              <a:t>Peddada</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rPr>
              <a:t>IJROBP</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1997</a:t>
            </a:r>
          </a:p>
          <a:p>
            <a:pPr marL="0" marR="0" lvl="0" indent="0" defTabSz="914400" eaLnBrk="1" fontAlgn="auto" latinLnBrk="0" hangingPunct="1">
              <a:lnSpc>
                <a:spcPct val="50000"/>
              </a:lnSpc>
              <a:spcBef>
                <a:spcPct val="5000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6.     Hatfield, </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rPr>
              <a:t>IJROBP</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2008</a:t>
            </a:r>
          </a:p>
          <a:p>
            <a:pPr marL="0" marR="0" lvl="0" indent="0" defTabSz="914400" eaLnBrk="1" fontAlgn="auto" latinLnBrk="0" hangingPunct="1">
              <a:lnSpc>
                <a:spcPct val="50000"/>
              </a:lnSpc>
              <a:spcBef>
                <a:spcPct val="5000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7.     Hu, </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rPr>
              <a:t>J </a:t>
            </a:r>
            <a:r>
              <a:rPr kumimoji="0" lang="en-US" sz="1200" b="0" i="1" u="none" strike="noStrike" kern="0" cap="none" spc="0" normalizeH="0" baseline="0" noProof="0" dirty="0" err="1">
                <a:ln>
                  <a:noFill/>
                </a:ln>
                <a:solidFill>
                  <a:schemeClr val="tx1"/>
                </a:solidFill>
                <a:effectLst/>
                <a:uLnTx/>
                <a:uFillTx/>
                <a:latin typeface="Arial" charset="0"/>
                <a:ea typeface="ＭＳ Ｐゴシック" charset="0"/>
              </a:rPr>
              <a:t>Surg</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rPr>
              <a:t> </a:t>
            </a:r>
            <a:r>
              <a:rPr kumimoji="0" lang="en-US" sz="1200" b="0" i="1" u="none" strike="noStrike" kern="0" cap="none" spc="0" normalizeH="0" baseline="0" noProof="0" dirty="0" err="1">
                <a:ln>
                  <a:noFill/>
                </a:ln>
                <a:solidFill>
                  <a:schemeClr val="tx1"/>
                </a:solidFill>
                <a:effectLst/>
                <a:uLnTx/>
                <a:uFillTx/>
                <a:latin typeface="Arial" charset="0"/>
                <a:ea typeface="ＭＳ Ｐゴシック" charset="0"/>
              </a:rPr>
              <a:t>Onc</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rPr>
              <a:t>, 1999</a:t>
            </a:r>
          </a:p>
        </p:txBody>
      </p:sp>
      <p:sp>
        <p:nvSpPr>
          <p:cNvPr id="9" name="Rectangle 1"/>
          <p:cNvSpPr>
            <a:spLocks noChangeArrowheads="1"/>
          </p:cNvSpPr>
          <p:nvPr/>
        </p:nvSpPr>
        <p:spPr bwMode="auto">
          <a:xfrm>
            <a:off x="9510889" y="1121384"/>
            <a:ext cx="268111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1" indent="0" defTabSz="914400" eaLnBrk="0" fontAlgn="auto" latinLnBrk="0" hangingPunct="0">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rgbClr val="FF0000"/>
                </a:solidFill>
                <a:effectLst/>
                <a:uLnTx/>
                <a:uFillTx/>
                <a:latin typeface="Arial"/>
                <a:cs typeface="Arial"/>
              </a:rPr>
              <a:t>Local Control</a:t>
            </a:r>
            <a:r>
              <a:rPr kumimoji="0" lang="en-US" sz="2000" b="0" i="0" u="none" strike="noStrike" kern="0" cap="none" spc="0" normalizeH="0" baseline="0" noProof="0" dirty="0">
                <a:ln>
                  <a:noFill/>
                </a:ln>
                <a:solidFill>
                  <a:srgbClr val="FF0000"/>
                </a:solidFill>
                <a:effectLst/>
                <a:uLnTx/>
                <a:uFillTx/>
                <a:latin typeface="Arial"/>
                <a:cs typeface="Arial"/>
              </a:rPr>
              <a:t>:</a:t>
            </a:r>
          </a:p>
          <a:p>
            <a:pPr marL="0" marR="0" lvl="1" indent="0"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Arial"/>
              <a:cs typeface="Arial"/>
            </a:endParaRPr>
          </a:p>
          <a:p>
            <a:pPr marL="0" marR="0" lvl="1" indent="0"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Arial"/>
                <a:cs typeface="Arial"/>
              </a:rPr>
              <a:t>T1-2: 92% (145/157) </a:t>
            </a:r>
          </a:p>
          <a:p>
            <a:pPr marL="0" marR="0" lvl="1" indent="0"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Arial"/>
              <a:cs typeface="Arial"/>
            </a:endParaRPr>
          </a:p>
          <a:p>
            <a:pPr marL="342900" marR="0" lvl="1" indent="-342900" defTabSz="914400" eaLnBrk="0" fontAlgn="auto" latinLnBrk="0" hangingPunct="0">
              <a:lnSpc>
                <a:spcPct val="100000"/>
              </a:lnSpc>
              <a:spcBef>
                <a:spcPts val="0"/>
              </a:spcBef>
              <a:spcAft>
                <a:spcPts val="0"/>
              </a:spcAft>
              <a:buClrTx/>
              <a:buSzTx/>
              <a:buFont typeface="Arial"/>
              <a:buChar char="•"/>
              <a:tabLst/>
              <a:defRPr/>
            </a:pPr>
            <a:r>
              <a:rPr kumimoji="0" lang="en-US" sz="2000" b="0" i="0" u="none" strike="noStrike" kern="0" cap="none" spc="0" normalizeH="0" baseline="0" noProof="0" dirty="0">
                <a:ln>
                  <a:noFill/>
                </a:ln>
                <a:solidFill>
                  <a:srgbClr val="FF0000"/>
                </a:solidFill>
                <a:effectLst/>
                <a:uLnTx/>
                <a:uFillTx/>
                <a:latin typeface="Arial"/>
                <a:cs typeface="Arial"/>
              </a:rPr>
              <a:t>T1: 97% (34/35)</a:t>
            </a:r>
          </a:p>
          <a:p>
            <a:pPr marL="342900" marR="0" lvl="1" indent="-342900" defTabSz="914400" eaLnBrk="0" fontAlgn="auto" latinLnBrk="0" hangingPunct="0">
              <a:lnSpc>
                <a:spcPct val="100000"/>
              </a:lnSpc>
              <a:spcBef>
                <a:spcPts val="0"/>
              </a:spcBef>
              <a:spcAft>
                <a:spcPts val="0"/>
              </a:spcAft>
              <a:buClrTx/>
              <a:buSzTx/>
              <a:buFont typeface="Arial"/>
              <a:buChar char="•"/>
              <a:tabLst/>
              <a:defRPr/>
            </a:pPr>
            <a:r>
              <a:rPr kumimoji="0" lang="en-US" sz="2000" b="0" i="0" u="none" strike="noStrike" kern="0" cap="none" spc="0" normalizeH="0" baseline="0" noProof="0" dirty="0">
                <a:ln>
                  <a:noFill/>
                </a:ln>
                <a:solidFill>
                  <a:srgbClr val="FF0000"/>
                </a:solidFill>
                <a:effectLst/>
                <a:uLnTx/>
                <a:uFillTx/>
                <a:latin typeface="Arial"/>
                <a:cs typeface="Arial"/>
              </a:rPr>
              <a:t>T2: 91% (111/122)</a:t>
            </a:r>
          </a:p>
        </p:txBody>
      </p:sp>
    </p:spTree>
    <p:extLst>
      <p:ext uri="{BB962C8B-B14F-4D97-AF65-F5344CB8AC3E}">
        <p14:creationId xmlns:p14="http://schemas.microsoft.com/office/powerpoint/2010/main" val="4027390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78F35B-1AA9-4A88-97DB-748ED7B1ED1C}"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prstClr val="black">
                  <a:tint val="75000"/>
                </a:prstClr>
              </a:solidFill>
              <a:effectLst/>
              <a:uLnTx/>
              <a:uFillTx/>
            </a:endParaRPr>
          </a:p>
        </p:txBody>
      </p:sp>
      <p:sp>
        <p:nvSpPr>
          <p:cNvPr id="6" name="Title 1"/>
          <p:cNvSpPr txBox="1">
            <a:spLocks/>
          </p:cNvSpPr>
          <p:nvPr/>
        </p:nvSpPr>
        <p:spPr>
          <a:xfrm>
            <a:off x="1498049" y="27676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a:ea typeface="+mj-ea"/>
                <a:cs typeface="Arial"/>
              </a:rPr>
              <a:t>Patient-reported QOL</a:t>
            </a:r>
          </a:p>
        </p:txBody>
      </p:sp>
      <p:sp>
        <p:nvSpPr>
          <p:cNvPr id="7" name="Text Box 4"/>
          <p:cNvSpPr txBox="1">
            <a:spLocks noChangeArrowheads="1"/>
          </p:cNvSpPr>
          <p:nvPr/>
        </p:nvSpPr>
        <p:spPr bwMode="auto">
          <a:xfrm>
            <a:off x="10114383" y="5955013"/>
            <a:ext cx="220414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4400">
                <a:solidFill>
                  <a:schemeClr val="tx1"/>
                </a:solidFill>
                <a:latin typeface="Arial" charset="0"/>
                <a:ea typeface="ＭＳ Ｐゴシック" charset="0"/>
              </a:defRPr>
            </a:lvl1pPr>
            <a:lvl2pPr marL="742950" indent="-285750">
              <a:defRPr sz="4400">
                <a:solidFill>
                  <a:schemeClr val="tx1"/>
                </a:solidFill>
                <a:latin typeface="Arial" charset="0"/>
                <a:ea typeface="ＭＳ Ｐゴシック" charset="0"/>
              </a:defRPr>
            </a:lvl2pPr>
            <a:lvl3pPr marL="1143000" indent="-228600">
              <a:defRPr sz="4400">
                <a:solidFill>
                  <a:schemeClr val="tx1"/>
                </a:solidFill>
                <a:latin typeface="Arial" charset="0"/>
                <a:ea typeface="ＭＳ Ｐゴシック" charset="0"/>
              </a:defRPr>
            </a:lvl3pPr>
            <a:lvl4pPr marL="1600200" indent="-228600">
              <a:defRPr sz="4400">
                <a:solidFill>
                  <a:schemeClr val="tx1"/>
                </a:solidFill>
                <a:latin typeface="Arial" charset="0"/>
                <a:ea typeface="ＭＳ Ｐゴシック" charset="0"/>
              </a:defRPr>
            </a:lvl4pPr>
            <a:lvl5pPr marL="2057400" indent="-228600">
              <a:defRPr sz="4400">
                <a:solidFill>
                  <a:schemeClr val="tx1"/>
                </a:solidFill>
                <a:latin typeface="Arial" charset="0"/>
                <a:ea typeface="ＭＳ Ｐゴシック" charset="0"/>
              </a:defRPr>
            </a:lvl5pPr>
            <a:lvl6pPr marL="2514600" indent="-228600" eaLnBrk="0" fontAlgn="base" hangingPunct="0">
              <a:spcBef>
                <a:spcPct val="0"/>
              </a:spcBef>
              <a:spcAft>
                <a:spcPct val="0"/>
              </a:spcAft>
              <a:defRPr sz="4400">
                <a:solidFill>
                  <a:schemeClr val="tx1"/>
                </a:solidFill>
                <a:latin typeface="Arial" charset="0"/>
                <a:ea typeface="ＭＳ Ｐゴシック" charset="0"/>
              </a:defRPr>
            </a:lvl6pPr>
            <a:lvl7pPr marL="2971800" indent="-228600" eaLnBrk="0" fontAlgn="base" hangingPunct="0">
              <a:spcBef>
                <a:spcPct val="0"/>
              </a:spcBef>
              <a:spcAft>
                <a:spcPct val="0"/>
              </a:spcAft>
              <a:defRPr sz="4400">
                <a:solidFill>
                  <a:schemeClr val="tx1"/>
                </a:solidFill>
                <a:latin typeface="Arial" charset="0"/>
                <a:ea typeface="ＭＳ Ｐゴシック" charset="0"/>
              </a:defRPr>
            </a:lvl7pPr>
            <a:lvl8pPr marL="3429000" indent="-228600" eaLnBrk="0" fontAlgn="base" hangingPunct="0">
              <a:spcBef>
                <a:spcPct val="0"/>
              </a:spcBef>
              <a:spcAft>
                <a:spcPct val="0"/>
              </a:spcAft>
              <a:defRPr sz="4400">
                <a:solidFill>
                  <a:schemeClr val="tx1"/>
                </a:solidFill>
                <a:latin typeface="Arial" charset="0"/>
                <a:ea typeface="ＭＳ Ｐゴシック" charset="0"/>
              </a:defRPr>
            </a:lvl8pPr>
            <a:lvl9pPr marL="3886200" indent="-228600" eaLnBrk="0" fontAlgn="base" hangingPunct="0">
              <a:spcBef>
                <a:spcPct val="0"/>
              </a:spcBef>
              <a:spcAft>
                <a:spcPct val="0"/>
              </a:spcAft>
              <a:defRPr sz="4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dirty="0">
                <a:ln>
                  <a:noFill/>
                </a:ln>
                <a:solidFill>
                  <a:schemeClr val="tx1"/>
                </a:solidFill>
                <a:effectLst/>
                <a:uLnTx/>
                <a:uFillTx/>
                <a:latin typeface="Arial" charset="0"/>
                <a:ea typeface="ＭＳ Ｐゴシック" charset="0"/>
                <a:cs typeface="+mn-cs"/>
              </a:rPr>
              <a:t>1. Han, </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cs typeface="+mn-cs"/>
              </a:rPr>
              <a:t>IJROBP</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cs typeface="+mn-cs"/>
              </a:rPr>
              <a:t>, 2014                           2. </a:t>
            </a:r>
            <a:r>
              <a:rPr kumimoji="0" lang="en-US" sz="1200" b="0" i="0" u="none" strike="noStrike" kern="0" cap="none" spc="0" normalizeH="0" baseline="0" noProof="0" dirty="0" err="1">
                <a:ln>
                  <a:noFill/>
                </a:ln>
                <a:solidFill>
                  <a:schemeClr val="tx1"/>
                </a:solidFill>
                <a:effectLst/>
                <a:uLnTx/>
                <a:uFillTx/>
                <a:latin typeface="Arial" charset="0"/>
                <a:ea typeface="ＭＳ Ｐゴシック" charset="0"/>
                <a:cs typeface="+mn-cs"/>
              </a:rPr>
              <a:t>Bentzen</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cs typeface="+mn-cs"/>
              </a:rPr>
              <a:t>, </a:t>
            </a:r>
            <a:r>
              <a:rPr kumimoji="0" lang="en-US" sz="1200" b="0" i="1" u="none" strike="noStrike" kern="0" cap="none" spc="0" normalizeH="0" baseline="0" noProof="0" dirty="0" err="1">
                <a:ln>
                  <a:noFill/>
                </a:ln>
                <a:solidFill>
                  <a:schemeClr val="tx1"/>
                </a:solidFill>
                <a:effectLst/>
                <a:uLnTx/>
                <a:uFillTx/>
                <a:latin typeface="Arial" charset="0"/>
                <a:ea typeface="ＭＳ Ｐゴシック" charset="0"/>
                <a:cs typeface="+mn-cs"/>
              </a:rPr>
              <a:t>Acta</a:t>
            </a:r>
            <a:r>
              <a:rPr kumimoji="0" lang="en-US" sz="1200" b="0" i="1" u="none" strike="noStrike" kern="0" cap="none" spc="0" normalizeH="0" baseline="0" noProof="0" dirty="0">
                <a:ln>
                  <a:noFill/>
                </a:ln>
                <a:solidFill>
                  <a:schemeClr val="tx1"/>
                </a:solidFill>
                <a:effectLst/>
                <a:uLnTx/>
                <a:uFillTx/>
                <a:latin typeface="Arial" charset="0"/>
                <a:ea typeface="ＭＳ Ｐゴシック" charset="0"/>
                <a:cs typeface="+mn-cs"/>
              </a:rPr>
              <a:t> </a:t>
            </a:r>
            <a:r>
              <a:rPr kumimoji="0" lang="en-US" sz="1200" b="0" i="1" u="none" strike="noStrike" kern="0" cap="none" spc="0" normalizeH="0" baseline="0" noProof="0" dirty="0" err="1">
                <a:ln>
                  <a:noFill/>
                </a:ln>
                <a:solidFill>
                  <a:schemeClr val="tx1"/>
                </a:solidFill>
                <a:effectLst/>
                <a:uLnTx/>
                <a:uFillTx/>
                <a:latin typeface="Arial" charset="0"/>
                <a:ea typeface="ＭＳ Ｐゴシック" charset="0"/>
                <a:cs typeface="+mn-cs"/>
              </a:rPr>
              <a:t>Oncol</a:t>
            </a:r>
            <a:r>
              <a:rPr kumimoji="0" lang="en-US" sz="1200" b="0" i="0" u="none" strike="noStrike" kern="0" cap="none" spc="0" normalizeH="0" baseline="0" noProof="0" dirty="0">
                <a:ln>
                  <a:noFill/>
                </a:ln>
                <a:solidFill>
                  <a:schemeClr val="tx1"/>
                </a:solidFill>
                <a:effectLst/>
                <a:uLnTx/>
                <a:uFillTx/>
                <a:latin typeface="Arial" charset="0"/>
                <a:ea typeface="ＭＳ Ｐゴシック" charset="0"/>
                <a:cs typeface="+mn-cs"/>
              </a:rPr>
              <a:t>, 1993</a:t>
            </a: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86" y="1068380"/>
            <a:ext cx="9493070" cy="4924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14972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78F35B-1AA9-4A88-97DB-748ED7B1ED1C}"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prstClr val="black">
                  <a:tint val="75000"/>
                </a:prstClr>
              </a:solidFill>
              <a:effectLst/>
              <a:uLnTx/>
              <a:uFillTx/>
            </a:endParaRPr>
          </a:p>
        </p:txBody>
      </p:sp>
      <p:sp>
        <p:nvSpPr>
          <p:cNvPr id="6" name="Title 1"/>
          <p:cNvSpPr txBox="1">
            <a:spLocks/>
          </p:cNvSpPr>
          <p:nvPr/>
        </p:nvSpPr>
        <p:spPr>
          <a:xfrm>
            <a:off x="1253802" y="276762"/>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a:ea typeface="+mj-ea"/>
                <a:cs typeface="Arial"/>
              </a:rPr>
              <a:t>Study Objectives</a:t>
            </a:r>
          </a:p>
        </p:txBody>
      </p:sp>
      <p:sp>
        <p:nvSpPr>
          <p:cNvPr id="7" name="Rectangle 3"/>
          <p:cNvSpPr txBox="1">
            <a:spLocks noChangeArrowheads="1"/>
          </p:cNvSpPr>
          <p:nvPr/>
        </p:nvSpPr>
        <p:spPr>
          <a:xfrm>
            <a:off x="445725" y="880144"/>
            <a:ext cx="10954851" cy="555240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200" b="0" i="0" u="sng" strike="noStrike" kern="1200" cap="none" spc="0" normalizeH="0" baseline="0" noProof="0" dirty="0">
                <a:ln>
                  <a:noFill/>
                </a:ln>
                <a:solidFill>
                  <a:schemeClr val="tx1"/>
                </a:solidFill>
                <a:effectLst/>
                <a:uLnTx/>
                <a:uFillTx/>
                <a:latin typeface="Arial"/>
                <a:ea typeface="+mn-ea"/>
                <a:cs typeface="Arial"/>
              </a:rPr>
              <a:t>Co-Primary Objective</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Determine if de-intensified CRT will achieve 2-year Disease Control ≥ 85%</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Determine if there is improvement in anorectal </a:t>
            </a:r>
            <a:r>
              <a:rPr kumimoji="0" lang="en-US" sz="2200" b="0" i="0" u="none" strike="noStrike" kern="1200" cap="none" spc="0" normalizeH="0" baseline="0" noProof="0" dirty="0" err="1">
                <a:ln>
                  <a:noFill/>
                </a:ln>
                <a:solidFill>
                  <a:schemeClr val="tx1"/>
                </a:solidFill>
                <a:effectLst/>
                <a:uLnTx/>
                <a:uFillTx/>
                <a:latin typeface="Arial"/>
                <a:ea typeface="+mn-ea"/>
                <a:cs typeface="Arial"/>
              </a:rPr>
              <a:t>HRQoL</a:t>
            </a:r>
            <a:r>
              <a:rPr kumimoji="0" lang="en-US" sz="2200" b="0" i="0" u="none" strike="noStrike" kern="1200" cap="none" spc="0" normalizeH="0" baseline="0" noProof="0" dirty="0">
                <a:ln>
                  <a:noFill/>
                </a:ln>
                <a:solidFill>
                  <a:schemeClr val="tx1"/>
                </a:solidFill>
                <a:effectLst/>
                <a:uLnTx/>
                <a:uFillTx/>
                <a:latin typeface="Arial"/>
                <a:ea typeface="+mn-ea"/>
                <a:cs typeface="Arial"/>
              </a:rPr>
              <a:t> for De-I vs standard CRT arm (</a:t>
            </a:r>
            <a:r>
              <a:rPr kumimoji="0" lang="en-US" sz="2200" b="0" i="0" u="none" strike="noStrike" kern="1200" cap="none" spc="0" normalizeH="0" baseline="0" noProof="0" dirty="0" err="1">
                <a:ln>
                  <a:noFill/>
                </a:ln>
                <a:solidFill>
                  <a:schemeClr val="tx1"/>
                </a:solidFill>
                <a:effectLst/>
                <a:uLnTx/>
                <a:uFillTx/>
                <a:latin typeface="Arial"/>
                <a:ea typeface="+mn-ea"/>
                <a:cs typeface="Arial"/>
              </a:rPr>
              <a:t>FIQoL</a:t>
            </a:r>
            <a:r>
              <a:rPr kumimoji="0" lang="en-US" sz="2200" b="0" i="0" u="none" strike="noStrike" kern="1200" cap="none" spc="0" normalizeH="0" baseline="0" noProof="0" dirty="0">
                <a:ln>
                  <a:noFill/>
                </a:ln>
                <a:solidFill>
                  <a:schemeClr val="tx1"/>
                </a:solidFill>
                <a:effectLst/>
                <a:uLnTx/>
                <a:uFillTx/>
                <a:latin typeface="Arial"/>
                <a:ea typeface="+mn-ea"/>
                <a:cs typeface="Arial"/>
              </a:rPr>
              <a:t> coping/behavior domain)</a:t>
            </a:r>
          </a:p>
          <a:p>
            <a:pPr marL="457200" marR="0" lvl="1" indent="0" algn="l" defTabSz="914400" rtl="0" eaLnBrk="1" fontAlgn="auto" latinLnBrk="0" hangingPunct="1">
              <a:lnSpc>
                <a:spcPct val="80000"/>
              </a:lnSpc>
              <a:spcBef>
                <a:spcPct val="20000"/>
              </a:spcBef>
              <a:spcAft>
                <a:spcPts val="0"/>
              </a:spcAft>
              <a:buClrTx/>
              <a:buSzTx/>
              <a:buFontTx/>
              <a:buNone/>
              <a:tabLst/>
              <a:defRPr/>
            </a:pPr>
            <a:endParaRPr kumimoji="0" lang="en-US" sz="2200" b="0" i="0" u="none" strike="noStrike" kern="1200" cap="none" spc="0" normalizeH="0" baseline="0" noProof="0" dirty="0">
              <a:ln>
                <a:noFill/>
              </a:ln>
              <a:solidFill>
                <a:schemeClr val="tx1"/>
              </a:solidFill>
              <a:effectLst/>
              <a:uLnTx/>
              <a:uFillTx/>
              <a:latin typeface="Arial"/>
              <a:ea typeface="+mn-ea"/>
              <a:cs typeface="Arial"/>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200" b="0" i="0" u="sng" strike="noStrike" kern="1200" cap="none" spc="0" normalizeH="0" baseline="0" noProof="0" dirty="0">
                <a:ln>
                  <a:noFill/>
                </a:ln>
                <a:solidFill>
                  <a:schemeClr val="tx1"/>
                </a:solidFill>
                <a:effectLst/>
                <a:uLnTx/>
                <a:uFillTx/>
                <a:latin typeface="Arial"/>
                <a:ea typeface="+mn-ea"/>
                <a:cs typeface="Arial"/>
              </a:rPr>
              <a:t>Secondary Objectives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Compare disease control rates between arms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Compare patient-reported QoL between arms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Validate imaging features of low-risk lymph nodes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Measure changes in serum testosterone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Correlate vaginal dilator use during RT with sexual function</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Determine incidence of and predictors for cardiovascular toxicity with 5-FU and Capecitabine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Determine if </a:t>
            </a:r>
            <a:r>
              <a:rPr kumimoji="0" lang="en-US" sz="2200" b="0" i="0" u="none" strike="noStrike" kern="1200" cap="none" spc="0" normalizeH="0" baseline="0" noProof="0" dirty="0" err="1">
                <a:ln>
                  <a:noFill/>
                </a:ln>
                <a:solidFill>
                  <a:schemeClr val="tx1"/>
                </a:solidFill>
                <a:effectLst/>
                <a:uLnTx/>
                <a:uFillTx/>
                <a:latin typeface="Arial"/>
                <a:ea typeface="+mn-ea"/>
                <a:cs typeface="Arial"/>
              </a:rPr>
              <a:t>eContour</a:t>
            </a:r>
            <a:r>
              <a:rPr kumimoji="0" lang="en-US" sz="2200" b="0" i="0" u="none" strike="noStrike" kern="1200" cap="none" spc="0" normalizeH="0" baseline="0" noProof="0" dirty="0">
                <a:ln>
                  <a:noFill/>
                </a:ln>
                <a:solidFill>
                  <a:schemeClr val="tx1"/>
                </a:solidFill>
                <a:effectLst/>
                <a:uLnTx/>
                <a:uFillTx/>
                <a:latin typeface="Arial"/>
                <a:ea typeface="+mn-ea"/>
                <a:cs typeface="Arial"/>
              </a:rPr>
              <a:t> can improve RT target delineation</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 </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200" b="0" i="0" u="sng" strike="noStrike" kern="1200" cap="none" spc="0" normalizeH="0" baseline="0" noProof="0" dirty="0">
                <a:ln>
                  <a:noFill/>
                </a:ln>
                <a:solidFill>
                  <a:schemeClr val="tx1"/>
                </a:solidFill>
                <a:effectLst/>
                <a:uLnTx/>
                <a:uFillTx/>
                <a:latin typeface="Arial"/>
                <a:ea typeface="+mn-ea"/>
                <a:cs typeface="Arial"/>
              </a:rPr>
              <a:t>Planned Future Study</a:t>
            </a:r>
            <a:r>
              <a:rPr kumimoji="0" lang="en-US" sz="2200" b="0" i="0" u="none" strike="noStrike" kern="1200" cap="none" spc="0" normalizeH="0" baseline="0" noProof="0" dirty="0">
                <a:ln>
                  <a:noFill/>
                </a:ln>
                <a:solidFill>
                  <a:schemeClr val="tx1"/>
                </a:solidFill>
                <a:effectLst/>
                <a:uLnTx/>
                <a:uFillTx/>
                <a:latin typeface="Arial"/>
                <a:ea typeface="+mn-ea"/>
                <a:cs typeface="Arial"/>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Arial"/>
                <a:ea typeface="+mn-ea"/>
                <a:cs typeface="Arial"/>
              </a:rPr>
              <a:t>Determine if detectable post-CRT HPV </a:t>
            </a:r>
            <a:r>
              <a:rPr kumimoji="0" lang="en-US" sz="2200" b="0" i="0" u="none" strike="noStrike" kern="1200" cap="none" spc="0" normalizeH="0" baseline="0" noProof="0" dirty="0" err="1">
                <a:ln>
                  <a:noFill/>
                </a:ln>
                <a:solidFill>
                  <a:schemeClr val="tx1"/>
                </a:solidFill>
                <a:effectLst/>
                <a:uLnTx/>
                <a:uFillTx/>
                <a:latin typeface="Arial"/>
                <a:ea typeface="+mn-ea"/>
                <a:cs typeface="Arial"/>
              </a:rPr>
              <a:t>ctDNA</a:t>
            </a:r>
            <a:r>
              <a:rPr kumimoji="0" lang="en-US" sz="2200" b="0" i="0" u="none" strike="noStrike" kern="1200" cap="none" spc="0" normalizeH="0" baseline="0" noProof="0" dirty="0">
                <a:ln>
                  <a:noFill/>
                </a:ln>
                <a:solidFill>
                  <a:schemeClr val="tx1"/>
                </a:solidFill>
                <a:effectLst/>
                <a:uLnTx/>
                <a:uFillTx/>
                <a:latin typeface="Arial"/>
                <a:ea typeface="+mn-ea"/>
                <a:cs typeface="Arial"/>
              </a:rPr>
              <a:t> is associated with </a:t>
            </a:r>
            <a:r>
              <a:rPr kumimoji="0" lang="en-US" sz="2200" b="0" i="0" u="none" strike="noStrike" kern="1200" cap="none" spc="0" normalizeH="0" baseline="0" noProof="0">
                <a:ln>
                  <a:noFill/>
                </a:ln>
                <a:solidFill>
                  <a:schemeClr val="tx1"/>
                </a:solidFill>
                <a:effectLst/>
                <a:uLnTx/>
                <a:uFillTx/>
                <a:latin typeface="Arial"/>
                <a:ea typeface="+mn-ea"/>
                <a:cs typeface="Arial"/>
              </a:rPr>
              <a:t>worse outcome</a:t>
            </a:r>
            <a:endParaRPr kumimoji="0" lang="en-US" sz="2200" b="0" i="0" u="none" strike="noStrike" kern="1200" cap="none" spc="0" normalizeH="0" baseline="0" noProof="0" dirty="0">
              <a:ln>
                <a:noFill/>
              </a:ln>
              <a:solidFill>
                <a:schemeClr val="tx1"/>
              </a:solidFill>
              <a:effectLst/>
              <a:uLnTx/>
              <a:uFillTx/>
              <a:latin typeface="Arial"/>
              <a:ea typeface="+mn-ea"/>
              <a:cs typeface="Arial"/>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schemeClr val="tx1"/>
              </a:solidFill>
              <a:effectLst/>
              <a:uLnTx/>
              <a:uFillTx/>
              <a:latin typeface="Arial"/>
              <a:ea typeface="+mn-ea"/>
              <a:cs typeface="Arial"/>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1937758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78F35B-1AA9-4A88-97DB-748ED7B1ED1C}"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US" sz="1800" b="0" i="0" u="none" strike="noStrike" kern="0" cap="none" spc="0" normalizeH="0" baseline="0" noProof="0" dirty="0">
              <a:ln>
                <a:noFill/>
              </a:ln>
              <a:solidFill>
                <a:prstClr val="black">
                  <a:tint val="75000"/>
                </a:prstClr>
              </a:solidFill>
              <a:effectLst/>
              <a:uLnTx/>
              <a:uFillTx/>
            </a:endParaRPr>
          </a:p>
        </p:txBody>
      </p:sp>
      <p:sp>
        <p:nvSpPr>
          <p:cNvPr id="6" name="Rectangle 2"/>
          <p:cNvSpPr>
            <a:spLocks noChangeArrowheads="1"/>
          </p:cNvSpPr>
          <p:nvPr/>
        </p:nvSpPr>
        <p:spPr bwMode="auto">
          <a:xfrm>
            <a:off x="1864429" y="2014538"/>
            <a:ext cx="182743" cy="582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3200" b="0" i="0" u="sng" strike="noStrike" kern="0" cap="none" spc="0" normalizeH="0" baseline="0" noProof="0">
              <a:ln>
                <a:noFill/>
              </a:ln>
              <a:solidFill>
                <a:sysClr val="windowText" lastClr="000000"/>
              </a:solidFill>
              <a:effectLst/>
              <a:uLnTx/>
              <a:uFillTx/>
              <a:latin typeface="Verdana" charset="0"/>
            </a:endParaRPr>
          </a:p>
        </p:txBody>
      </p:sp>
      <p:sp>
        <p:nvSpPr>
          <p:cNvPr id="12" name="Rectangle 11"/>
          <p:cNvSpPr txBox="1">
            <a:spLocks noChangeArrowheads="1"/>
          </p:cNvSpPr>
          <p:nvPr/>
        </p:nvSpPr>
        <p:spPr>
          <a:xfrm>
            <a:off x="99891" y="446809"/>
            <a:ext cx="12293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a:ea typeface="+mj-ea"/>
                <a:cs typeface="Arial"/>
              </a:rPr>
              <a:t>EA 2182 Schema</a:t>
            </a:r>
          </a:p>
        </p:txBody>
      </p:sp>
      <p:sp>
        <p:nvSpPr>
          <p:cNvPr id="24" name="Rectangle 5"/>
          <p:cNvSpPr>
            <a:spLocks noChangeArrowheads="1"/>
          </p:cNvSpPr>
          <p:nvPr/>
        </p:nvSpPr>
        <p:spPr bwMode="auto">
          <a:xfrm>
            <a:off x="2771030" y="1217693"/>
            <a:ext cx="911841" cy="4521750"/>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a:spLocks noChangeArrowheads="1"/>
          </p:cNvSpPr>
          <p:nvPr/>
        </p:nvSpPr>
        <p:spPr bwMode="auto">
          <a:xfrm>
            <a:off x="2839249" y="1252504"/>
            <a:ext cx="794099" cy="4521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R</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A</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O</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M</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ysClr val="windowText" lastClr="000000"/>
                </a:solidFill>
                <a:effectLst/>
                <a:uLnTx/>
                <a:uFillTx/>
                <a:latin typeface="Arial"/>
                <a:cs typeface="Arial"/>
              </a:rPr>
              <a:t>I</a:t>
            </a:r>
            <a:endParaRPr kumimoji="0" lang="en-US" sz="3200" b="0" i="0" u="none" strike="noStrike" kern="0" cap="none" spc="0" normalizeH="0" baseline="0" noProof="0" dirty="0">
              <a:ln>
                <a:noFill/>
              </a:ln>
              <a:solidFill>
                <a:sysClr val="windowText" lastClr="000000"/>
              </a:solidFill>
              <a:effectLst/>
              <a:uLnTx/>
              <a:uFillTx/>
              <a:latin typeface="Arial"/>
              <a:cs typeface="Arial"/>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Z</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Arial"/>
                <a:cs typeface="Arial"/>
              </a:rPr>
              <a:t>E</a:t>
            </a:r>
          </a:p>
        </p:txBody>
      </p:sp>
      <p:sp>
        <p:nvSpPr>
          <p:cNvPr id="26" name="Rectangle 25"/>
          <p:cNvSpPr/>
          <p:nvPr/>
        </p:nvSpPr>
        <p:spPr>
          <a:xfrm>
            <a:off x="110407" y="1222415"/>
            <a:ext cx="2711204" cy="4573560"/>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sz="1600" b="1" i="0" u="sng" strike="noStrike" kern="0" cap="none" spc="0" normalizeH="0" baseline="0" noProof="0" dirty="0">
                <a:ln>
                  <a:noFill/>
                </a:ln>
                <a:solidFill>
                  <a:sysClr val="windowText" lastClr="000000"/>
                </a:solidFill>
                <a:effectLst/>
                <a:uLnTx/>
                <a:uFillTx/>
                <a:latin typeface="Arial"/>
                <a:cs typeface="Arial"/>
              </a:rPr>
              <a:t>Inclusion</a:t>
            </a:r>
            <a:r>
              <a:rPr kumimoji="0" lang="en-US" sz="1600" b="0" i="0" u="none" strike="noStrike" kern="0" cap="none" spc="0" normalizeH="0" baseline="0" noProof="0" dirty="0">
                <a:ln>
                  <a:noFill/>
                </a:ln>
                <a:solidFill>
                  <a:sysClr val="windowText" lastClr="000000"/>
                </a:solidFill>
                <a:effectLst/>
                <a:uLnTx/>
                <a:uFillTx/>
                <a:latin typeface="Arial"/>
                <a:cs typeface="Arial"/>
              </a:rPr>
              <a:t>:</a:t>
            </a:r>
          </a:p>
          <a:p>
            <a:pPr marL="0" marR="0" lvl="0" indent="0" defTabSz="914400" eaLnBrk="1" fontAlgn="auto" latinLnBrk="0" hangingPunct="1">
              <a:lnSpc>
                <a:spcPct val="100000"/>
              </a:lnSpc>
              <a:spcBef>
                <a:spcPct val="20000"/>
              </a:spcBef>
              <a:spcAft>
                <a:spcPts val="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 SCC of anal canal / margin </a:t>
            </a:r>
          </a:p>
          <a:p>
            <a:pPr marL="0" marR="0" lvl="0" indent="0" defTabSz="914400" eaLnBrk="1" fontAlgn="auto" latinLnBrk="0" hangingPunct="1">
              <a:lnSpc>
                <a:spcPct val="100000"/>
              </a:lnSpc>
              <a:spcBef>
                <a:spcPct val="20000"/>
              </a:spcBef>
              <a:spcAft>
                <a:spcPts val="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 T1-T2 N0 M0 ≤ 4cm</a:t>
            </a:r>
          </a:p>
          <a:p>
            <a:pPr marL="0" marR="0" lvl="0" indent="0" defTabSz="914400" eaLnBrk="1" fontAlgn="auto" latinLnBrk="0" hangingPunct="1">
              <a:lnSpc>
                <a:spcPct val="100000"/>
              </a:lnSpc>
              <a:spcBef>
                <a:spcPct val="20000"/>
              </a:spcBef>
              <a:spcAft>
                <a:spcPts val="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 N0 by PET/CT and pelvic CT/MRI criteria </a:t>
            </a:r>
          </a:p>
          <a:p>
            <a:pPr marL="0" marR="0" lvl="0" indent="0" defTabSz="914400" eaLnBrk="1" fontAlgn="auto" latinLnBrk="0" hangingPunct="1">
              <a:lnSpc>
                <a:spcPct val="100000"/>
              </a:lnSpc>
              <a:spcBef>
                <a:spcPct val="20000"/>
              </a:spcBef>
              <a:spcAft>
                <a:spcPts val="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 HIV negative or positive (CD4 &gt; 200)</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US" sz="1600" b="1" i="0" u="sng"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en-US" sz="1600" b="1" i="0" u="sng" strike="noStrike" kern="0" cap="none" spc="0" normalizeH="0" baseline="0" noProof="0" dirty="0">
                <a:ln>
                  <a:noFill/>
                </a:ln>
                <a:solidFill>
                  <a:sysClr val="windowText" lastClr="000000"/>
                </a:solidFill>
                <a:effectLst/>
                <a:uLnTx/>
                <a:uFillTx/>
                <a:latin typeface="Arial"/>
                <a:cs typeface="Arial"/>
              </a:rPr>
              <a:t>Design:</a:t>
            </a:r>
          </a:p>
          <a:p>
            <a:pPr marL="0" marR="0" lvl="0" indent="0" defTabSz="91440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 Phase II trial</a:t>
            </a:r>
          </a:p>
          <a:p>
            <a:pPr marL="0" marR="0" lvl="0" indent="0" defTabSz="91440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 Randomized 1:2</a:t>
            </a:r>
          </a:p>
          <a:p>
            <a:pPr marL="0" marR="0" lvl="0" indent="0" defTabSz="914400" eaLnBrk="1" fontAlgn="auto" latinLnBrk="0" hangingPunct="1">
              <a:lnSpc>
                <a:spcPct val="100000"/>
              </a:lnSpc>
              <a:spcBef>
                <a:spcPct val="20000"/>
              </a:spcBef>
              <a:spcAft>
                <a:spcPts val="0"/>
              </a:spcAft>
              <a:buClrTx/>
              <a:buSzTx/>
              <a:buFontTx/>
              <a:buNone/>
              <a:tabLst/>
              <a:defRPr/>
            </a:pPr>
            <a:r>
              <a:rPr kumimoji="0" lang="en-US" sz="1600" b="0" i="1" u="none" strike="noStrike" kern="0" cap="none" spc="0" normalizeH="0" baseline="0" noProof="0" dirty="0">
                <a:ln>
                  <a:noFill/>
                </a:ln>
                <a:solidFill>
                  <a:sysClr val="windowText" lastClr="000000"/>
                </a:solidFill>
                <a:effectLst/>
                <a:uLnTx/>
                <a:uFillTx/>
                <a:latin typeface="Arial"/>
                <a:cs typeface="Arial"/>
              </a:rPr>
              <a:t>- n</a:t>
            </a:r>
            <a:r>
              <a:rPr kumimoji="0" lang="en-US" sz="1600" b="0" i="0" u="none" strike="noStrike" kern="0" cap="none" spc="0" normalizeH="0" baseline="0" noProof="0" dirty="0">
                <a:ln>
                  <a:noFill/>
                </a:ln>
                <a:solidFill>
                  <a:sysClr val="windowText" lastClr="000000"/>
                </a:solidFill>
                <a:effectLst/>
                <a:uLnTx/>
                <a:uFillTx/>
                <a:latin typeface="Arial"/>
                <a:cs typeface="Arial"/>
              </a:rPr>
              <a:t> = 252</a:t>
            </a:r>
          </a:p>
          <a:p>
            <a:pPr marL="0" marR="0" lvl="0" indent="0" defTabSz="914400" eaLnBrk="1" fontAlgn="auto" latinLnBrk="0" hangingPunct="1">
              <a:lnSpc>
                <a:spcPct val="100000"/>
              </a:lnSpc>
              <a:spcBef>
                <a:spcPct val="2000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 Stratified by T1 vs. T2 and HIV status</a:t>
            </a:r>
          </a:p>
          <a:p>
            <a:pPr marL="285750" marR="0" lvl="0" indent="-285750" defTabSz="914400" eaLnBrk="1" fontAlgn="auto" latinLnBrk="0" hangingPunct="1">
              <a:lnSpc>
                <a:spcPct val="100000"/>
              </a:lnSpc>
              <a:spcBef>
                <a:spcPct val="20000"/>
              </a:spcBef>
              <a:spcAft>
                <a:spcPts val="0"/>
              </a:spcAft>
              <a:buClrTx/>
              <a:buSzTx/>
              <a:buFontTx/>
              <a:buChar char="-"/>
              <a:tabLst/>
              <a:defRPr/>
            </a:pPr>
            <a:endParaRPr kumimoji="0" lang="en-US" sz="16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Line 9"/>
          <p:cNvSpPr>
            <a:spLocks noChangeShapeType="1"/>
          </p:cNvSpPr>
          <p:nvPr/>
        </p:nvSpPr>
        <p:spPr bwMode="auto">
          <a:xfrm flipV="1">
            <a:off x="3682871" y="2300528"/>
            <a:ext cx="1786144" cy="91878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7"/>
          <p:cNvSpPr>
            <a:spLocks noChangeArrowheads="1"/>
          </p:cNvSpPr>
          <p:nvPr/>
        </p:nvSpPr>
        <p:spPr bwMode="auto">
          <a:xfrm>
            <a:off x="5469015" y="1217694"/>
            <a:ext cx="5977796" cy="1591897"/>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TextBox 28"/>
          <p:cNvSpPr txBox="1"/>
          <p:nvPr/>
        </p:nvSpPr>
        <p:spPr>
          <a:xfrm>
            <a:off x="5559967" y="1222415"/>
            <a:ext cx="5886844" cy="2308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a:cs typeface="Arial"/>
              </a:rPr>
              <a:t>Standard-Dose </a:t>
            </a:r>
            <a:r>
              <a:rPr kumimoji="0" lang="en-US" sz="1800" b="1" i="0" u="none" strike="noStrike" kern="0" cap="none" spc="0" normalizeH="0" baseline="0" noProof="0" dirty="0" err="1">
                <a:ln>
                  <a:noFill/>
                </a:ln>
                <a:solidFill>
                  <a:sysClr val="windowText" lastClr="000000"/>
                </a:solidFill>
                <a:effectLst/>
                <a:uLnTx/>
                <a:uFillTx/>
                <a:latin typeface="Arial"/>
                <a:cs typeface="Arial"/>
              </a:rPr>
              <a:t>Chemoradiation</a:t>
            </a:r>
            <a:endParaRPr kumimoji="0" lang="en-US" sz="1800" b="1" i="0" u="none" strike="noStrike" kern="0" cap="none" spc="0" normalizeH="0" baseline="0" noProof="0" dirty="0">
              <a:ln>
                <a:noFill/>
              </a:ln>
              <a:solidFill>
                <a:sysClr val="windowText" lastClr="000000"/>
              </a:solidFill>
              <a:effectLst/>
              <a:uLnTx/>
              <a:uFillTx/>
              <a:latin typeface="Arial"/>
              <a:cs typeface="Arial"/>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500" b="0" i="0" u="sng" strike="noStrike" kern="0" cap="none" spc="0" normalizeH="0" baseline="0" noProof="0" dirty="0">
                <a:ln>
                  <a:noFill/>
                </a:ln>
                <a:solidFill>
                  <a:sysClr val="windowText" lastClr="000000"/>
                </a:solidFill>
                <a:effectLst/>
                <a:uLnTx/>
                <a:uFillTx/>
                <a:latin typeface="Arial"/>
                <a:cs typeface="Arial"/>
              </a:rPr>
              <a:t>Primary tumor</a:t>
            </a:r>
            <a:r>
              <a:rPr kumimoji="0" lang="en-US" sz="1500" b="0" i="0" u="none" strike="noStrike" kern="0" cap="none" spc="0" normalizeH="0" baseline="0" noProof="0" dirty="0">
                <a:ln>
                  <a:noFill/>
                </a:ln>
                <a:solidFill>
                  <a:sysClr val="windowText" lastClr="000000"/>
                </a:solidFill>
                <a:effectLst/>
                <a:uLnTx/>
                <a:uFillTx/>
                <a:latin typeface="Arial"/>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50.4 </a:t>
            </a:r>
            <a:r>
              <a:rPr kumimoji="0" lang="en-US" sz="1500" b="0" i="0" u="none" strike="noStrike" kern="0" cap="none" spc="0" normalizeH="0" baseline="0" noProof="0" dirty="0" err="1">
                <a:ln>
                  <a:noFill/>
                </a:ln>
                <a:solidFill>
                  <a:sysClr val="windowText" lastClr="000000"/>
                </a:solidFill>
                <a:effectLst/>
                <a:uLnTx/>
                <a:uFillTx/>
                <a:latin typeface="Arial"/>
                <a:cs typeface="Arial"/>
              </a:rPr>
              <a:t>Gy</a:t>
            </a:r>
            <a:r>
              <a:rPr kumimoji="0" lang="en-US" sz="1500" b="0" i="0" u="none" strike="noStrike" kern="0" cap="none" spc="0" normalizeH="0" baseline="0" noProof="0" dirty="0">
                <a:ln>
                  <a:noFill/>
                </a:ln>
                <a:solidFill>
                  <a:sysClr val="windowText" lastClr="000000"/>
                </a:solidFill>
                <a:effectLst/>
                <a:uLnTx/>
                <a:uFillTx/>
                <a:latin typeface="Arial"/>
                <a:cs typeface="Arial"/>
              </a:rPr>
              <a:t> in 28 fractions</a:t>
            </a: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500" b="0" i="0" u="sng" strike="noStrike" kern="0" cap="none" spc="0" normalizeH="0" baseline="0" noProof="0" dirty="0">
                <a:ln>
                  <a:noFill/>
                </a:ln>
                <a:solidFill>
                  <a:sysClr val="windowText" lastClr="000000"/>
                </a:solidFill>
                <a:effectLst/>
                <a:uLnTx/>
                <a:uFillTx/>
                <a:latin typeface="Arial"/>
                <a:cs typeface="Arial"/>
              </a:rPr>
              <a:t>Elective nodal regions</a:t>
            </a:r>
            <a:r>
              <a:rPr kumimoji="0" lang="en-US" sz="1500" b="0" i="0" u="none" strike="noStrike" kern="0" cap="none" spc="0" normalizeH="0" baseline="0" noProof="0" dirty="0">
                <a:ln>
                  <a:noFill/>
                </a:ln>
                <a:solidFill>
                  <a:sysClr val="windowText" lastClr="000000"/>
                </a:solidFill>
                <a:effectLst/>
                <a:uLnTx/>
                <a:uFillTx/>
                <a:latin typeface="Arial"/>
                <a:cs typeface="Arial"/>
              </a:rPr>
              <a:t>: full pelvis + inguinal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42 </a:t>
            </a:r>
            <a:r>
              <a:rPr kumimoji="0" lang="en-US" sz="1500" b="0" i="0" u="none" strike="noStrike" kern="0" cap="none" spc="0" normalizeH="0" baseline="0" noProof="0" dirty="0" err="1">
                <a:ln>
                  <a:noFill/>
                </a:ln>
                <a:solidFill>
                  <a:sysClr val="windowText" lastClr="000000"/>
                </a:solidFill>
                <a:effectLst/>
                <a:uLnTx/>
                <a:uFillTx/>
                <a:latin typeface="Arial"/>
                <a:cs typeface="Arial"/>
              </a:rPr>
              <a:t>Gy</a:t>
            </a:r>
            <a:r>
              <a:rPr kumimoji="0" lang="en-US" sz="1500" b="0" i="0" u="none" strike="noStrike" kern="0" cap="none" spc="0" normalizeH="0" baseline="0" noProof="0" dirty="0">
                <a:ln>
                  <a:noFill/>
                </a:ln>
                <a:solidFill>
                  <a:sysClr val="windowText" lastClr="000000"/>
                </a:solidFill>
                <a:effectLst/>
                <a:uLnTx/>
                <a:uFillTx/>
                <a:latin typeface="Arial"/>
                <a:cs typeface="Arial"/>
              </a:rPr>
              <a:t> in 28 fractions</a:t>
            </a: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MMC 12 mg/m</a:t>
            </a:r>
            <a:r>
              <a:rPr kumimoji="0" lang="en-US" sz="1500" b="0" i="0" u="none" strike="noStrike" kern="0" cap="none" spc="0" normalizeH="0" baseline="30000" noProof="0" dirty="0">
                <a:ln>
                  <a:noFill/>
                </a:ln>
                <a:solidFill>
                  <a:sysClr val="windowText" lastClr="000000"/>
                </a:solidFill>
                <a:effectLst/>
                <a:uLnTx/>
                <a:uFillTx/>
                <a:latin typeface="Arial"/>
                <a:cs typeface="Arial"/>
              </a:rPr>
              <a:t>2</a:t>
            </a:r>
            <a:r>
              <a:rPr kumimoji="0" lang="en-US" sz="1500" b="0" i="0" u="none" strike="noStrike" kern="0" cap="none" spc="0" normalizeH="0" baseline="0" noProof="0" dirty="0">
                <a:ln>
                  <a:noFill/>
                </a:ln>
                <a:solidFill>
                  <a:sysClr val="windowText" lastClr="000000"/>
                </a:solidFill>
                <a:effectLst/>
                <a:uLnTx/>
                <a:uFillTx/>
                <a:latin typeface="Arial"/>
                <a:cs typeface="Arial"/>
              </a:rPr>
              <a:t> X 1 cycle; 5-FU CI X 2 cycles OR Capecitabine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a:t>
            </a:r>
            <a:endParaRPr kumimoji="0" lang="en-US" sz="1800" b="1" i="0" u="none" strike="noStrike" kern="0" cap="none" spc="0" normalizeH="0" baseline="0" noProof="0" dirty="0">
              <a:ln>
                <a:noFill/>
              </a:ln>
              <a:solidFill>
                <a:sysClr val="windowText" lastClr="000000"/>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Arial"/>
              <a:cs typeface="Arial"/>
            </a:endParaRPr>
          </a:p>
        </p:txBody>
      </p:sp>
      <p:sp>
        <p:nvSpPr>
          <p:cNvPr id="30" name="Rectangle 7"/>
          <p:cNvSpPr>
            <a:spLocks noChangeArrowheads="1"/>
          </p:cNvSpPr>
          <p:nvPr/>
        </p:nvSpPr>
        <p:spPr bwMode="auto">
          <a:xfrm>
            <a:off x="5469015" y="3005917"/>
            <a:ext cx="6013071" cy="2055196"/>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30"/>
          <p:cNvSpPr/>
          <p:nvPr/>
        </p:nvSpPr>
        <p:spPr>
          <a:xfrm>
            <a:off x="5559967" y="3069074"/>
            <a:ext cx="6096000" cy="2215991"/>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a:cs typeface="Arial"/>
              </a:rPr>
              <a:t>De-intensified </a:t>
            </a:r>
            <a:r>
              <a:rPr kumimoji="0" lang="en-US" sz="1800" b="1" i="0" u="none" strike="noStrike" kern="0" cap="none" spc="0" normalizeH="0" baseline="0" noProof="0" dirty="0" err="1">
                <a:ln>
                  <a:noFill/>
                </a:ln>
                <a:solidFill>
                  <a:sysClr val="windowText" lastClr="000000"/>
                </a:solidFill>
                <a:effectLst/>
                <a:uLnTx/>
                <a:uFillTx/>
                <a:latin typeface="Arial"/>
                <a:cs typeface="Arial"/>
              </a:rPr>
              <a:t>Chemoradiation</a:t>
            </a:r>
            <a:endParaRPr kumimoji="0" lang="en-US" sz="1800" b="1" i="0" u="none" strike="noStrike" kern="0" cap="none" spc="0" normalizeH="0" baseline="0" noProof="0" dirty="0">
              <a:ln>
                <a:noFill/>
              </a:ln>
              <a:solidFill>
                <a:sysClr val="windowText" lastClr="000000"/>
              </a:solidFill>
              <a:effectLst/>
              <a:uLnTx/>
              <a:uFillTx/>
              <a:latin typeface="Arial"/>
              <a:cs typeface="Arial"/>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500" b="0" i="0" u="sng" strike="noStrike" kern="0" cap="none" spc="0" normalizeH="0" baseline="0" noProof="0" dirty="0">
                <a:ln>
                  <a:noFill/>
                </a:ln>
                <a:solidFill>
                  <a:sysClr val="windowText" lastClr="000000"/>
                </a:solidFill>
                <a:effectLst/>
                <a:uLnTx/>
                <a:uFillTx/>
                <a:latin typeface="Arial"/>
                <a:cs typeface="Arial"/>
              </a:rPr>
              <a:t>Primary tumor</a:t>
            </a:r>
            <a:r>
              <a:rPr kumimoji="0" lang="en-US" sz="1500" b="0" i="0" u="none" strike="noStrike" kern="0" cap="none" spc="0" normalizeH="0" baseline="0" noProof="0" dirty="0">
                <a:ln>
                  <a:noFill/>
                </a:ln>
                <a:solidFill>
                  <a:sysClr val="windowText" lastClr="000000"/>
                </a:solidFill>
                <a:effectLst/>
                <a:uLnTx/>
                <a:uFillTx/>
                <a:latin typeface="Arial"/>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T1: 36 </a:t>
            </a:r>
            <a:r>
              <a:rPr kumimoji="0" lang="en-US" sz="1500" b="0" i="0" u="none" strike="noStrike" kern="0" cap="none" spc="0" normalizeH="0" baseline="0" noProof="0" dirty="0" err="1">
                <a:ln>
                  <a:noFill/>
                </a:ln>
                <a:solidFill>
                  <a:sysClr val="windowText" lastClr="000000"/>
                </a:solidFill>
                <a:effectLst/>
                <a:uLnTx/>
                <a:uFillTx/>
                <a:latin typeface="Arial"/>
                <a:cs typeface="Arial"/>
              </a:rPr>
              <a:t>Gy</a:t>
            </a:r>
            <a:r>
              <a:rPr kumimoji="0" lang="en-US" sz="1500" b="0" i="0" u="none" strike="noStrike" kern="0" cap="none" spc="0" normalizeH="0" baseline="0" noProof="0" dirty="0">
                <a:ln>
                  <a:noFill/>
                </a:ln>
                <a:solidFill>
                  <a:sysClr val="windowText" lastClr="000000"/>
                </a:solidFill>
                <a:effectLst/>
                <a:uLnTx/>
                <a:uFillTx/>
                <a:latin typeface="Arial"/>
                <a:cs typeface="Arial"/>
              </a:rPr>
              <a:t> in 20 fractions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T2: 41.4 </a:t>
            </a:r>
            <a:r>
              <a:rPr kumimoji="0" lang="en-US" sz="1500" b="0" i="0" u="none" strike="noStrike" kern="0" cap="none" spc="0" normalizeH="0" baseline="0" noProof="0" dirty="0" err="1">
                <a:ln>
                  <a:noFill/>
                </a:ln>
                <a:solidFill>
                  <a:sysClr val="windowText" lastClr="000000"/>
                </a:solidFill>
                <a:effectLst/>
                <a:uLnTx/>
                <a:uFillTx/>
                <a:latin typeface="Arial"/>
                <a:cs typeface="Arial"/>
              </a:rPr>
              <a:t>Gy</a:t>
            </a:r>
            <a:r>
              <a:rPr kumimoji="0" lang="en-US" sz="1500" b="0" i="0" u="none" strike="noStrike" kern="0" cap="none" spc="0" normalizeH="0" baseline="0" noProof="0" dirty="0">
                <a:ln>
                  <a:noFill/>
                </a:ln>
                <a:solidFill>
                  <a:sysClr val="windowText" lastClr="000000"/>
                </a:solidFill>
                <a:effectLst/>
                <a:uLnTx/>
                <a:uFillTx/>
                <a:latin typeface="Arial"/>
                <a:cs typeface="Arial"/>
              </a:rPr>
              <a:t> in 23 fractions</a:t>
            </a: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500" b="0" i="0" u="sng" strike="noStrike" kern="0" cap="none" spc="0" normalizeH="0" baseline="0" noProof="0" dirty="0">
                <a:ln>
                  <a:noFill/>
                </a:ln>
                <a:solidFill>
                  <a:sysClr val="windowText" lastClr="000000"/>
                </a:solidFill>
                <a:effectLst/>
                <a:uLnTx/>
                <a:uFillTx/>
                <a:latin typeface="Arial"/>
                <a:cs typeface="Arial"/>
              </a:rPr>
              <a:t>Elective nodal regions</a:t>
            </a:r>
            <a:r>
              <a:rPr kumimoji="0" lang="en-US" sz="1500" b="0" i="0" u="none" strike="noStrike" kern="0" cap="none" spc="0" normalizeH="0" baseline="0" noProof="0" dirty="0">
                <a:ln>
                  <a:noFill/>
                </a:ln>
                <a:solidFill>
                  <a:sysClr val="windowText" lastClr="000000"/>
                </a:solidFill>
                <a:effectLst/>
                <a:uLnTx/>
                <a:uFillTx/>
                <a:latin typeface="Arial"/>
                <a:cs typeface="Arial"/>
              </a:rPr>
              <a:t>: true pelvis + inguinal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T1: 32 </a:t>
            </a:r>
            <a:r>
              <a:rPr kumimoji="0" lang="en-US" sz="1500" b="0" i="0" u="none" strike="noStrike" kern="0" cap="none" spc="0" normalizeH="0" baseline="0" noProof="0" dirty="0" err="1">
                <a:ln>
                  <a:noFill/>
                </a:ln>
                <a:solidFill>
                  <a:sysClr val="windowText" lastClr="000000"/>
                </a:solidFill>
                <a:effectLst/>
                <a:uLnTx/>
                <a:uFillTx/>
                <a:latin typeface="Arial"/>
                <a:cs typeface="Arial"/>
              </a:rPr>
              <a:t>Gy</a:t>
            </a:r>
            <a:r>
              <a:rPr kumimoji="0" lang="en-US" sz="1500" b="0" i="0" u="none" strike="noStrike" kern="0" cap="none" spc="0" normalizeH="0" baseline="0" noProof="0" dirty="0">
                <a:ln>
                  <a:noFill/>
                </a:ln>
                <a:solidFill>
                  <a:sysClr val="windowText" lastClr="000000"/>
                </a:solidFill>
                <a:effectLst/>
                <a:uLnTx/>
                <a:uFillTx/>
                <a:latin typeface="Arial"/>
                <a:cs typeface="Arial"/>
              </a:rPr>
              <a:t> in 20 fractions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T2: 34.5 </a:t>
            </a:r>
            <a:r>
              <a:rPr kumimoji="0" lang="en-US" sz="1500" b="0" i="0" u="none" strike="noStrike" kern="0" cap="none" spc="0" normalizeH="0" baseline="0" noProof="0" dirty="0" err="1">
                <a:ln>
                  <a:noFill/>
                </a:ln>
                <a:solidFill>
                  <a:sysClr val="windowText" lastClr="000000"/>
                </a:solidFill>
                <a:effectLst/>
                <a:uLnTx/>
                <a:uFillTx/>
                <a:latin typeface="Arial"/>
                <a:cs typeface="Arial"/>
              </a:rPr>
              <a:t>Gy</a:t>
            </a:r>
            <a:r>
              <a:rPr kumimoji="0" lang="en-US" sz="1500" b="0" i="0" u="none" strike="noStrike" kern="0" cap="none" spc="0" normalizeH="0" baseline="0" noProof="0" dirty="0">
                <a:ln>
                  <a:noFill/>
                </a:ln>
                <a:solidFill>
                  <a:sysClr val="windowText" lastClr="000000"/>
                </a:solidFill>
                <a:effectLst/>
                <a:uLnTx/>
                <a:uFillTx/>
                <a:latin typeface="Arial"/>
                <a:cs typeface="Arial"/>
              </a:rPr>
              <a:t> in 23 fractions</a:t>
            </a: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MMC 10 mg/m</a:t>
            </a:r>
            <a:r>
              <a:rPr kumimoji="0" lang="en-US" sz="1500" b="0" i="0" u="none" strike="noStrike" kern="0" cap="none" spc="0" normalizeH="0" baseline="30000" noProof="0" dirty="0">
                <a:ln>
                  <a:noFill/>
                </a:ln>
                <a:solidFill>
                  <a:sysClr val="windowText" lastClr="000000"/>
                </a:solidFill>
                <a:effectLst/>
                <a:uLnTx/>
                <a:uFillTx/>
                <a:latin typeface="Arial"/>
                <a:cs typeface="Arial"/>
              </a:rPr>
              <a:t>2</a:t>
            </a:r>
            <a:r>
              <a:rPr kumimoji="0" lang="en-US" sz="1500" b="0" i="0" u="none" strike="noStrike" kern="0" cap="none" spc="0" normalizeH="0" baseline="0" noProof="0" dirty="0">
                <a:ln>
                  <a:noFill/>
                </a:ln>
                <a:solidFill>
                  <a:sysClr val="windowText" lastClr="000000"/>
                </a:solidFill>
                <a:effectLst/>
                <a:uLnTx/>
                <a:uFillTx/>
                <a:latin typeface="Arial"/>
                <a:cs typeface="Arial"/>
              </a:rPr>
              <a:t> X </a:t>
            </a:r>
            <a:r>
              <a:rPr kumimoji="0" lang="en-US" sz="1500" b="0" i="0" u="none" strike="noStrike" kern="0" cap="none" spc="0" normalizeH="0" baseline="0" noProof="0">
                <a:ln>
                  <a:noFill/>
                </a:ln>
                <a:solidFill>
                  <a:sysClr val="windowText" lastClr="000000"/>
                </a:solidFill>
                <a:effectLst/>
                <a:uLnTx/>
                <a:uFillTx/>
                <a:latin typeface="Arial"/>
                <a:cs typeface="Arial"/>
              </a:rPr>
              <a:t>1 cycle; </a:t>
            </a:r>
            <a:r>
              <a:rPr kumimoji="0" lang="en-US" sz="1500" b="0" i="0" u="none" strike="noStrike" kern="0" cap="none" spc="0" normalizeH="0" baseline="0" noProof="0" dirty="0">
                <a:ln>
                  <a:noFill/>
                </a:ln>
                <a:solidFill>
                  <a:sysClr val="windowText" lastClr="000000"/>
                </a:solidFill>
                <a:effectLst/>
                <a:uLnTx/>
                <a:uFillTx/>
                <a:latin typeface="Arial"/>
                <a:cs typeface="Arial"/>
              </a:rPr>
              <a:t>5-FU CI X 1 cycle OR Capecitabine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a:t>
            </a:r>
          </a:p>
        </p:txBody>
      </p:sp>
      <p:sp>
        <p:nvSpPr>
          <p:cNvPr id="32" name="Line 9"/>
          <p:cNvSpPr>
            <a:spLocks noChangeShapeType="1"/>
          </p:cNvSpPr>
          <p:nvPr/>
        </p:nvSpPr>
        <p:spPr bwMode="auto">
          <a:xfrm>
            <a:off x="3682871" y="3219316"/>
            <a:ext cx="1786144" cy="81161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7"/>
          <p:cNvSpPr>
            <a:spLocks noChangeArrowheads="1"/>
          </p:cNvSpPr>
          <p:nvPr/>
        </p:nvSpPr>
        <p:spPr bwMode="auto">
          <a:xfrm>
            <a:off x="3980618" y="5167185"/>
            <a:ext cx="4829479" cy="1358281"/>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TextBox 33"/>
          <p:cNvSpPr txBox="1"/>
          <p:nvPr/>
        </p:nvSpPr>
        <p:spPr>
          <a:xfrm>
            <a:off x="3980618" y="5214899"/>
            <a:ext cx="4717533" cy="184665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Arial"/>
                <a:cs typeface="Arial"/>
              </a:rPr>
              <a:t>Concurrent Chemo</a:t>
            </a: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MMC on day 1</a:t>
            </a: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5-FU CI 1000mg/m</a:t>
            </a:r>
            <a:r>
              <a:rPr kumimoji="0" lang="en-US" sz="1500" b="0" i="0" u="none" strike="noStrike" kern="0" cap="none" spc="0" normalizeH="0" baseline="30000" noProof="0" dirty="0">
                <a:ln>
                  <a:noFill/>
                </a:ln>
                <a:solidFill>
                  <a:sysClr val="windowText" lastClr="000000"/>
                </a:solidFill>
                <a:effectLst/>
                <a:uLnTx/>
                <a:uFillTx/>
                <a:latin typeface="Arial"/>
                <a:cs typeface="Arial"/>
              </a:rPr>
              <a:t>2</a:t>
            </a:r>
            <a:r>
              <a:rPr kumimoji="0" lang="en-US" sz="1500" b="0" i="0" u="none" strike="noStrike" kern="0" cap="none" spc="0" normalizeH="0" baseline="0" noProof="0" dirty="0">
                <a:ln>
                  <a:noFill/>
                </a:ln>
                <a:solidFill>
                  <a:sysClr val="windowText" lastClr="000000"/>
                </a:solidFill>
                <a:effectLst/>
                <a:uLnTx/>
                <a:uFillTx/>
                <a:latin typeface="Arial"/>
                <a:cs typeface="Arial"/>
              </a:rPr>
              <a:t>/d days 1-4 (c1), days 29-32 (c2) </a:t>
            </a:r>
            <a:r>
              <a:rPr kumimoji="0" lang="en-US" sz="1500" b="0" i="0" u="none" strike="noStrike" kern="0" cap="none" spc="0" normalizeH="0" baseline="0" noProof="0" dirty="0">
                <a:ln>
                  <a:noFill/>
                </a:ln>
                <a:solidFill>
                  <a:srgbClr val="FF0000"/>
                </a:solidFill>
                <a:effectLst/>
                <a:uLnTx/>
                <a:uFillTx/>
                <a:latin typeface="Arial"/>
                <a:cs typeface="Arial"/>
              </a:rPr>
              <a:t>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a:cs typeface="Arial"/>
              </a:rPr>
              <a:t>     </a:t>
            </a:r>
            <a:r>
              <a:rPr kumimoji="0" lang="en-US" sz="1500" b="0" i="0" u="none" strike="noStrike" kern="0" cap="none" spc="0" normalizeH="0" baseline="0" noProof="0" dirty="0" err="1">
                <a:ln>
                  <a:noFill/>
                </a:ln>
                <a:solidFill>
                  <a:sysClr val="windowText" lastClr="000000"/>
                </a:solidFill>
                <a:effectLst/>
                <a:uLnTx/>
                <a:uFillTx/>
                <a:latin typeface="Arial"/>
                <a:cs typeface="Arial"/>
              </a:rPr>
              <a:t>Capecitabine</a:t>
            </a:r>
            <a:r>
              <a:rPr kumimoji="0" lang="en-US" sz="1500" b="0" i="0" u="none" strike="noStrike" kern="0" cap="none" spc="0" normalizeH="0" baseline="0" noProof="0" dirty="0">
                <a:ln>
                  <a:noFill/>
                </a:ln>
                <a:solidFill>
                  <a:sysClr val="windowText" lastClr="000000"/>
                </a:solidFill>
                <a:effectLst/>
                <a:uLnTx/>
                <a:uFillTx/>
                <a:latin typeface="Arial"/>
                <a:cs typeface="Arial"/>
              </a:rPr>
              <a:t> 825 mg/m</a:t>
            </a:r>
            <a:r>
              <a:rPr kumimoji="0" lang="en-US" sz="1500" b="0" i="0" u="none" strike="noStrike" kern="0" cap="none" spc="0" normalizeH="0" baseline="30000" noProof="0" dirty="0">
                <a:ln>
                  <a:noFill/>
                </a:ln>
                <a:solidFill>
                  <a:sysClr val="windowText" lastClr="000000"/>
                </a:solidFill>
                <a:effectLst/>
                <a:uLnTx/>
                <a:uFillTx/>
                <a:latin typeface="Arial"/>
                <a:cs typeface="Arial"/>
              </a:rPr>
              <a:t>2</a:t>
            </a:r>
            <a:r>
              <a:rPr kumimoji="0" lang="en-US" sz="1500" b="0" i="0" u="none" strike="noStrike" kern="0" cap="none" spc="0" normalizeH="0" baseline="0" noProof="0" dirty="0">
                <a:ln>
                  <a:noFill/>
                </a:ln>
                <a:solidFill>
                  <a:sysClr val="windowText" lastClr="000000"/>
                </a:solidFill>
                <a:effectLst/>
                <a:uLnTx/>
                <a:uFillTx/>
                <a:latin typeface="Arial"/>
                <a:cs typeface="Arial"/>
              </a:rPr>
              <a:t> BID M-F on days of RT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3971608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78F35B-1AA9-4A88-97DB-748ED7B1ED1C}"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US" sz="1800" b="0" i="0" u="none" strike="noStrike" kern="0" cap="none" spc="0" normalizeH="0" baseline="0" noProof="0" dirty="0">
              <a:ln>
                <a:noFill/>
              </a:ln>
              <a:solidFill>
                <a:prstClr val="black">
                  <a:tint val="75000"/>
                </a:prstClr>
              </a:solidFill>
              <a:effectLst/>
              <a:uLnTx/>
              <a:uFillTx/>
            </a:endParaRPr>
          </a:p>
        </p:txBody>
      </p:sp>
      <p:sp>
        <p:nvSpPr>
          <p:cNvPr id="5" name="Footer Placeholder 4"/>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tint val="75000"/>
                  </a:prstClr>
                </a:solidFill>
                <a:effectLst/>
                <a:uLnTx/>
                <a:uFillTx/>
              </a:rPr>
              <a:t>ECOG-ACRIN Group Meeting • October 26 – 28, 2017</a:t>
            </a:r>
            <a:endParaRPr kumimoji="0" lang="en-US" sz="1800" b="0" i="0" u="none" strike="noStrike" kern="0" cap="none" spc="0" normalizeH="0" baseline="0" noProof="0" dirty="0">
              <a:ln>
                <a:noFill/>
              </a:ln>
              <a:solidFill>
                <a:prstClr val="black">
                  <a:tint val="75000"/>
                </a:prstClr>
              </a:solidFill>
              <a:effectLst/>
              <a:uLnTx/>
              <a:uFillTx/>
            </a:endParaRPr>
          </a:p>
        </p:txBody>
      </p:sp>
      <p:sp>
        <p:nvSpPr>
          <p:cNvPr id="6" name="Title 1"/>
          <p:cNvSpPr txBox="1">
            <a:spLocks/>
          </p:cNvSpPr>
          <p:nvPr/>
        </p:nvSpPr>
        <p:spPr>
          <a:xfrm>
            <a:off x="1520816" y="30700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a:ea typeface="+mj-ea"/>
                <a:cs typeface="Arial"/>
              </a:rPr>
              <a:t>Study Design</a:t>
            </a:r>
          </a:p>
        </p:txBody>
      </p:sp>
      <p:sp>
        <p:nvSpPr>
          <p:cNvPr id="2" name="Rectangle 1"/>
          <p:cNvSpPr/>
          <p:nvPr/>
        </p:nvSpPr>
        <p:spPr>
          <a:xfrm>
            <a:off x="791153" y="1211094"/>
            <a:ext cx="10282429" cy="5041380"/>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Randomized phase II study</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Accrual rate: 40 </a:t>
            </a:r>
            <a:r>
              <a:rPr kumimoji="0" lang="en-US" sz="2400" b="0" i="0" u="none" strike="noStrike" kern="0" cap="none" spc="0" normalizeH="0" baseline="0" noProof="0" dirty="0" err="1">
                <a:ln>
                  <a:noFill/>
                </a:ln>
                <a:solidFill>
                  <a:sysClr val="windowText" lastClr="000000"/>
                </a:solidFill>
                <a:effectLst/>
                <a:uLnTx/>
                <a:uFillTx/>
                <a:latin typeface="Arial"/>
                <a:cs typeface="Arial"/>
              </a:rPr>
              <a:t>pts</a:t>
            </a:r>
            <a:r>
              <a:rPr kumimoji="0" lang="en-US" sz="2400" b="0" i="0" u="none" strike="noStrike" kern="0" cap="none" spc="0" normalizeH="0" baseline="0" noProof="0" dirty="0">
                <a:ln>
                  <a:noFill/>
                </a:ln>
                <a:solidFill>
                  <a:sysClr val="windowText" lastClr="000000"/>
                </a:solidFill>
                <a:effectLst/>
                <a:uLnTx/>
                <a:uFillTx/>
                <a:latin typeface="Arial"/>
                <a:cs typeface="Arial"/>
              </a:rPr>
              <a:t>/year</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0" cap="none" spc="0" normalizeH="0" baseline="0" noProof="0" dirty="0">
                <a:ln>
                  <a:noFill/>
                </a:ln>
                <a:solidFill>
                  <a:sysClr val="windowText" lastClr="000000"/>
                </a:solidFill>
                <a:effectLst/>
                <a:uLnTx/>
                <a:uFillTx/>
                <a:latin typeface="Arial"/>
                <a:cs typeface="Arial"/>
              </a:rPr>
              <a:t>Total Expected Accrual: 252 pts</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0" cap="none" spc="0" normalizeH="0" baseline="0" noProof="0" dirty="0">
                <a:ln>
                  <a:noFill/>
                </a:ln>
                <a:solidFill>
                  <a:sysClr val="windowText" lastClr="000000"/>
                </a:solidFill>
                <a:effectLst/>
                <a:uLnTx/>
                <a:uFillTx/>
                <a:latin typeface="Arial"/>
                <a:cs typeface="Arial"/>
              </a:rPr>
              <a:t>If true Disease Control (2) = 91%, 90% power and 10% type 1 error to exclude &lt; 85% from the 90% CI</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Censored exponential test</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Inflation of 10% for loss to follow-up and 5% for not meeting imaging criteria</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Accrual over 6 years; overall follow-up time of 5 years; 1 year follow-up for maturity of the primary endpoint</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Also, the study has at least 80% power to detect 85% vs 91% between arms with a stratified log rank test at 0.10 significance level.</a:t>
            </a:r>
          </a:p>
        </p:txBody>
      </p:sp>
    </p:spTree>
    <p:extLst>
      <p:ext uri="{BB962C8B-B14F-4D97-AF65-F5344CB8AC3E}">
        <p14:creationId xmlns:p14="http://schemas.microsoft.com/office/powerpoint/2010/main" val="3508255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B78F35B-1AA9-4A88-97DB-748ED7B1ED1C}"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US" sz="1800" b="0" i="0" u="none" strike="noStrike" kern="0" cap="none" spc="0" normalizeH="0" baseline="0" noProof="0" dirty="0">
              <a:ln>
                <a:noFill/>
              </a:ln>
              <a:solidFill>
                <a:prstClr val="black">
                  <a:tint val="75000"/>
                </a:prstClr>
              </a:solidFill>
              <a:effectLst/>
              <a:uLnTx/>
              <a:uFillTx/>
            </a:endParaRPr>
          </a:p>
        </p:txBody>
      </p:sp>
      <p:sp>
        <p:nvSpPr>
          <p:cNvPr id="5" name="Footer Placeholder 4"/>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tint val="75000"/>
                  </a:prstClr>
                </a:solidFill>
                <a:effectLst/>
                <a:uLnTx/>
                <a:uFillTx/>
              </a:rPr>
              <a:t>ECOG-ACRIN Group Meeting • October 26 – 28, 2017</a:t>
            </a:r>
            <a:endParaRPr kumimoji="0" lang="en-US" sz="1800" b="0" i="0" u="none" strike="noStrike" kern="0" cap="none" spc="0" normalizeH="0" baseline="0" noProof="0" dirty="0">
              <a:ln>
                <a:noFill/>
              </a:ln>
              <a:solidFill>
                <a:prstClr val="black">
                  <a:tint val="75000"/>
                </a:prstClr>
              </a:solidFill>
              <a:effectLst/>
              <a:uLnTx/>
              <a:uFillTx/>
            </a:endParaRPr>
          </a:p>
        </p:txBody>
      </p:sp>
      <p:sp>
        <p:nvSpPr>
          <p:cNvPr id="6" name="Title 1"/>
          <p:cNvSpPr txBox="1">
            <a:spLocks/>
          </p:cNvSpPr>
          <p:nvPr/>
        </p:nvSpPr>
        <p:spPr>
          <a:xfrm>
            <a:off x="1520816" y="30700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a:ea typeface="+mj-ea"/>
                <a:cs typeface="Arial"/>
              </a:rPr>
              <a:t>Sites and Accrual</a:t>
            </a:r>
          </a:p>
        </p:txBody>
      </p:sp>
      <p:sp>
        <p:nvSpPr>
          <p:cNvPr id="2" name="Rectangle 1"/>
          <p:cNvSpPr/>
          <p:nvPr/>
        </p:nvSpPr>
        <p:spPr>
          <a:xfrm>
            <a:off x="791153" y="1211094"/>
            <a:ext cx="10282429" cy="1348061"/>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343 approved sites</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Target accrual rate: 40 pts/year</a:t>
            </a:r>
          </a:p>
          <a:p>
            <a:pPr marL="342900" marR="0" lvl="0" indent="-342900" defTabSz="91440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0" cap="none" spc="0" normalizeH="0" baseline="0" noProof="0" dirty="0">
                <a:ln>
                  <a:noFill/>
                </a:ln>
                <a:solidFill>
                  <a:sysClr val="windowText" lastClr="000000"/>
                </a:solidFill>
                <a:effectLst/>
                <a:uLnTx/>
                <a:uFillTx/>
                <a:latin typeface="Arial"/>
                <a:cs typeface="Arial"/>
              </a:rPr>
              <a:t>Accrual: 4/252</a:t>
            </a:r>
          </a:p>
        </p:txBody>
      </p:sp>
    </p:spTree>
    <p:extLst>
      <p:ext uri="{BB962C8B-B14F-4D97-AF65-F5344CB8AC3E}">
        <p14:creationId xmlns:p14="http://schemas.microsoft.com/office/powerpoint/2010/main" val="3498579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G-ACRIN_Logo_Color_FINAL_012712.png"/>
          <p:cNvPicPr>
            <a:picLocks noChangeAspect="1"/>
          </p:cNvPicPr>
          <p:nvPr/>
        </p:nvPicPr>
        <p:blipFill>
          <a:blip r:embed="rId3" cstate="print"/>
          <a:stretch>
            <a:fillRect/>
          </a:stretch>
        </p:blipFill>
        <p:spPr>
          <a:xfrm>
            <a:off x="2055486" y="2133601"/>
            <a:ext cx="7600248" cy="2068069"/>
          </a:xfrm>
          <a:prstGeom prst="rect">
            <a:avLst/>
          </a:prstGeom>
        </p:spPr>
      </p:pic>
    </p:spTree>
    <p:extLst>
      <p:ext uri="{BB962C8B-B14F-4D97-AF65-F5344CB8AC3E}">
        <p14:creationId xmlns:p14="http://schemas.microsoft.com/office/powerpoint/2010/main" val="3440377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122364"/>
            <a:ext cx="6858000" cy="1620837"/>
          </a:xfrm>
        </p:spPr>
        <p:txBody>
          <a:bodyPr/>
          <a:lstStyle/>
          <a:p>
            <a:r>
              <a:rPr lang="en-US" sz="2600" b="1" dirty="0">
                <a:solidFill>
                  <a:srgbClr val="002060"/>
                </a:solidFill>
                <a:latin typeface="Calibri" panose="020F0502020204030204" pitchFamily="34" charset="0"/>
                <a:cs typeface="Times New Roman" panose="02020603050405020304" pitchFamily="18" charset="0"/>
              </a:rPr>
              <a:t>Randomized Phase II Selection Study of </a:t>
            </a:r>
            <a:r>
              <a:rPr lang="en-US" sz="2600" b="1" dirty="0" err="1">
                <a:solidFill>
                  <a:srgbClr val="002060"/>
                </a:solidFill>
                <a:latin typeface="Calibri" panose="020F0502020204030204" pitchFamily="34" charset="0"/>
                <a:cs typeface="Times New Roman" panose="02020603050405020304" pitchFamily="18" charset="0"/>
              </a:rPr>
              <a:t>Ramucirumab</a:t>
            </a:r>
            <a:r>
              <a:rPr lang="en-US" sz="2600" b="1" dirty="0">
                <a:solidFill>
                  <a:srgbClr val="002060"/>
                </a:solidFill>
                <a:latin typeface="Calibri" panose="020F0502020204030204" pitchFamily="34" charset="0"/>
                <a:cs typeface="Times New Roman" panose="02020603050405020304" pitchFamily="18" charset="0"/>
              </a:rPr>
              <a:t> and Paclitaxel versus FOLFIRI in Refractory Small Bowel Adenocarcinoma</a:t>
            </a:r>
          </a:p>
        </p:txBody>
      </p:sp>
      <p:sp>
        <p:nvSpPr>
          <p:cNvPr id="3" name="Subtitle 2"/>
          <p:cNvSpPr>
            <a:spLocks noGrp="1"/>
          </p:cNvSpPr>
          <p:nvPr>
            <p:ph type="subTitle" idx="1"/>
          </p:nvPr>
        </p:nvSpPr>
        <p:spPr>
          <a:xfrm>
            <a:off x="2895600" y="2958729"/>
            <a:ext cx="6858000" cy="1388215"/>
          </a:xfrm>
        </p:spPr>
        <p:txBody>
          <a:bodyPr>
            <a:normAutofit/>
          </a:bodyPr>
          <a:lstStyle/>
          <a:p>
            <a:r>
              <a:rPr lang="en-US" sz="2000" dirty="0"/>
              <a:t>Michael Overman (SWOG), PI</a:t>
            </a:r>
          </a:p>
          <a:p>
            <a:r>
              <a:rPr lang="en-US" sz="2000" dirty="0"/>
              <a:t>Katrina Pedersen (Alliance)</a:t>
            </a:r>
          </a:p>
          <a:p>
            <a:r>
              <a:rPr lang="en-US" sz="2000" dirty="0"/>
              <a:t>Mohamed Salem (NRG)</a:t>
            </a:r>
          </a:p>
        </p:txBody>
      </p:sp>
      <p:sp>
        <p:nvSpPr>
          <p:cNvPr id="4" name="Subtitle 2"/>
          <p:cNvSpPr txBox="1">
            <a:spLocks/>
          </p:cNvSpPr>
          <p:nvPr/>
        </p:nvSpPr>
        <p:spPr>
          <a:xfrm>
            <a:off x="2095500" y="212727"/>
            <a:ext cx="8458200" cy="121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dirty="0">
                <a:solidFill>
                  <a:srgbClr val="C00000"/>
                </a:solidFill>
                <a:latin typeface="Times New Roman" panose="02020603050405020304" pitchFamily="18" charset="0"/>
                <a:cs typeface="Times New Roman" panose="02020603050405020304" pitchFamily="18" charset="0"/>
              </a:rPr>
              <a:t>SWOG 1922</a:t>
            </a:r>
          </a:p>
        </p:txBody>
      </p:sp>
    </p:spTree>
    <p:extLst>
      <p:ext uri="{BB962C8B-B14F-4D97-AF65-F5344CB8AC3E}">
        <p14:creationId xmlns:p14="http://schemas.microsoft.com/office/powerpoint/2010/main" val="263314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idx="4294967295"/>
          </p:nvPr>
        </p:nvSpPr>
        <p:spPr>
          <a:xfrm>
            <a:off x="1968500" y="33338"/>
            <a:ext cx="8229600" cy="1143000"/>
          </a:xfrm>
        </p:spPr>
        <p:txBody>
          <a:bodyPr/>
          <a:lstStyle/>
          <a:p>
            <a:pPr eaLnBrk="1" hangingPunct="1"/>
            <a:r>
              <a:rPr lang="en-US" altLang="en-US" sz="4000">
                <a:ea typeface="ヒラギノ角ゴ Pro W3"/>
                <a:cs typeface="Arial Black" panose="020B0A04020102020204" pitchFamily="34" charset="0"/>
              </a:rPr>
              <a:t>Amendment 9 (3/25/2020)</a:t>
            </a:r>
          </a:p>
        </p:txBody>
      </p:sp>
      <p:sp>
        <p:nvSpPr>
          <p:cNvPr id="119811" name="Rectangle 3"/>
          <p:cNvSpPr>
            <a:spLocks noGrp="1"/>
          </p:cNvSpPr>
          <p:nvPr>
            <p:ph type="body" idx="4294967295"/>
          </p:nvPr>
        </p:nvSpPr>
        <p:spPr>
          <a:xfrm>
            <a:off x="2008188" y="1066801"/>
            <a:ext cx="8659812" cy="4695825"/>
          </a:xfrm>
        </p:spPr>
        <p:txBody>
          <a:bodyPr/>
          <a:lstStyle/>
          <a:p>
            <a:pPr eaLnBrk="1" hangingPunct="1">
              <a:lnSpc>
                <a:spcPct val="90000"/>
              </a:lnSpc>
            </a:pPr>
            <a:r>
              <a:rPr lang="en-US" altLang="en-US" sz="2400">
                <a:ea typeface="ヒラギノ角ゴ Pro W3"/>
                <a:cs typeface="Arial" panose="020B0604020202020204" pitchFamily="34" charset="0"/>
              </a:rPr>
              <a:t>Sample size adjusted based on:</a:t>
            </a:r>
          </a:p>
          <a:p>
            <a:pPr lvl="1" eaLnBrk="1" hangingPunct="1">
              <a:lnSpc>
                <a:spcPct val="90000"/>
              </a:lnSpc>
            </a:pPr>
            <a:r>
              <a:rPr lang="en-US" altLang="en-US" sz="2000">
                <a:ea typeface="ヒラギノ角ゴ Pro W3"/>
                <a:cs typeface="Arial" panose="020B0604020202020204" pitchFamily="34" charset="0"/>
              </a:rPr>
              <a:t>Observed accrual rate(~3 patients/ month)</a:t>
            </a:r>
          </a:p>
          <a:p>
            <a:pPr lvl="1" eaLnBrk="1" hangingPunct="1">
              <a:lnSpc>
                <a:spcPct val="90000"/>
              </a:lnSpc>
            </a:pPr>
            <a:r>
              <a:rPr lang="en-US" altLang="en-US" sz="2000">
                <a:ea typeface="ヒラギノ角ゴ Pro W3"/>
                <a:cs typeface="Arial" panose="020B0604020202020204" pitchFamily="34" charset="0"/>
              </a:rPr>
              <a:t>Change in power from 85% to 80%</a:t>
            </a:r>
          </a:p>
          <a:p>
            <a:pPr eaLnBrk="1" hangingPunct="1">
              <a:lnSpc>
                <a:spcPct val="90000"/>
              </a:lnSpc>
            </a:pPr>
            <a:r>
              <a:rPr lang="en-US" altLang="en-US" sz="2400">
                <a:ea typeface="ヒラギノ角ゴ Pro W3"/>
                <a:cs typeface="Arial" panose="020B0604020202020204" pitchFamily="34" charset="0"/>
              </a:rPr>
              <a:t>Revised targeted accrual: 292 patients</a:t>
            </a:r>
          </a:p>
          <a:p>
            <a:pPr lvl="1" eaLnBrk="1" hangingPunct="1">
              <a:lnSpc>
                <a:spcPct val="90000"/>
              </a:lnSpc>
            </a:pPr>
            <a:r>
              <a:rPr lang="en-US" altLang="en-US" sz="2000">
                <a:ea typeface="ヒラギノ角ゴ Pro W3"/>
                <a:cs typeface="Arial" panose="020B0604020202020204" pitchFamily="34" charset="0"/>
              </a:rPr>
              <a:t>264 evaluable patients</a:t>
            </a:r>
          </a:p>
          <a:p>
            <a:pPr lvl="1" eaLnBrk="1" hangingPunct="1">
              <a:lnSpc>
                <a:spcPct val="90000"/>
              </a:lnSpc>
            </a:pPr>
            <a:r>
              <a:rPr lang="en-US" altLang="en-US" sz="2000">
                <a:ea typeface="ヒラギノ角ゴ Pro W3"/>
                <a:cs typeface="Arial" panose="020B0604020202020204" pitchFamily="34" charset="0"/>
              </a:rPr>
              <a:t>To improve median survival from 10.5 to 14.5 months, with 85% power and one-sided type 1 error  = 0.05</a:t>
            </a:r>
          </a:p>
          <a:p>
            <a:pPr lvl="1" eaLnBrk="1" hangingPunct="1">
              <a:lnSpc>
                <a:spcPct val="90000"/>
              </a:lnSpc>
            </a:pPr>
            <a:r>
              <a:rPr lang="en-US" altLang="en-US" sz="2000">
                <a:ea typeface="ヒラギノ角ゴ Pro W3"/>
                <a:cs typeface="Arial" panose="020B0604020202020204" pitchFamily="34" charset="0"/>
              </a:rPr>
              <a:t>Hazard ratio 0.72</a:t>
            </a:r>
          </a:p>
          <a:p>
            <a:pPr lvl="1" eaLnBrk="1" hangingPunct="1">
              <a:lnSpc>
                <a:spcPct val="90000"/>
              </a:lnSpc>
              <a:buFont typeface="Arial" panose="020B0604020202020204" pitchFamily="34" charset="0"/>
              <a:buNone/>
            </a:pPr>
            <a:endParaRPr lang="en-US" altLang="en-US" sz="1000">
              <a:ea typeface="ヒラギノ角ゴ Pro W3"/>
              <a:cs typeface="Arial" panose="020B0604020202020204" pitchFamily="34" charset="0"/>
            </a:endParaRPr>
          </a:p>
          <a:p>
            <a:pPr lvl="1" eaLnBrk="1" hangingPunct="1">
              <a:lnSpc>
                <a:spcPct val="90000"/>
              </a:lnSpc>
            </a:pPr>
            <a:endParaRPr lang="en-US" altLang="en-US" sz="1000">
              <a:ea typeface="ヒラギノ角ゴ Pro W3"/>
              <a:cs typeface="Arial" panose="020B0604020202020204" pitchFamily="34" charset="0"/>
            </a:endParaRPr>
          </a:p>
          <a:p>
            <a:pPr eaLnBrk="1" hangingPunct="1">
              <a:lnSpc>
                <a:spcPct val="90000"/>
              </a:lnSpc>
            </a:pPr>
            <a:r>
              <a:rPr lang="en-US" altLang="en-US" sz="2400">
                <a:ea typeface="ヒラギノ角ゴ Pro W3"/>
                <a:cs typeface="Arial" panose="020B0604020202020204" pitchFamily="34" charset="0"/>
              </a:rPr>
              <a:t>Planned interim analyses for safety and futility planned</a:t>
            </a:r>
            <a:endParaRPr lang="en-US" altLang="en-US" sz="2000">
              <a:ea typeface="ヒラギノ角ゴ Pro W3"/>
              <a:cs typeface="Arial" panose="020B0604020202020204" pitchFamily="34" charset="0"/>
            </a:endParaRPr>
          </a:p>
          <a:p>
            <a:pPr lvl="1" eaLnBrk="1" hangingPunct="1">
              <a:lnSpc>
                <a:spcPct val="90000"/>
              </a:lnSpc>
            </a:pPr>
            <a:r>
              <a:rPr lang="en-US" altLang="en-US" sz="2000">
                <a:ea typeface="ヒラギノ角ゴ Pro W3"/>
                <a:cs typeface="Arial" panose="020B0604020202020204" pitchFamily="34" charset="0"/>
              </a:rPr>
              <a:t>At 60% (143) and 80% (190) events</a:t>
            </a:r>
          </a:p>
          <a:p>
            <a:pPr eaLnBrk="1" hangingPunct="1">
              <a:lnSpc>
                <a:spcPct val="90000"/>
              </a:lnSpc>
            </a:pPr>
            <a:endParaRPr lang="en-US" altLang="en-US" sz="1000">
              <a:ea typeface="ヒラギノ角ゴ Pro W3"/>
              <a:cs typeface="Arial" panose="020B0604020202020204" pitchFamily="34" charset="0"/>
            </a:endParaRPr>
          </a:p>
          <a:p>
            <a:pPr eaLnBrk="1" hangingPunct="1">
              <a:lnSpc>
                <a:spcPct val="90000"/>
              </a:lnSpc>
            </a:pPr>
            <a:endParaRPr lang="en-US" altLang="en-US" sz="2400">
              <a:ea typeface="ヒラギノ角ゴ Pro W3"/>
              <a:cs typeface="Arial" panose="020B0604020202020204" pitchFamily="34" charset="0"/>
            </a:endParaRPr>
          </a:p>
        </p:txBody>
      </p:sp>
    </p:spTree>
    <p:extLst>
      <p:ext uri="{BB962C8B-B14F-4D97-AF65-F5344CB8AC3E}">
        <p14:creationId xmlns:p14="http://schemas.microsoft.com/office/powerpoint/2010/main" val="26252777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630"/>
            <a:ext cx="8458200" cy="990600"/>
          </a:xfrm>
        </p:spPr>
        <p:txBody>
          <a:bodyPr>
            <a:normAutofit/>
          </a:bodyPr>
          <a:lstStyle/>
          <a:p>
            <a:pPr algn="ctr"/>
            <a:r>
              <a:rPr lang="en-US" sz="3200" dirty="0">
                <a:latin typeface="Times New Roman" panose="02020603050405020304" pitchFamily="18" charset="0"/>
                <a:cs typeface="Times New Roman" panose="02020603050405020304" pitchFamily="18" charset="0"/>
              </a:rPr>
              <a:t>Small bowel adenocarcinoma is molecularly distinct from CRC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011" y="2052615"/>
            <a:ext cx="6261150" cy="4758474"/>
          </a:xfrm>
          <a:prstGeom prst="rect">
            <a:avLst/>
          </a:prstGeom>
        </p:spPr>
      </p:pic>
      <p:sp>
        <p:nvSpPr>
          <p:cNvPr id="9" name="TextBox 8"/>
          <p:cNvSpPr txBox="1"/>
          <p:nvPr/>
        </p:nvSpPr>
        <p:spPr>
          <a:xfrm>
            <a:off x="8305800" y="6687980"/>
            <a:ext cx="2435282" cy="246221"/>
          </a:xfrm>
          <a:prstGeom prst="rect">
            <a:avLst/>
          </a:prstGeom>
          <a:noFill/>
        </p:spPr>
        <p:txBody>
          <a:bodyPr wrap="none" rtlCol="0">
            <a:spAutoFit/>
          </a:bodyPr>
          <a:lstStyle/>
          <a:p>
            <a:r>
              <a:rPr lang="en-US" sz="1000" kern="0" dirty="0">
                <a:solidFill>
                  <a:sysClr val="windowText" lastClr="000000"/>
                </a:solidFill>
              </a:rPr>
              <a:t>Schrock and Overman et al. Jama </a:t>
            </a:r>
            <a:r>
              <a:rPr lang="en-US" sz="1000" kern="0" dirty="0" err="1">
                <a:solidFill>
                  <a:sysClr val="windowText" lastClr="000000"/>
                </a:solidFill>
              </a:rPr>
              <a:t>Onc</a:t>
            </a:r>
            <a:r>
              <a:rPr lang="en-US" sz="1000" kern="0" dirty="0">
                <a:solidFill>
                  <a:sysClr val="windowText" lastClr="000000"/>
                </a:solidFill>
              </a:rPr>
              <a:t> 2017</a:t>
            </a:r>
          </a:p>
        </p:txBody>
      </p:sp>
      <p:sp>
        <p:nvSpPr>
          <p:cNvPr id="3" name="TextBox 2"/>
          <p:cNvSpPr txBox="1"/>
          <p:nvPr/>
        </p:nvSpPr>
        <p:spPr>
          <a:xfrm>
            <a:off x="8054029" y="4399989"/>
            <a:ext cx="2667000" cy="1354217"/>
          </a:xfrm>
          <a:prstGeom prst="rect">
            <a:avLst/>
          </a:prstGeom>
          <a:noFill/>
        </p:spPr>
        <p:txBody>
          <a:bodyPr wrap="square" rtlCol="0">
            <a:spAutoFit/>
          </a:bodyPr>
          <a:lstStyle/>
          <a:p>
            <a:r>
              <a:rPr lang="en-US" altLang="en-US" sz="1600" kern="0" dirty="0">
                <a:solidFill>
                  <a:sysClr val="windowText" lastClr="000000"/>
                </a:solidFill>
              </a:rPr>
              <a:t>APC 27% (76% CRC)</a:t>
            </a:r>
          </a:p>
          <a:p>
            <a:r>
              <a:rPr lang="en-US" altLang="en-US" sz="1600" kern="0" dirty="0">
                <a:solidFill>
                  <a:sysClr val="windowText" lastClr="000000"/>
                </a:solidFill>
              </a:rPr>
              <a:t>KRAS 54% (14% gastric) SMAD4 17% (5% gastric) CDKN2A 15% (3% CRC)</a:t>
            </a:r>
          </a:p>
          <a:p>
            <a:endParaRPr lang="en-US" kern="0" dirty="0">
              <a:solidFill>
                <a:sysClr val="windowText" lastClr="000000"/>
              </a:solidFill>
            </a:endParaRPr>
          </a:p>
        </p:txBody>
      </p:sp>
      <p:sp>
        <p:nvSpPr>
          <p:cNvPr id="6" name="Content Placeholder 2"/>
          <p:cNvSpPr txBox="1">
            <a:spLocks/>
          </p:cNvSpPr>
          <p:nvPr/>
        </p:nvSpPr>
        <p:spPr>
          <a:xfrm>
            <a:off x="457200" y="947265"/>
            <a:ext cx="9601200" cy="1066799"/>
          </a:xfrm>
          <a:prstGeom prst="rect">
            <a:avLst/>
          </a:prstGeom>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marL="285750" indent="-285750">
              <a:lnSpc>
                <a:spcPct val="150000"/>
              </a:lnSpc>
              <a:spcBef>
                <a:spcPts val="0"/>
              </a:spcBef>
              <a:buFont typeface="Arial" panose="020B0604020202020204" pitchFamily="34" charset="0"/>
              <a:buChar char="•"/>
            </a:pPr>
            <a:r>
              <a:rPr lang="en-US" sz="2000" dirty="0">
                <a:cs typeface="Times New Roman" pitchFamily="18" charset="0"/>
              </a:rPr>
              <a:t>Rare Tumor (~ 3,250 new cases diagnosed in US)</a:t>
            </a:r>
          </a:p>
          <a:p>
            <a:pPr marL="285750" indent="-285750">
              <a:lnSpc>
                <a:spcPct val="150000"/>
              </a:lnSpc>
              <a:spcBef>
                <a:spcPts val="0"/>
              </a:spcBef>
              <a:buFont typeface="Arial" panose="020B0604020202020204" pitchFamily="34" charset="0"/>
              <a:buChar char="•"/>
            </a:pPr>
            <a:r>
              <a:rPr lang="en-US" sz="2000" dirty="0">
                <a:cs typeface="Times New Roman" pitchFamily="18" charset="0"/>
              </a:rPr>
              <a:t>Treatment largely driven by data in colon cancer</a:t>
            </a:r>
          </a:p>
        </p:txBody>
      </p:sp>
    </p:spTree>
    <p:extLst>
      <p:ext uri="{BB962C8B-B14F-4D97-AF65-F5344CB8AC3E}">
        <p14:creationId xmlns:p14="http://schemas.microsoft.com/office/powerpoint/2010/main" val="4095807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369" y="114782"/>
            <a:ext cx="7886700" cy="1325563"/>
          </a:xfrm>
        </p:spPr>
        <p:txBody>
          <a:bodyPr>
            <a:normAutofit fontScale="90000"/>
          </a:bodyPr>
          <a:lstStyle/>
          <a:p>
            <a:pPr algn="ctr"/>
            <a:r>
              <a:rPr lang="en-US" sz="2700" b="1" dirty="0"/>
              <a:t>A phase II study of </a:t>
            </a:r>
            <a:r>
              <a:rPr lang="en-US" sz="2700" b="1" i="1" dirty="0"/>
              <a:t>nab</a:t>
            </a:r>
            <a:r>
              <a:rPr lang="en-US" sz="2700" b="1" dirty="0"/>
              <a:t>-paclitaxel in refractory small bowel adenocarcinoma and </a:t>
            </a:r>
            <a:r>
              <a:rPr lang="en-US" sz="2700" b="1" dirty="0" err="1"/>
              <a:t>CpG</a:t>
            </a:r>
            <a:r>
              <a:rPr lang="en-US" sz="2700" b="1" dirty="0"/>
              <a:t> island </a:t>
            </a:r>
            <a:r>
              <a:rPr lang="en-US" sz="2700" b="1" dirty="0" err="1"/>
              <a:t>methylator</a:t>
            </a:r>
            <a:r>
              <a:rPr lang="en-US" sz="2700" b="1" dirty="0"/>
              <a:t> phenotype (CIMP)-high colorectal cancer </a:t>
            </a:r>
            <a:br>
              <a:rPr lang="en-US" dirty="0"/>
            </a:br>
            <a:endParaRPr lang="en-US" dirty="0"/>
          </a:p>
        </p:txBody>
      </p:sp>
      <p:grpSp>
        <p:nvGrpSpPr>
          <p:cNvPr id="5" name="Group 4">
            <a:extLst>
              <a:ext uri="{FF2B5EF4-FFF2-40B4-BE49-F238E27FC236}">
                <a16:creationId xmlns:a16="http://schemas.microsoft.com/office/drawing/2014/main" id="{E1A2D097-98A4-4E4B-8D17-B62DD69E7222}"/>
              </a:ext>
            </a:extLst>
          </p:cNvPr>
          <p:cNvGrpSpPr/>
          <p:nvPr/>
        </p:nvGrpSpPr>
        <p:grpSpPr>
          <a:xfrm>
            <a:off x="1676400" y="3498653"/>
            <a:ext cx="8724900" cy="3298998"/>
            <a:chOff x="139700" y="3236996"/>
            <a:chExt cx="8724900" cy="3298998"/>
          </a:xfrm>
        </p:grpSpPr>
        <p:pic>
          <p:nvPicPr>
            <p:cNvPr id="4" name="Picture 3"/>
            <p:cNvPicPr>
              <a:picLocks noChangeAspect="1"/>
            </p:cNvPicPr>
            <p:nvPr/>
          </p:nvPicPr>
          <p:blipFill>
            <a:blip r:embed="rId2"/>
            <a:stretch>
              <a:fillRect/>
            </a:stretch>
          </p:blipFill>
          <p:spPr>
            <a:xfrm>
              <a:off x="139700" y="3236996"/>
              <a:ext cx="3898900" cy="2941039"/>
            </a:xfrm>
            <a:prstGeom prst="rect">
              <a:avLst/>
            </a:prstGeom>
          </p:spPr>
        </p:pic>
        <p:pic>
          <p:nvPicPr>
            <p:cNvPr id="6" name="Picture 5"/>
            <p:cNvPicPr>
              <a:picLocks noChangeAspect="1"/>
            </p:cNvPicPr>
            <p:nvPr/>
          </p:nvPicPr>
          <p:blipFill>
            <a:blip r:embed="rId3"/>
            <a:stretch>
              <a:fillRect/>
            </a:stretch>
          </p:blipFill>
          <p:spPr>
            <a:xfrm>
              <a:off x="4038600" y="3733800"/>
              <a:ext cx="4826000" cy="28021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694" y="3978302"/>
              <a:ext cx="965200" cy="686479"/>
            </a:xfrm>
            <a:prstGeom prst="rect">
              <a:avLst/>
            </a:prstGeom>
          </p:spPr>
        </p:pic>
        <p:sp>
          <p:nvSpPr>
            <p:cNvPr id="9" name="TextBox 8"/>
            <p:cNvSpPr txBox="1"/>
            <p:nvPr/>
          </p:nvSpPr>
          <p:spPr>
            <a:xfrm>
              <a:off x="1280656" y="3619883"/>
              <a:ext cx="2435795" cy="523220"/>
            </a:xfrm>
            <a:prstGeom prst="rect">
              <a:avLst/>
            </a:prstGeom>
            <a:noFill/>
          </p:spPr>
          <p:txBody>
            <a:bodyPr wrap="none" rtlCol="0">
              <a:spAutoFit/>
            </a:bodyPr>
            <a:lstStyle/>
            <a:p>
              <a:r>
                <a:rPr lang="en-US" sz="1400" kern="0" dirty="0">
                  <a:solidFill>
                    <a:sysClr val="windowText" lastClr="000000"/>
                  </a:solidFill>
                </a:rPr>
                <a:t>Median PFS 2m CIMP-high CRC</a:t>
              </a:r>
            </a:p>
            <a:p>
              <a:r>
                <a:rPr lang="en-US" sz="1400" kern="0" dirty="0">
                  <a:solidFill>
                    <a:sysClr val="windowText" lastClr="000000"/>
                  </a:solidFill>
                </a:rPr>
                <a:t>Median PFS 4.1m SBA</a:t>
              </a:r>
            </a:p>
          </p:txBody>
        </p:sp>
      </p:grpSp>
      <p:sp>
        <p:nvSpPr>
          <p:cNvPr id="10" name="Content Placeholder 2"/>
          <p:cNvSpPr>
            <a:spLocks noGrp="1"/>
          </p:cNvSpPr>
          <p:nvPr>
            <p:ph idx="1"/>
          </p:nvPr>
        </p:nvSpPr>
        <p:spPr>
          <a:xfrm>
            <a:off x="1559560" y="1312064"/>
            <a:ext cx="6127406" cy="2489284"/>
          </a:xfrm>
        </p:spPr>
        <p:txBody>
          <a:bodyPr>
            <a:noAutofit/>
          </a:bodyPr>
          <a:lstStyle/>
          <a:p>
            <a:pPr lvl="1">
              <a:lnSpc>
                <a:spcPct val="150000"/>
              </a:lnSpc>
              <a:spcBef>
                <a:spcPts val="0"/>
              </a:spcBef>
            </a:pPr>
            <a:r>
              <a:rPr lang="en-US" dirty="0">
                <a:cs typeface="Times New Roman" pitchFamily="18" charset="0"/>
              </a:rPr>
              <a:t>Nab-paclitaxel (2</a:t>
            </a:r>
            <a:r>
              <a:rPr lang="en-US" baseline="30000" dirty="0">
                <a:cs typeface="Times New Roman" pitchFamily="18" charset="0"/>
              </a:rPr>
              <a:t>nd+</a:t>
            </a:r>
            <a:r>
              <a:rPr lang="en-US" dirty="0">
                <a:cs typeface="Times New Roman" pitchFamily="18" charset="0"/>
              </a:rPr>
              <a:t> Line) every 3 weeks</a:t>
            </a:r>
          </a:p>
          <a:p>
            <a:pPr lvl="1">
              <a:lnSpc>
                <a:spcPct val="150000"/>
              </a:lnSpc>
              <a:spcBef>
                <a:spcPts val="0"/>
              </a:spcBef>
            </a:pPr>
            <a:r>
              <a:rPr lang="en-US" dirty="0">
                <a:cs typeface="Times New Roman" pitchFamily="18" charset="0"/>
              </a:rPr>
              <a:t>11/2012-11/2014</a:t>
            </a:r>
          </a:p>
          <a:p>
            <a:pPr lvl="1">
              <a:lnSpc>
                <a:spcPct val="150000"/>
              </a:lnSpc>
              <a:spcBef>
                <a:spcPts val="0"/>
              </a:spcBef>
            </a:pPr>
            <a:r>
              <a:rPr lang="en-US" dirty="0" err="1">
                <a:cs typeface="Times New Roman" pitchFamily="18" charset="0"/>
              </a:rPr>
              <a:t>Cimp</a:t>
            </a:r>
            <a:r>
              <a:rPr lang="en-US" dirty="0">
                <a:cs typeface="Times New Roman" pitchFamily="18" charset="0"/>
              </a:rPr>
              <a:t>-high CRC (N=15): ORR = 0%</a:t>
            </a:r>
          </a:p>
          <a:p>
            <a:pPr lvl="1">
              <a:lnSpc>
                <a:spcPct val="150000"/>
              </a:lnSpc>
              <a:spcBef>
                <a:spcPts val="0"/>
              </a:spcBef>
            </a:pPr>
            <a:r>
              <a:rPr lang="en-US" dirty="0">
                <a:cs typeface="Times New Roman" pitchFamily="18" charset="0"/>
              </a:rPr>
              <a:t>SBA cohort (N=10): ORR = 20%; SD = 30%</a:t>
            </a:r>
          </a:p>
        </p:txBody>
      </p:sp>
      <p:sp>
        <p:nvSpPr>
          <p:cNvPr id="3" name="TextBox 2"/>
          <p:cNvSpPr txBox="1"/>
          <p:nvPr/>
        </p:nvSpPr>
        <p:spPr>
          <a:xfrm>
            <a:off x="7938332" y="6601322"/>
            <a:ext cx="2733249" cy="276999"/>
          </a:xfrm>
          <a:prstGeom prst="rect">
            <a:avLst/>
          </a:prstGeom>
          <a:noFill/>
        </p:spPr>
        <p:txBody>
          <a:bodyPr wrap="none" rtlCol="0">
            <a:spAutoFit/>
          </a:bodyPr>
          <a:lstStyle/>
          <a:p>
            <a:r>
              <a:rPr lang="en-US" sz="1200" kern="0" dirty="0">
                <a:solidFill>
                  <a:sysClr val="windowText" lastClr="000000"/>
                </a:solidFill>
              </a:rPr>
              <a:t>Overman et al.  Annals of Oncology 2018</a:t>
            </a:r>
          </a:p>
        </p:txBody>
      </p:sp>
      <p:grpSp>
        <p:nvGrpSpPr>
          <p:cNvPr id="11" name="Group 10"/>
          <p:cNvGrpSpPr/>
          <p:nvPr/>
        </p:nvGrpSpPr>
        <p:grpSpPr>
          <a:xfrm>
            <a:off x="6603456" y="1108949"/>
            <a:ext cx="3962400" cy="2701316"/>
            <a:chOff x="0" y="0"/>
            <a:chExt cx="7167326" cy="4352113"/>
          </a:xfrm>
        </p:grpSpPr>
        <p:grpSp>
          <p:nvGrpSpPr>
            <p:cNvPr id="12" name="Group 11"/>
            <p:cNvGrpSpPr/>
            <p:nvPr/>
          </p:nvGrpSpPr>
          <p:grpSpPr>
            <a:xfrm>
              <a:off x="0" y="0"/>
              <a:ext cx="7167326" cy="4352113"/>
              <a:chOff x="0" y="0"/>
              <a:chExt cx="7167326" cy="4352113"/>
            </a:xfrm>
          </p:grpSpPr>
          <p:pic>
            <p:nvPicPr>
              <p:cNvPr id="17" name="Picture 16"/>
              <p:cNvPicPr>
                <a:picLocks noChangeAspect="1"/>
              </p:cNvPicPr>
              <p:nvPr/>
            </p:nvPicPr>
            <p:blipFill rotWithShape="1">
              <a:blip r:embed="rId5"/>
              <a:srcRect l="11581" t="17963" r="10476" b="19261"/>
              <a:stretch/>
            </p:blipFill>
            <p:spPr>
              <a:xfrm>
                <a:off x="4611867" y="0"/>
                <a:ext cx="2477611" cy="1995485"/>
              </a:xfrm>
              <a:prstGeom prst="rect">
                <a:avLst/>
              </a:prstGeom>
            </p:spPr>
          </p:pic>
          <p:pic>
            <p:nvPicPr>
              <p:cNvPr id="18" name="Picture 17"/>
              <p:cNvPicPr>
                <a:picLocks noChangeAspect="1"/>
              </p:cNvPicPr>
              <p:nvPr/>
            </p:nvPicPr>
            <p:blipFill rotWithShape="1">
              <a:blip r:embed="rId6"/>
              <a:srcRect l="8200" t="20841" r="11765" b="18738"/>
              <a:stretch/>
            </p:blipFill>
            <p:spPr>
              <a:xfrm>
                <a:off x="27625" y="0"/>
                <a:ext cx="2695752" cy="2035123"/>
              </a:xfrm>
              <a:prstGeom prst="rect">
                <a:avLst/>
              </a:prstGeom>
            </p:spPr>
          </p:pic>
          <p:sp>
            <p:nvSpPr>
              <p:cNvPr id="19" name="Right Arrow 18"/>
              <p:cNvSpPr/>
              <p:nvPr/>
            </p:nvSpPr>
            <p:spPr>
              <a:xfrm>
                <a:off x="3062961" y="1249607"/>
                <a:ext cx="1351115" cy="2173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R="1371600">
                  <a:spcAft>
                    <a:spcPts val="1000"/>
                  </a:spcAft>
                </a:pPr>
                <a:r>
                  <a:rPr lang="en-US" sz="1000" kern="0">
                    <a:solidFill>
                      <a:sysClr val="windowText" lastClr="000000"/>
                    </a:solidFill>
                    <a:latin typeface="Arial"/>
                    <a:ea typeface="Times New Roman"/>
                    <a:cs typeface="Times New Roman"/>
                  </a:rPr>
                  <a:t> </a:t>
                </a:r>
              </a:p>
            </p:txBody>
          </p:sp>
          <p:pic>
            <p:nvPicPr>
              <p:cNvPr id="20" name="Picture 19"/>
              <p:cNvPicPr>
                <a:picLocks noChangeAspect="1"/>
              </p:cNvPicPr>
              <p:nvPr/>
            </p:nvPicPr>
            <p:blipFill rotWithShape="1">
              <a:blip r:embed="rId7"/>
              <a:srcRect l="7640" t="13851" r="8677" b="15654"/>
              <a:stretch/>
            </p:blipFill>
            <p:spPr>
              <a:xfrm>
                <a:off x="4611867" y="2199382"/>
                <a:ext cx="2555459" cy="2152731"/>
              </a:xfrm>
              <a:prstGeom prst="rect">
                <a:avLst/>
              </a:prstGeom>
            </p:spPr>
          </p:pic>
          <p:pic>
            <p:nvPicPr>
              <p:cNvPr id="21" name="Picture 20"/>
              <p:cNvPicPr>
                <a:picLocks noChangeAspect="1"/>
              </p:cNvPicPr>
              <p:nvPr/>
            </p:nvPicPr>
            <p:blipFill rotWithShape="1">
              <a:blip r:embed="rId8"/>
              <a:srcRect l="9019" t="15697" r="4413" b="19992"/>
              <a:stretch/>
            </p:blipFill>
            <p:spPr>
              <a:xfrm>
                <a:off x="0" y="2328938"/>
                <a:ext cx="2723377" cy="2023175"/>
              </a:xfrm>
              <a:prstGeom prst="rect">
                <a:avLst/>
              </a:prstGeom>
            </p:spPr>
          </p:pic>
          <p:sp>
            <p:nvSpPr>
              <p:cNvPr id="22" name="Right Arrow 21"/>
              <p:cNvSpPr/>
              <p:nvPr/>
            </p:nvSpPr>
            <p:spPr>
              <a:xfrm>
                <a:off x="3062961" y="3405603"/>
                <a:ext cx="1351116" cy="2173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R="1371600">
                  <a:spcAft>
                    <a:spcPts val="1000"/>
                  </a:spcAft>
                </a:pPr>
                <a:r>
                  <a:rPr lang="en-US" sz="1000" kern="0" dirty="0">
                    <a:solidFill>
                      <a:sysClr val="windowText" lastClr="000000"/>
                    </a:solidFill>
                    <a:latin typeface="Arial"/>
                    <a:ea typeface="Times New Roman"/>
                    <a:cs typeface="Times New Roman"/>
                  </a:rPr>
                  <a:t> </a:t>
                </a:r>
              </a:p>
            </p:txBody>
          </p:sp>
          <p:sp>
            <p:nvSpPr>
              <p:cNvPr id="23" name="Text Box 11"/>
              <p:cNvSpPr txBox="1"/>
              <p:nvPr/>
            </p:nvSpPr>
            <p:spPr>
              <a:xfrm>
                <a:off x="2921166" y="315257"/>
                <a:ext cx="1492907" cy="892551"/>
              </a:xfrm>
              <a:prstGeom prst="rect">
                <a:avLst/>
              </a:prstGeom>
              <a:noFill/>
              <a:ln>
                <a:solidFill>
                  <a:schemeClr val="tx1"/>
                </a:solidFill>
              </a:ln>
            </p:spPr>
            <p:txBody>
              <a:bodyPr wrap="square" rtlCol="0">
                <a:spAutoFit/>
              </a:bodyPr>
              <a:lstStyle/>
              <a:p>
                <a:pPr algn="ctr"/>
                <a:r>
                  <a:rPr lang="en-US" sz="1000" dirty="0">
                    <a:solidFill>
                      <a:srgbClr val="000000"/>
                    </a:solidFill>
                    <a:latin typeface="Calibri"/>
                    <a:ea typeface="MS Mincho"/>
                    <a:cs typeface="Times New Roman"/>
                  </a:rPr>
                  <a:t>Patient #1</a:t>
                </a:r>
              </a:p>
              <a:p>
                <a:pPr algn="ctr"/>
                <a:r>
                  <a:rPr lang="en-US" sz="1000" kern="0" dirty="0" err="1">
                    <a:solidFill>
                      <a:srgbClr val="000000"/>
                    </a:solidFill>
                    <a:latin typeface="Calibri"/>
                    <a:ea typeface="MS Mincho"/>
                    <a:cs typeface="Times New Roman"/>
                  </a:rPr>
                  <a:t>Jejunal</a:t>
                </a:r>
                <a:r>
                  <a:rPr lang="en-US" sz="1000" kern="0" dirty="0">
                    <a:solidFill>
                      <a:srgbClr val="000000"/>
                    </a:solidFill>
                    <a:latin typeface="Calibri"/>
                    <a:ea typeface="MS Mincho"/>
                    <a:cs typeface="Times New Roman"/>
                  </a:rPr>
                  <a:t> Adeno</a:t>
                </a:r>
                <a:endParaRPr lang="en-US" sz="1000" kern="0" dirty="0">
                  <a:solidFill>
                    <a:sysClr val="windowText" lastClr="000000"/>
                  </a:solidFill>
                  <a:latin typeface="Times"/>
                  <a:ea typeface="MS Mincho"/>
                  <a:cs typeface="Times New Roman"/>
                </a:endParaRPr>
              </a:p>
            </p:txBody>
          </p:sp>
          <p:sp>
            <p:nvSpPr>
              <p:cNvPr id="24" name="Text Box 12"/>
              <p:cNvSpPr txBox="1"/>
              <p:nvPr/>
            </p:nvSpPr>
            <p:spPr>
              <a:xfrm>
                <a:off x="2921166" y="2494067"/>
                <a:ext cx="1492907" cy="1140481"/>
              </a:xfrm>
              <a:prstGeom prst="rect">
                <a:avLst/>
              </a:prstGeom>
              <a:noFill/>
              <a:ln>
                <a:solidFill>
                  <a:srgbClr val="000000"/>
                </a:solidFill>
              </a:ln>
            </p:spPr>
            <p:txBody>
              <a:bodyPr wrap="square" rtlCol="0">
                <a:spAutoFit/>
              </a:bodyPr>
              <a:lstStyle/>
              <a:p>
                <a:pPr algn="ctr"/>
                <a:r>
                  <a:rPr lang="en-US" sz="1000" dirty="0">
                    <a:solidFill>
                      <a:srgbClr val="000000"/>
                    </a:solidFill>
                    <a:latin typeface="Calibri"/>
                    <a:ea typeface="MS Mincho"/>
                    <a:cs typeface="Times New Roman"/>
                  </a:rPr>
                  <a:t>Patient #2</a:t>
                </a:r>
              </a:p>
              <a:p>
                <a:pPr algn="ctr"/>
                <a:r>
                  <a:rPr lang="en-US" sz="1000" kern="0" dirty="0" err="1">
                    <a:solidFill>
                      <a:srgbClr val="000000"/>
                    </a:solidFill>
                    <a:ea typeface="MS Mincho"/>
                    <a:cs typeface="Times New Roman"/>
                  </a:rPr>
                  <a:t>Jejunal</a:t>
                </a:r>
                <a:r>
                  <a:rPr lang="en-US" sz="1000" kern="0" dirty="0">
                    <a:solidFill>
                      <a:srgbClr val="000000"/>
                    </a:solidFill>
                    <a:ea typeface="MS Mincho"/>
                    <a:cs typeface="Times New Roman"/>
                  </a:rPr>
                  <a:t> Adeno</a:t>
                </a:r>
                <a:endParaRPr lang="en-US" sz="1000" kern="0" dirty="0">
                  <a:solidFill>
                    <a:sysClr val="windowText" lastClr="000000"/>
                  </a:solidFill>
                  <a:latin typeface="Times"/>
                  <a:ea typeface="MS Mincho"/>
                  <a:cs typeface="Times New Roman"/>
                </a:endParaRPr>
              </a:p>
              <a:p>
                <a:pPr algn="ctr"/>
                <a:endParaRPr lang="en-US" sz="1000" kern="0" dirty="0">
                  <a:solidFill>
                    <a:sysClr val="windowText" lastClr="000000"/>
                  </a:solidFill>
                  <a:latin typeface="Times"/>
                  <a:ea typeface="MS Mincho"/>
                  <a:cs typeface="Times New Roman"/>
                </a:endParaRPr>
              </a:p>
            </p:txBody>
          </p:sp>
        </p:grpSp>
        <p:sp>
          <p:nvSpPr>
            <p:cNvPr id="13" name="Right Arrow 12"/>
            <p:cNvSpPr/>
            <p:nvPr/>
          </p:nvSpPr>
          <p:spPr>
            <a:xfrm rot="11947384">
              <a:off x="1541944" y="2623518"/>
              <a:ext cx="697479" cy="29724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marR="1371600">
                <a:spcAft>
                  <a:spcPts val="1000"/>
                </a:spcAft>
              </a:pPr>
              <a:r>
                <a:rPr lang="en-US" sz="1000" kern="0">
                  <a:solidFill>
                    <a:sysClr val="windowText" lastClr="000000"/>
                  </a:solidFill>
                  <a:latin typeface="Arial"/>
                  <a:ea typeface="Times New Roman"/>
                  <a:cs typeface="Times New Roman"/>
                </a:rPr>
                <a:t> </a:t>
              </a:r>
            </a:p>
          </p:txBody>
        </p:sp>
        <p:sp>
          <p:nvSpPr>
            <p:cNvPr id="14" name="Right Arrow 13"/>
            <p:cNvSpPr/>
            <p:nvPr/>
          </p:nvSpPr>
          <p:spPr>
            <a:xfrm rot="8104216">
              <a:off x="606729" y="322758"/>
              <a:ext cx="697479" cy="29724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marR="1371600">
                <a:spcAft>
                  <a:spcPts val="1000"/>
                </a:spcAft>
              </a:pPr>
              <a:r>
                <a:rPr lang="en-US" sz="1000" kern="0">
                  <a:solidFill>
                    <a:sysClr val="windowText" lastClr="000000"/>
                  </a:solidFill>
                  <a:latin typeface="Arial"/>
                  <a:ea typeface="Times New Roman"/>
                  <a:cs typeface="Times New Roman"/>
                </a:rPr>
                <a:t> </a:t>
              </a:r>
            </a:p>
          </p:txBody>
        </p:sp>
        <p:sp>
          <p:nvSpPr>
            <p:cNvPr id="15" name="Right Arrow 14"/>
            <p:cNvSpPr/>
            <p:nvPr/>
          </p:nvSpPr>
          <p:spPr>
            <a:xfrm rot="8104216">
              <a:off x="5135765" y="296591"/>
              <a:ext cx="697479" cy="29724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marR="1371600">
                <a:spcAft>
                  <a:spcPts val="1000"/>
                </a:spcAft>
              </a:pPr>
              <a:r>
                <a:rPr lang="en-US" sz="1000" kern="0" dirty="0">
                  <a:solidFill>
                    <a:sysClr val="windowText" lastClr="000000"/>
                  </a:solidFill>
                  <a:latin typeface="Arial"/>
                  <a:ea typeface="Times New Roman"/>
                  <a:cs typeface="Times New Roman"/>
                </a:rPr>
                <a:t> </a:t>
              </a:r>
            </a:p>
          </p:txBody>
        </p:sp>
        <p:sp>
          <p:nvSpPr>
            <p:cNvPr id="16" name="Right Arrow 15"/>
            <p:cNvSpPr/>
            <p:nvPr/>
          </p:nvSpPr>
          <p:spPr>
            <a:xfrm rot="12622514">
              <a:off x="5939840" y="2484881"/>
              <a:ext cx="697479" cy="297240"/>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marR="1371600">
                <a:spcAft>
                  <a:spcPts val="1000"/>
                </a:spcAft>
              </a:pPr>
              <a:r>
                <a:rPr lang="en-US" sz="1000" kern="0" dirty="0">
                  <a:solidFill>
                    <a:sysClr val="windowText" lastClr="000000"/>
                  </a:solidFill>
                  <a:latin typeface="Arial"/>
                  <a:ea typeface="Times New Roman"/>
                  <a:cs typeface="Times New Roman"/>
                </a:rPr>
                <a:t> </a:t>
              </a:r>
            </a:p>
          </p:txBody>
        </p:sp>
      </p:grpSp>
    </p:spTree>
    <p:extLst>
      <p:ext uri="{BB962C8B-B14F-4D97-AF65-F5344CB8AC3E}">
        <p14:creationId xmlns:p14="http://schemas.microsoft.com/office/powerpoint/2010/main" val="419290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8458200" cy="694117"/>
          </a:xfrm>
        </p:spPr>
        <p:txBody>
          <a:bodyPr>
            <a:normAutofit fontScale="90000"/>
          </a:bodyPr>
          <a:lstStyle/>
          <a:p>
            <a:pPr algn="ctr"/>
            <a:r>
              <a:rPr lang="en-US" sz="4400" dirty="0">
                <a:latin typeface="Times New Roman" panose="02020603050405020304" pitchFamily="18" charset="0"/>
                <a:cs typeface="Times New Roman" panose="02020603050405020304" pitchFamily="18" charset="0"/>
              </a:rPr>
              <a:t>Anti-VEGF Rationale</a:t>
            </a:r>
          </a:p>
        </p:txBody>
      </p:sp>
      <p:sp>
        <p:nvSpPr>
          <p:cNvPr id="3" name="Content Placeholder 2"/>
          <p:cNvSpPr>
            <a:spLocks noGrp="1"/>
          </p:cNvSpPr>
          <p:nvPr>
            <p:ph idx="1"/>
          </p:nvPr>
        </p:nvSpPr>
        <p:spPr>
          <a:xfrm>
            <a:off x="1799012" y="2318822"/>
            <a:ext cx="3915988" cy="1033979"/>
          </a:xfrm>
          <a:ln>
            <a:solidFill>
              <a:schemeClr val="tx1"/>
            </a:solidFill>
          </a:ln>
        </p:spPr>
        <p:txBody>
          <a:bodyPr>
            <a:normAutofit lnSpcReduction="10000"/>
          </a:bodyPr>
          <a:lstStyle/>
          <a:p>
            <a:pPr marL="0" indent="0" algn="ctr">
              <a:lnSpc>
                <a:spcPct val="150000"/>
              </a:lnSpc>
              <a:spcBef>
                <a:spcPts val="0"/>
              </a:spcBef>
              <a:buNone/>
            </a:pPr>
            <a:r>
              <a:rPr lang="en-US" dirty="0">
                <a:cs typeface="Times New Roman" pitchFamily="18" charset="0"/>
              </a:rPr>
              <a:t>RAINBOW Study in gastric or GEJ adenocarcinoma (&gt;1</a:t>
            </a:r>
            <a:r>
              <a:rPr lang="en-US" baseline="30000" dirty="0">
                <a:cs typeface="Times New Roman" pitchFamily="18" charset="0"/>
              </a:rPr>
              <a:t>st </a:t>
            </a:r>
            <a:r>
              <a:rPr lang="en-US" dirty="0">
                <a:cs typeface="Times New Roman" pitchFamily="18" charset="0"/>
              </a:rPr>
              <a:t>line)</a:t>
            </a:r>
          </a:p>
        </p:txBody>
      </p:sp>
      <p:sp>
        <p:nvSpPr>
          <p:cNvPr id="5" name="TextBox 4"/>
          <p:cNvSpPr txBox="1"/>
          <p:nvPr/>
        </p:nvSpPr>
        <p:spPr>
          <a:xfrm>
            <a:off x="1524000" y="6604084"/>
            <a:ext cx="9144000" cy="253916"/>
          </a:xfrm>
          <a:prstGeom prst="rect">
            <a:avLst/>
          </a:prstGeom>
          <a:noFill/>
        </p:spPr>
        <p:txBody>
          <a:bodyPr wrap="square" rtlCol="0">
            <a:spAutoFit/>
          </a:bodyPr>
          <a:lstStyle/>
          <a:p>
            <a:pPr algn="ctr"/>
            <a:r>
              <a:rPr lang="en-US" sz="1050" kern="0" dirty="0">
                <a:solidFill>
                  <a:sysClr val="windowText" lastClr="000000"/>
                </a:solidFill>
              </a:rPr>
              <a:t>Wike et al. Lancet Oncol. 2014,  </a:t>
            </a:r>
            <a:r>
              <a:rPr lang="en-US" sz="1050" kern="0" dirty="0" err="1">
                <a:solidFill>
                  <a:sysClr val="windowText" lastClr="000000"/>
                </a:solidFill>
              </a:rPr>
              <a:t>Gulhati</a:t>
            </a:r>
            <a:r>
              <a:rPr lang="en-US" sz="1050" kern="0" dirty="0">
                <a:solidFill>
                  <a:sysClr val="windowText" lastClr="000000"/>
                </a:solidFill>
              </a:rPr>
              <a:t> and Overman Cancer 2017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825" y="3503831"/>
            <a:ext cx="4980174" cy="220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057401" y="4821020"/>
            <a:ext cx="1787669" cy="646331"/>
          </a:xfrm>
          <a:prstGeom prst="rect">
            <a:avLst/>
          </a:prstGeom>
          <a:noFill/>
        </p:spPr>
        <p:txBody>
          <a:bodyPr wrap="none" rtlCol="0">
            <a:spAutoFit/>
          </a:bodyPr>
          <a:lstStyle/>
          <a:p>
            <a:r>
              <a:rPr lang="en-US" kern="0" dirty="0">
                <a:solidFill>
                  <a:sysClr val="windowText" lastClr="000000"/>
                </a:solidFill>
              </a:rPr>
              <a:t>RR 28% vs. 16%</a:t>
            </a:r>
          </a:p>
          <a:p>
            <a:r>
              <a:rPr lang="en-US" kern="0" dirty="0">
                <a:solidFill>
                  <a:sysClr val="windowText" lastClr="000000"/>
                </a:solidFill>
              </a:rPr>
              <a:t>DCR 80% vs. 64%</a:t>
            </a:r>
          </a:p>
        </p:txBody>
      </p:sp>
      <p:sp>
        <p:nvSpPr>
          <p:cNvPr id="7" name="Content Placeholder 2"/>
          <p:cNvSpPr txBox="1">
            <a:spLocks/>
          </p:cNvSpPr>
          <p:nvPr/>
        </p:nvSpPr>
        <p:spPr>
          <a:xfrm>
            <a:off x="6858000" y="3269182"/>
            <a:ext cx="3810000" cy="43963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indent="-342900">
              <a:lnSpc>
                <a:spcPct val="150000"/>
              </a:lnSpc>
              <a:spcBef>
                <a:spcPts val="0"/>
              </a:spcBef>
              <a:buFont typeface="Arial" panose="020B0604020202020204" pitchFamily="34" charset="0"/>
              <a:buChar char="•"/>
            </a:pPr>
            <a:r>
              <a:rPr lang="en-US" sz="2000" dirty="0">
                <a:solidFill>
                  <a:srgbClr val="000000"/>
                </a:solidFill>
                <a:latin typeface="+mn-lt"/>
                <a:cs typeface="Times New Roman" pitchFamily="18" charset="0"/>
              </a:rPr>
              <a:t>Bevacizumab and CAPOX (1</a:t>
            </a:r>
            <a:r>
              <a:rPr lang="en-US" sz="2000" baseline="30000" dirty="0">
                <a:solidFill>
                  <a:srgbClr val="000000"/>
                </a:solidFill>
                <a:latin typeface="+mn-lt"/>
                <a:cs typeface="Times New Roman" pitchFamily="18" charset="0"/>
              </a:rPr>
              <a:t>st</a:t>
            </a:r>
            <a:r>
              <a:rPr lang="en-US" sz="2000" dirty="0">
                <a:solidFill>
                  <a:srgbClr val="000000"/>
                </a:solidFill>
                <a:latin typeface="+mn-lt"/>
                <a:cs typeface="Times New Roman" pitchFamily="18" charset="0"/>
              </a:rPr>
              <a:t> line), 5/2011-11/2014</a:t>
            </a:r>
          </a:p>
          <a:p>
            <a:pPr lvl="1" indent="-342900">
              <a:lnSpc>
                <a:spcPct val="150000"/>
              </a:lnSpc>
              <a:spcBef>
                <a:spcPts val="0"/>
              </a:spcBef>
              <a:buFont typeface="Arial" panose="020B0604020202020204" pitchFamily="34" charset="0"/>
              <a:buChar char="•"/>
            </a:pPr>
            <a:r>
              <a:rPr lang="en-US" sz="2000" dirty="0">
                <a:solidFill>
                  <a:srgbClr val="000000"/>
                </a:solidFill>
                <a:latin typeface="+mn-lt"/>
                <a:cs typeface="Times New Roman" pitchFamily="18" charset="0"/>
              </a:rPr>
              <a:t>N = 30 (1 per 1.3 months)</a:t>
            </a:r>
          </a:p>
          <a:p>
            <a:pPr lvl="1" indent="-342900">
              <a:lnSpc>
                <a:spcPct val="150000"/>
              </a:lnSpc>
              <a:spcBef>
                <a:spcPts val="0"/>
              </a:spcBef>
              <a:buFont typeface="Arial" panose="020B0604020202020204" pitchFamily="34" charset="0"/>
              <a:buChar char="•"/>
            </a:pPr>
            <a:r>
              <a:rPr lang="en-US" sz="2000" dirty="0">
                <a:solidFill>
                  <a:srgbClr val="000000"/>
                </a:solidFill>
                <a:latin typeface="+mn-lt"/>
                <a:cs typeface="Times New Roman" pitchFamily="18" charset="0"/>
              </a:rPr>
              <a:t>ORR 48%; 6m PFS 68%; median OS 15 m</a:t>
            </a:r>
          </a:p>
          <a:p>
            <a:pPr lvl="1" indent="-342900">
              <a:lnSpc>
                <a:spcPct val="150000"/>
              </a:lnSpc>
              <a:spcBef>
                <a:spcPts val="0"/>
              </a:spcBef>
              <a:buFont typeface="Arial" panose="020B0604020202020204" pitchFamily="34" charset="0"/>
              <a:buChar char="•"/>
            </a:pPr>
            <a:r>
              <a:rPr lang="en-US" sz="2000" b="1" dirty="0">
                <a:solidFill>
                  <a:srgbClr val="000000"/>
                </a:solidFill>
                <a:latin typeface="+mn-lt"/>
                <a:cs typeface="Times New Roman" pitchFamily="18" charset="0"/>
              </a:rPr>
              <a:t>Anti-VEGF therapy is SAFE!</a:t>
            </a:r>
          </a:p>
        </p:txBody>
      </p:sp>
      <p:sp>
        <p:nvSpPr>
          <p:cNvPr id="8" name="Content Placeholder 2"/>
          <p:cNvSpPr txBox="1">
            <a:spLocks/>
          </p:cNvSpPr>
          <p:nvPr/>
        </p:nvSpPr>
        <p:spPr>
          <a:xfrm>
            <a:off x="6537000" y="2318822"/>
            <a:ext cx="4000875" cy="1030303"/>
          </a:xfrm>
          <a:prstGeom prst="rect">
            <a:avLst/>
          </a:prstGeom>
          <a:ln>
            <a:solidFill>
              <a:schemeClr val="tx1"/>
            </a:solid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50000"/>
              </a:lnSpc>
              <a:spcBef>
                <a:spcPts val="0"/>
              </a:spcBef>
              <a:buNone/>
            </a:pPr>
            <a:r>
              <a:rPr lang="en-US" dirty="0">
                <a:cs typeface="Times New Roman" pitchFamily="18" charset="0"/>
              </a:rPr>
              <a:t>CAPOX-Bev phase II in SBA (2009-0626 MDACC study)</a:t>
            </a:r>
          </a:p>
        </p:txBody>
      </p:sp>
      <p:sp>
        <p:nvSpPr>
          <p:cNvPr id="9" name="Content Placeholder 2"/>
          <p:cNvSpPr txBox="1">
            <a:spLocks/>
          </p:cNvSpPr>
          <p:nvPr/>
        </p:nvSpPr>
        <p:spPr>
          <a:xfrm>
            <a:off x="1829392" y="694117"/>
            <a:ext cx="8458200" cy="1295400"/>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50000"/>
              </a:lnSpc>
            </a:pPr>
            <a:r>
              <a:rPr lang="en-US" dirty="0">
                <a:latin typeface="Calibri" panose="020F0502020204030204" pitchFamily="34" charset="0"/>
              </a:rPr>
              <a:t>Combining VEGF inhibition using </a:t>
            </a:r>
            <a:r>
              <a:rPr lang="en-US" dirty="0" err="1">
                <a:latin typeface="Calibri" panose="020F0502020204030204" pitchFamily="34" charset="0"/>
              </a:rPr>
              <a:t>Ramucirumab</a:t>
            </a:r>
            <a:r>
              <a:rPr lang="en-US" dirty="0">
                <a:latin typeface="Calibri" panose="020F0502020204030204" pitchFamily="34" charset="0"/>
              </a:rPr>
              <a:t> and Paclitaxel can increase and prolong responses  </a:t>
            </a:r>
          </a:p>
          <a:p>
            <a:pPr>
              <a:lnSpc>
                <a:spcPct val="150000"/>
              </a:lnSpc>
            </a:pPr>
            <a:r>
              <a:rPr lang="en-US" dirty="0">
                <a:latin typeface="Calibri" panose="020F0502020204030204" pitchFamily="34" charset="0"/>
              </a:rPr>
              <a:t>Anti-VEGF safe in small bowel adenocarcinoma</a:t>
            </a:r>
          </a:p>
        </p:txBody>
      </p:sp>
      <p:sp>
        <p:nvSpPr>
          <p:cNvPr id="6" name="TextBox 5"/>
          <p:cNvSpPr txBox="1"/>
          <p:nvPr/>
        </p:nvSpPr>
        <p:spPr>
          <a:xfrm>
            <a:off x="2057400" y="5806055"/>
            <a:ext cx="3570914" cy="369332"/>
          </a:xfrm>
          <a:prstGeom prst="rect">
            <a:avLst/>
          </a:prstGeom>
          <a:noFill/>
        </p:spPr>
        <p:txBody>
          <a:bodyPr wrap="none" rtlCol="0">
            <a:spAutoFit/>
          </a:bodyPr>
          <a:lstStyle/>
          <a:p>
            <a:r>
              <a:rPr lang="en-US" kern="0" dirty="0">
                <a:solidFill>
                  <a:sysClr val="windowText" lastClr="000000"/>
                </a:solidFill>
              </a:rPr>
              <a:t>Median PFS. 4.4m vs 2.9m (HR 0.63)</a:t>
            </a:r>
          </a:p>
        </p:txBody>
      </p:sp>
    </p:spTree>
    <p:extLst>
      <p:ext uri="{BB962C8B-B14F-4D97-AF65-F5344CB8AC3E}">
        <p14:creationId xmlns:p14="http://schemas.microsoft.com/office/powerpoint/2010/main" val="2152328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507" y="248118"/>
            <a:ext cx="8427720" cy="743634"/>
          </a:xfrm>
        </p:spPr>
        <p:txBody>
          <a:bodyPr>
            <a:no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S1922 </a:t>
            </a:r>
            <a:r>
              <a:rPr lang="en-US" sz="2400" b="1" dirty="0">
                <a:solidFill>
                  <a:srgbClr val="002060"/>
                </a:solidFill>
                <a:latin typeface="Calibri" panose="020F0502020204030204" pitchFamily="34" charset="0"/>
                <a:cs typeface="Times New Roman" panose="02020603050405020304" pitchFamily="18" charset="0"/>
              </a:rPr>
              <a:t>Ran</a:t>
            </a:r>
            <a:r>
              <a:rPr lang="en-US" sz="2400" b="1" dirty="0">
                <a:latin typeface="Calibri" panose="020F0502020204030204" pitchFamily="34" charset="0"/>
                <a:cs typeface="Times New Roman" panose="02020603050405020304" pitchFamily="18" charset="0"/>
              </a:rPr>
              <a:t>domized Phase II Selection Study of </a:t>
            </a:r>
            <a:r>
              <a:rPr lang="en-US" sz="2400" b="1" dirty="0" err="1">
                <a:latin typeface="Calibri" panose="020F0502020204030204" pitchFamily="34" charset="0"/>
                <a:cs typeface="Times New Roman" panose="02020603050405020304" pitchFamily="18" charset="0"/>
              </a:rPr>
              <a:t>Ramucirumab</a:t>
            </a:r>
            <a:r>
              <a:rPr lang="en-US" sz="2400" b="1" dirty="0">
                <a:latin typeface="Calibri" panose="020F0502020204030204" pitchFamily="34" charset="0"/>
                <a:cs typeface="Times New Roman" panose="02020603050405020304" pitchFamily="18" charset="0"/>
              </a:rPr>
              <a:t> and Paclitaxel versus FOLFIRI in Refractory Small Bowel Adenocarcinoma</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36448" y="1295656"/>
            <a:ext cx="8427720" cy="1066800"/>
          </a:xfrm>
        </p:spPr>
        <p:txBody>
          <a:bodyPr>
            <a:normAutofit/>
          </a:bodyPr>
          <a:lstStyle/>
          <a:p>
            <a:r>
              <a:rPr lang="en-US" sz="2400" dirty="0">
                <a:latin typeface="Calibri" panose="020F0502020204030204" pitchFamily="34" charset="0"/>
              </a:rPr>
              <a:t>Phase II Randomized Clinical Trial</a:t>
            </a:r>
          </a:p>
          <a:p>
            <a:r>
              <a:rPr lang="en-US" sz="2400" dirty="0">
                <a:latin typeface="Calibri" panose="020F0502020204030204" pitchFamily="34" charset="0"/>
              </a:rPr>
              <a:t>Multicenter Open Label</a:t>
            </a:r>
          </a:p>
        </p:txBody>
      </p:sp>
      <p:sp>
        <p:nvSpPr>
          <p:cNvPr id="7" name="Content Placeholder 2"/>
          <p:cNvSpPr txBox="1">
            <a:spLocks/>
          </p:cNvSpPr>
          <p:nvPr/>
        </p:nvSpPr>
        <p:spPr>
          <a:xfrm>
            <a:off x="6672165" y="1725792"/>
            <a:ext cx="3634305" cy="1169937"/>
          </a:xfrm>
          <a:prstGeom prst="rect">
            <a:avLst/>
          </a:prstGeom>
          <a:solidFill>
            <a:schemeClr val="accent1">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sz="1600" b="1" dirty="0" err="1">
                <a:solidFill>
                  <a:srgbClr val="000000"/>
                </a:solidFill>
                <a:latin typeface="Times New Roman" panose="02020603050405020304" pitchFamily="18" charset="0"/>
                <a:cs typeface="Times New Roman" panose="02020603050405020304" pitchFamily="18" charset="0"/>
              </a:rPr>
              <a:t>Ramucirumab</a:t>
            </a:r>
            <a:r>
              <a:rPr lang="en-US" sz="1600" b="1" dirty="0">
                <a:solidFill>
                  <a:srgbClr val="000000"/>
                </a:solidFill>
                <a:latin typeface="Times New Roman" panose="02020603050405020304" pitchFamily="18" charset="0"/>
                <a:cs typeface="Times New Roman" panose="02020603050405020304" pitchFamily="18" charset="0"/>
              </a:rPr>
              <a:t> 8mg/kg Day 1, 15 and </a:t>
            </a:r>
          </a:p>
          <a:p>
            <a:pPr marL="0" indent="0" algn="ctr">
              <a:buNone/>
            </a:pPr>
            <a:r>
              <a:rPr lang="en-US" sz="1600" b="1" dirty="0">
                <a:solidFill>
                  <a:srgbClr val="000000"/>
                </a:solidFill>
                <a:latin typeface="Times New Roman" panose="02020603050405020304" pitchFamily="18" charset="0"/>
                <a:cs typeface="Times New Roman" panose="02020603050405020304" pitchFamily="18" charset="0"/>
              </a:rPr>
              <a:t>Paclitaxel 80 mg/m</a:t>
            </a:r>
            <a:r>
              <a:rPr lang="en-US" sz="1600" b="1" baseline="30000" dirty="0">
                <a:solidFill>
                  <a:srgbClr val="000000"/>
                </a:solidFill>
                <a:latin typeface="Times New Roman" panose="02020603050405020304" pitchFamily="18" charset="0"/>
                <a:cs typeface="Times New Roman" panose="02020603050405020304" pitchFamily="18" charset="0"/>
              </a:rPr>
              <a:t>2 </a:t>
            </a:r>
            <a:r>
              <a:rPr lang="en-US" sz="1600" b="1" dirty="0">
                <a:solidFill>
                  <a:srgbClr val="000000"/>
                </a:solidFill>
                <a:latin typeface="Times New Roman" panose="02020603050405020304" pitchFamily="18" charset="0"/>
                <a:cs typeface="Times New Roman" panose="02020603050405020304" pitchFamily="18" charset="0"/>
              </a:rPr>
              <a:t> Day 1, 8, 15 </a:t>
            </a:r>
          </a:p>
          <a:p>
            <a:pPr marL="0" indent="0" algn="ctr">
              <a:buNone/>
            </a:pPr>
            <a:r>
              <a:rPr lang="en-US" sz="1600" b="1" dirty="0">
                <a:solidFill>
                  <a:srgbClr val="000000"/>
                </a:solidFill>
                <a:latin typeface="Times New Roman" panose="02020603050405020304" pitchFamily="18" charset="0"/>
                <a:cs typeface="Times New Roman" panose="02020603050405020304" pitchFamily="18" charset="0"/>
              </a:rPr>
              <a:t>every 28 day cycle</a:t>
            </a:r>
            <a:endParaRPr lang="en-US" sz="1600" b="1" dirty="0">
              <a:latin typeface="+mn-lt"/>
            </a:endParaRPr>
          </a:p>
        </p:txBody>
      </p:sp>
      <p:sp>
        <p:nvSpPr>
          <p:cNvPr id="4" name="Rounded Rectangle 3"/>
          <p:cNvSpPr/>
          <p:nvPr/>
        </p:nvSpPr>
        <p:spPr>
          <a:xfrm>
            <a:off x="1563623" y="2209800"/>
            <a:ext cx="3657600" cy="1219200"/>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kern="0" dirty="0">
                <a:solidFill>
                  <a:srgbClr val="000000"/>
                </a:solidFill>
                <a:latin typeface="Times New Roman" panose="02020603050405020304" pitchFamily="18" charset="0"/>
                <a:cs typeface="Times New Roman" panose="02020603050405020304" pitchFamily="18" charset="0"/>
              </a:rPr>
              <a:t>Metastatic Small Bowel Adenocarcinoma</a:t>
            </a:r>
          </a:p>
          <a:p>
            <a:pPr algn="ctr"/>
            <a:r>
              <a:rPr lang="en-US" b="1" kern="0" dirty="0">
                <a:solidFill>
                  <a:srgbClr val="000000"/>
                </a:solidFill>
                <a:latin typeface="Times New Roman" panose="02020603050405020304" pitchFamily="18" charset="0"/>
                <a:cs typeface="Times New Roman" panose="02020603050405020304" pitchFamily="18" charset="0"/>
              </a:rPr>
              <a:t>(≥ 2</a:t>
            </a:r>
            <a:r>
              <a:rPr lang="en-US" b="1" kern="0" baseline="30000" dirty="0">
                <a:solidFill>
                  <a:srgbClr val="000000"/>
                </a:solidFill>
                <a:latin typeface="Times New Roman" panose="02020603050405020304" pitchFamily="18" charset="0"/>
                <a:cs typeface="Times New Roman" panose="02020603050405020304" pitchFamily="18" charset="0"/>
              </a:rPr>
              <a:t>nd</a:t>
            </a:r>
            <a:r>
              <a:rPr lang="en-US" b="1" kern="0" dirty="0">
                <a:solidFill>
                  <a:srgbClr val="000000"/>
                </a:solidFill>
                <a:latin typeface="Times New Roman" panose="02020603050405020304" pitchFamily="18" charset="0"/>
                <a:cs typeface="Times New Roman" panose="02020603050405020304" pitchFamily="18" charset="0"/>
              </a:rPr>
              <a:t> Line)</a:t>
            </a:r>
          </a:p>
          <a:p>
            <a:pPr algn="ctr"/>
            <a:r>
              <a:rPr lang="en-US" b="1" kern="0" dirty="0">
                <a:solidFill>
                  <a:srgbClr val="000000"/>
                </a:solidFill>
                <a:latin typeface="Times New Roman" panose="02020603050405020304" pitchFamily="18" charset="0"/>
                <a:cs typeface="Times New Roman" panose="02020603050405020304" pitchFamily="18" charset="0"/>
              </a:rPr>
              <a:t>(ECOG PS 0-1)</a:t>
            </a:r>
          </a:p>
        </p:txBody>
      </p:sp>
      <p:sp>
        <p:nvSpPr>
          <p:cNvPr id="9" name="Down Arrow 8"/>
          <p:cNvSpPr/>
          <p:nvPr/>
        </p:nvSpPr>
        <p:spPr>
          <a:xfrm rot="15747067">
            <a:off x="5777483" y="2025395"/>
            <a:ext cx="484632" cy="978408"/>
          </a:xfrm>
          <a:prstGeom prst="downArrow">
            <a:avLst>
              <a:gd name="adj1" fmla="val 50000"/>
              <a:gd name="adj2" fmla="val 114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0" dirty="0">
              <a:solidFill>
                <a:sysClr val="windowText" lastClr="000000"/>
              </a:solidFill>
            </a:endParaRPr>
          </a:p>
        </p:txBody>
      </p:sp>
      <p:sp>
        <p:nvSpPr>
          <p:cNvPr id="10" name="Down Arrow 9"/>
          <p:cNvSpPr/>
          <p:nvPr/>
        </p:nvSpPr>
        <p:spPr>
          <a:xfrm rot="17269659">
            <a:off x="5767044" y="2778352"/>
            <a:ext cx="484632" cy="978408"/>
          </a:xfrm>
          <a:prstGeom prst="downArrow">
            <a:avLst>
              <a:gd name="adj1" fmla="val 50000"/>
              <a:gd name="adj2" fmla="val 114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0">
              <a:solidFill>
                <a:sysClr val="windowText" lastClr="000000"/>
              </a:solidFill>
            </a:endParaRPr>
          </a:p>
        </p:txBody>
      </p:sp>
      <p:sp>
        <p:nvSpPr>
          <p:cNvPr id="11" name="Content Placeholder 2"/>
          <p:cNvSpPr txBox="1">
            <a:spLocks/>
          </p:cNvSpPr>
          <p:nvPr/>
        </p:nvSpPr>
        <p:spPr>
          <a:xfrm>
            <a:off x="6672165" y="3162173"/>
            <a:ext cx="3634305" cy="704052"/>
          </a:xfrm>
          <a:prstGeom prst="rect">
            <a:avLst/>
          </a:prstGeom>
          <a:solidFill>
            <a:schemeClr val="accent1">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600" b="1" dirty="0">
                <a:solidFill>
                  <a:srgbClr val="000000"/>
                </a:solidFill>
                <a:latin typeface="Times New Roman" panose="02020603050405020304" pitchFamily="18" charset="0"/>
                <a:cs typeface="Times New Roman" panose="02020603050405020304" pitchFamily="18" charset="0"/>
              </a:rPr>
              <a:t>FOLFIRI Day 1, 15 every 28 day cycle</a:t>
            </a:r>
          </a:p>
          <a:p>
            <a:pPr marL="0" indent="0">
              <a:buNone/>
            </a:pPr>
            <a:endParaRPr lang="en-US" sz="1800" b="1" dirty="0">
              <a:solidFill>
                <a:srgbClr val="000000"/>
              </a:solidFill>
              <a:latin typeface="Times New Roman" panose="02020603050405020304" pitchFamily="18" charset="0"/>
              <a:cs typeface="Times New Roman" panose="02020603050405020304" pitchFamily="18" charset="0"/>
            </a:endParaRPr>
          </a:p>
          <a:p>
            <a:pPr marL="514350" indent="-514350" algn="ctr">
              <a:buFont typeface="Arial" pitchFamily="34" charset="0"/>
              <a:buAutoNum type="arabicParenBoth"/>
            </a:pPr>
            <a:endParaRPr lang="en-US" sz="2700" b="1" dirty="0">
              <a:latin typeface="+mn-lt"/>
            </a:endParaRPr>
          </a:p>
        </p:txBody>
      </p:sp>
      <p:sp>
        <p:nvSpPr>
          <p:cNvPr id="13" name="Oval 12"/>
          <p:cNvSpPr/>
          <p:nvPr/>
        </p:nvSpPr>
        <p:spPr>
          <a:xfrm>
            <a:off x="4981556" y="2507420"/>
            <a:ext cx="652151" cy="700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chemeClr val="bg1"/>
              </a:solidFill>
            </a:endParaRPr>
          </a:p>
        </p:txBody>
      </p:sp>
      <p:sp>
        <p:nvSpPr>
          <p:cNvPr id="12" name="TextBox 11"/>
          <p:cNvSpPr txBox="1"/>
          <p:nvPr/>
        </p:nvSpPr>
        <p:spPr>
          <a:xfrm>
            <a:off x="4972303" y="2662682"/>
            <a:ext cx="716863" cy="400110"/>
          </a:xfrm>
          <a:prstGeom prst="rect">
            <a:avLst/>
          </a:prstGeom>
          <a:noFill/>
        </p:spPr>
        <p:txBody>
          <a:bodyPr wrap="none" rtlCol="0">
            <a:spAutoFit/>
          </a:bodyPr>
          <a:lstStyle/>
          <a:p>
            <a:r>
              <a:rPr lang="en-US" sz="2000" b="1" kern="0" dirty="0">
                <a:solidFill>
                  <a:schemeClr val="bg1"/>
                </a:solidFill>
              </a:rPr>
              <a:t>R 1:1</a:t>
            </a:r>
          </a:p>
        </p:txBody>
      </p:sp>
      <p:sp>
        <p:nvSpPr>
          <p:cNvPr id="14" name="TextBox 13"/>
          <p:cNvSpPr txBox="1"/>
          <p:nvPr/>
        </p:nvSpPr>
        <p:spPr>
          <a:xfrm>
            <a:off x="7162800" y="1107320"/>
            <a:ext cx="4746952" cy="923330"/>
          </a:xfrm>
          <a:prstGeom prst="rect">
            <a:avLst/>
          </a:prstGeom>
          <a:noFill/>
        </p:spPr>
        <p:txBody>
          <a:bodyPr wrap="square" rtlCol="0">
            <a:spAutoFit/>
          </a:bodyPr>
          <a:lstStyle/>
          <a:p>
            <a:pPr marL="0" lvl="1"/>
            <a:endParaRPr lang="en-US" kern="0" dirty="0">
              <a:solidFill>
                <a:sysClr val="windowText" lastClr="000000"/>
              </a:solidFill>
              <a:cs typeface="Times New Roman" pitchFamily="18" charset="0"/>
            </a:endParaRPr>
          </a:p>
          <a:p>
            <a:r>
              <a:rPr lang="en-US" b="1" kern="0" dirty="0">
                <a:solidFill>
                  <a:sysClr val="windowText" lastClr="000000"/>
                </a:solidFill>
                <a:cs typeface="Times New Roman" pitchFamily="18" charset="0"/>
              </a:rPr>
              <a:t>Sample Size: 94 (84 eligible) </a:t>
            </a:r>
          </a:p>
          <a:p>
            <a:endParaRPr lang="en-US" kern="0" dirty="0">
              <a:solidFill>
                <a:sysClr val="windowText" lastClr="000000"/>
              </a:solidFill>
            </a:endParaRPr>
          </a:p>
        </p:txBody>
      </p:sp>
      <p:sp>
        <p:nvSpPr>
          <p:cNvPr id="16" name="TextBox 15">
            <a:extLst>
              <a:ext uri="{FF2B5EF4-FFF2-40B4-BE49-F238E27FC236}">
                <a16:creationId xmlns:a16="http://schemas.microsoft.com/office/drawing/2014/main" id="{8B143A56-5C3D-6B4D-9BF2-9E629DD7E313}"/>
              </a:ext>
            </a:extLst>
          </p:cNvPr>
          <p:cNvSpPr txBox="1"/>
          <p:nvPr/>
        </p:nvSpPr>
        <p:spPr>
          <a:xfrm>
            <a:off x="5950308" y="2286000"/>
            <a:ext cx="301686" cy="369332"/>
          </a:xfrm>
          <a:prstGeom prst="rect">
            <a:avLst/>
          </a:prstGeom>
          <a:noFill/>
        </p:spPr>
        <p:txBody>
          <a:bodyPr wrap="none" rtlCol="0">
            <a:spAutoFit/>
          </a:bodyPr>
          <a:lstStyle/>
          <a:p>
            <a:r>
              <a:rPr lang="en-US" b="1" kern="0" dirty="0">
                <a:solidFill>
                  <a:schemeClr val="bg1"/>
                </a:solidFill>
              </a:rPr>
              <a:t>1</a:t>
            </a:r>
          </a:p>
        </p:txBody>
      </p:sp>
      <p:sp>
        <p:nvSpPr>
          <p:cNvPr id="17" name="TextBox 16">
            <a:extLst>
              <a:ext uri="{FF2B5EF4-FFF2-40B4-BE49-F238E27FC236}">
                <a16:creationId xmlns:a16="http://schemas.microsoft.com/office/drawing/2014/main" id="{EE4A6513-EFAB-3246-BD5A-68FF8A9C4508}"/>
              </a:ext>
            </a:extLst>
          </p:cNvPr>
          <p:cNvSpPr txBox="1"/>
          <p:nvPr/>
        </p:nvSpPr>
        <p:spPr>
          <a:xfrm>
            <a:off x="5989767" y="3124200"/>
            <a:ext cx="301686" cy="369332"/>
          </a:xfrm>
          <a:prstGeom prst="rect">
            <a:avLst/>
          </a:prstGeom>
          <a:noFill/>
        </p:spPr>
        <p:txBody>
          <a:bodyPr wrap="none" rtlCol="0">
            <a:spAutoFit/>
          </a:bodyPr>
          <a:lstStyle/>
          <a:p>
            <a:r>
              <a:rPr lang="en-US" b="1" kern="0" dirty="0">
                <a:solidFill>
                  <a:schemeClr val="bg1"/>
                </a:solidFill>
              </a:rPr>
              <a:t>1</a:t>
            </a:r>
          </a:p>
        </p:txBody>
      </p:sp>
      <p:sp>
        <p:nvSpPr>
          <p:cNvPr id="5" name="Rectangle 4"/>
          <p:cNvSpPr/>
          <p:nvPr/>
        </p:nvSpPr>
        <p:spPr>
          <a:xfrm>
            <a:off x="1942243" y="4207727"/>
            <a:ext cx="8219984" cy="2363224"/>
          </a:xfrm>
          <a:prstGeom prst="rect">
            <a:avLst/>
          </a:prstGeom>
        </p:spPr>
        <p:txBody>
          <a:bodyPr wrap="square">
            <a:normAutofit fontScale="77500" lnSpcReduction="20000"/>
          </a:bodyPr>
          <a:lstStyle/>
          <a:p>
            <a:pPr>
              <a:defRPr/>
            </a:pPr>
            <a:r>
              <a:rPr lang="en-US" altLang="en-US" sz="2800" b="1" kern="0" dirty="0">
                <a:solidFill>
                  <a:sysClr val="windowText" lastClr="000000"/>
                </a:solidFill>
              </a:rPr>
              <a:t>Primary Objective</a:t>
            </a:r>
            <a:r>
              <a:rPr lang="en-US" altLang="en-US" sz="3000" kern="0" dirty="0">
                <a:solidFill>
                  <a:sysClr val="windowText" lastClr="000000"/>
                </a:solidFill>
              </a:rPr>
              <a:t>: </a:t>
            </a:r>
          </a:p>
          <a:p>
            <a:pPr marL="342900" indent="-342900">
              <a:buFont typeface="Arial" panose="020B0604020202020204" pitchFamily="34" charset="0"/>
              <a:buChar char="•"/>
              <a:defRPr/>
            </a:pPr>
            <a:r>
              <a:rPr lang="en-US" sz="2400" kern="0" dirty="0">
                <a:solidFill>
                  <a:sysClr val="windowText" lastClr="000000"/>
                </a:solidFill>
              </a:rPr>
              <a:t>To assess progression-free survival (PFS) in </a:t>
            </a:r>
            <a:r>
              <a:rPr lang="en-US" sz="2400" kern="0" dirty="0" err="1">
                <a:solidFill>
                  <a:sysClr val="windowText" lastClr="000000"/>
                </a:solidFill>
              </a:rPr>
              <a:t>ramucirumab</a:t>
            </a:r>
            <a:r>
              <a:rPr lang="en-US" sz="2400" kern="0" dirty="0">
                <a:solidFill>
                  <a:sysClr val="windowText" lastClr="000000"/>
                </a:solidFill>
              </a:rPr>
              <a:t> and paclitaxel or FOLFIRI arms</a:t>
            </a:r>
          </a:p>
          <a:p>
            <a:pPr marL="800100" lvl="1" indent="-342900">
              <a:spcBef>
                <a:spcPts val="300"/>
              </a:spcBef>
              <a:buFont typeface="Arial" panose="020B0604020202020204" pitchFamily="34" charset="0"/>
              <a:buChar char="•"/>
              <a:defRPr/>
            </a:pPr>
            <a:r>
              <a:rPr lang="en-US" sz="2400" kern="0" dirty="0">
                <a:solidFill>
                  <a:sysClr val="windowText" lastClr="000000"/>
                </a:solidFill>
              </a:rPr>
              <a:t>If the stated threshold is met in one or both arms: to choose the better regimen with respect to median PFS.</a:t>
            </a:r>
            <a:endParaRPr lang="en-US" altLang="en-US" sz="2400" kern="0" dirty="0">
              <a:solidFill>
                <a:sysClr val="windowText" lastClr="000000"/>
              </a:solidFill>
            </a:endParaRPr>
          </a:p>
          <a:p>
            <a:pPr>
              <a:defRPr/>
            </a:pPr>
            <a:r>
              <a:rPr lang="en-US" altLang="en-US" sz="2800" b="1" kern="0" dirty="0">
                <a:solidFill>
                  <a:sysClr val="windowText" lastClr="000000"/>
                </a:solidFill>
              </a:rPr>
              <a:t>Secondary Objective</a:t>
            </a:r>
            <a:r>
              <a:rPr lang="en-US" altLang="en-US" sz="3000" kern="0" dirty="0">
                <a:solidFill>
                  <a:sysClr val="windowText" lastClr="000000"/>
                </a:solidFill>
              </a:rPr>
              <a:t>: </a:t>
            </a:r>
            <a:r>
              <a:rPr lang="en-US" altLang="en-US" sz="2400" kern="0" dirty="0">
                <a:solidFill>
                  <a:sysClr val="windowText" lastClr="000000"/>
                </a:solidFill>
              </a:rPr>
              <a:t>to assess ORR, OS, and toxicity</a:t>
            </a:r>
            <a:endParaRPr lang="en-US" altLang="en-US" sz="3000" kern="0" dirty="0">
              <a:solidFill>
                <a:sysClr val="windowText" lastClr="000000"/>
              </a:solidFill>
            </a:endParaRPr>
          </a:p>
          <a:p>
            <a:pPr>
              <a:defRPr/>
            </a:pPr>
            <a:r>
              <a:rPr lang="en-US" altLang="en-US" sz="2800" b="1" kern="0" dirty="0">
                <a:solidFill>
                  <a:sysClr val="windowText" lastClr="000000"/>
                </a:solidFill>
              </a:rPr>
              <a:t>Translational Medicine Banking</a:t>
            </a:r>
            <a:r>
              <a:rPr lang="en-US" altLang="en-US" sz="2800" kern="0" dirty="0">
                <a:solidFill>
                  <a:sysClr val="windowText" lastClr="000000"/>
                </a:solidFill>
              </a:rPr>
              <a:t>:</a:t>
            </a:r>
          </a:p>
          <a:p>
            <a:pPr marL="800100" lvl="1" indent="-342900">
              <a:buFont typeface="Arial" panose="020B0604020202020204" pitchFamily="34" charset="0"/>
              <a:buChar char="•"/>
              <a:defRPr/>
            </a:pPr>
            <a:r>
              <a:rPr lang="en-US" altLang="en-US" sz="2400" kern="0" dirty="0">
                <a:solidFill>
                  <a:sysClr val="windowText" lastClr="000000"/>
                </a:solidFill>
              </a:rPr>
              <a:t>Pre-</a:t>
            </a:r>
            <a:r>
              <a:rPr lang="en-US" altLang="en-US" sz="2400" kern="0" dirty="0" err="1">
                <a:solidFill>
                  <a:sysClr val="windowText" lastClr="000000"/>
                </a:solidFill>
              </a:rPr>
              <a:t>tx</a:t>
            </a:r>
            <a:r>
              <a:rPr lang="en-US" altLang="en-US" sz="2400" kern="0" dirty="0">
                <a:solidFill>
                  <a:sysClr val="windowText" lastClr="000000"/>
                </a:solidFill>
              </a:rPr>
              <a:t> paraffin tumor tissue</a:t>
            </a:r>
          </a:p>
          <a:p>
            <a:pPr marL="800100" lvl="1" indent="-342900">
              <a:buFont typeface="Arial" panose="020B0604020202020204" pitchFamily="34" charset="0"/>
              <a:buChar char="•"/>
              <a:defRPr/>
            </a:pPr>
            <a:r>
              <a:rPr lang="en-US" altLang="en-US" sz="2400" kern="0" dirty="0">
                <a:solidFill>
                  <a:sysClr val="windowText" lastClr="000000"/>
                </a:solidFill>
              </a:rPr>
              <a:t>Serial blood (STREK tubes) at baseline, 2wk and 8wk</a:t>
            </a:r>
          </a:p>
        </p:txBody>
      </p:sp>
    </p:spTree>
    <p:extLst>
      <p:ext uri="{BB962C8B-B14F-4D97-AF65-F5344CB8AC3E}">
        <p14:creationId xmlns:p14="http://schemas.microsoft.com/office/powerpoint/2010/main" val="118975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876800" y="1"/>
            <a:ext cx="7886700" cy="1325563"/>
          </a:xfrm>
        </p:spPr>
        <p:txBody>
          <a:bodyPr/>
          <a:lstStyle/>
          <a:p>
            <a:pPr eaLnBrk="1" hangingPunct="1"/>
            <a:r>
              <a:rPr lang="en-US" altLang="en-US" b="1" dirty="0"/>
              <a:t>Eligibility</a:t>
            </a:r>
          </a:p>
        </p:txBody>
      </p:sp>
      <p:sp>
        <p:nvSpPr>
          <p:cNvPr id="4099" name="Content Placeholder 2">
            <a:extLst>
              <a:ext uri="{FF2B5EF4-FFF2-40B4-BE49-F238E27FC236}">
                <a16:creationId xmlns:a16="http://schemas.microsoft.com/office/drawing/2014/main" id="{217C9F6D-95A0-304E-8C47-B42E9908522D}"/>
              </a:ext>
            </a:extLst>
          </p:cNvPr>
          <p:cNvSpPr>
            <a:spLocks noGrp="1"/>
          </p:cNvSpPr>
          <p:nvPr>
            <p:ph idx="1"/>
          </p:nvPr>
        </p:nvSpPr>
        <p:spPr>
          <a:xfrm>
            <a:off x="2152650" y="1447801"/>
            <a:ext cx="7886700" cy="4729163"/>
          </a:xfrm>
        </p:spPr>
        <p:txBody>
          <a:bodyPr>
            <a:normAutofit/>
          </a:bodyPr>
          <a:lstStyle/>
          <a:p>
            <a:pPr>
              <a:defRPr/>
            </a:pPr>
            <a:r>
              <a:rPr lang="en-US" sz="2400" dirty="0"/>
              <a:t>Histologically or cytologically confirmed small bowel adenocarcinoma</a:t>
            </a:r>
          </a:p>
          <a:p>
            <a:pPr>
              <a:defRPr/>
            </a:pPr>
            <a:r>
              <a:rPr lang="en-US" sz="2400" dirty="0"/>
              <a:t>Metastatic disease or locally advanced unresectable disease</a:t>
            </a:r>
          </a:p>
          <a:p>
            <a:pPr>
              <a:defRPr/>
            </a:pPr>
            <a:r>
              <a:rPr lang="en-US" sz="2400" dirty="0"/>
              <a:t>ECOG performance status 0-1 </a:t>
            </a:r>
          </a:p>
          <a:p>
            <a:pPr>
              <a:defRPr/>
            </a:pPr>
            <a:r>
              <a:rPr lang="en-US" sz="2400" dirty="0"/>
              <a:t>Prior treatment with </a:t>
            </a:r>
            <a:r>
              <a:rPr lang="en-US" sz="2400" dirty="0" err="1"/>
              <a:t>fluoropyrimidine</a:t>
            </a:r>
            <a:r>
              <a:rPr lang="en-US" sz="2400" dirty="0"/>
              <a:t> and/or oxaliplatin (adjuvant progression within 12m would count). </a:t>
            </a:r>
          </a:p>
          <a:p>
            <a:pPr>
              <a:defRPr/>
            </a:pPr>
            <a:r>
              <a:rPr lang="en-US" sz="2400" dirty="0"/>
              <a:t>Patients must have adequate organ and marrow function</a:t>
            </a:r>
          </a:p>
          <a:p>
            <a:pPr>
              <a:defRPr/>
            </a:pPr>
            <a:r>
              <a:rPr lang="en-US" sz="2400" dirty="0"/>
              <a:t>Measurable or non-measurable disease</a:t>
            </a:r>
          </a:p>
          <a:p>
            <a:pPr>
              <a:defRPr/>
            </a:pPr>
            <a:r>
              <a:rPr lang="en-US" sz="2400" dirty="0"/>
              <a:t>No prior treatment with irinotecan or </a:t>
            </a:r>
            <a:r>
              <a:rPr lang="en-US" sz="2400" dirty="0" err="1"/>
              <a:t>taxane</a:t>
            </a:r>
            <a:endParaRPr lang="en-US" sz="2400" dirty="0"/>
          </a:p>
          <a:p>
            <a:pPr>
              <a:defRPr/>
            </a:pPr>
            <a:r>
              <a:rPr lang="en-US" sz="2400" dirty="0"/>
              <a:t>No uncontrolled hypertension nor recent cardiovascular event nor peripheral neuropathy of </a:t>
            </a:r>
            <a:r>
              <a:rPr lang="en-US" sz="2400" dirty="0">
                <a:sym typeface="Symbol" pitchFamily="2" charset="2"/>
              </a:rPr>
              <a:t></a:t>
            </a:r>
            <a:r>
              <a:rPr lang="en-US" sz="2400" dirty="0"/>
              <a:t>grade 3</a:t>
            </a:r>
          </a:p>
          <a:p>
            <a:pPr>
              <a:defRPr/>
            </a:pPr>
            <a:endParaRPr lang="en-US" dirty="0"/>
          </a:p>
          <a:p>
            <a:pPr eaLnBrk="1" hangingPunct="1">
              <a:defRPr/>
            </a:pPr>
            <a:endParaRPr lang="en-US" altLang="en-US" dirty="0"/>
          </a:p>
        </p:txBody>
      </p:sp>
    </p:spTree>
    <p:extLst>
      <p:ext uri="{BB962C8B-B14F-4D97-AF65-F5344CB8AC3E}">
        <p14:creationId xmlns:p14="http://schemas.microsoft.com/office/powerpoint/2010/main" val="4192461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743200" y="0"/>
            <a:ext cx="8229600" cy="868362"/>
          </a:xfrm>
        </p:spPr>
        <p:txBody>
          <a:bodyPr/>
          <a:lstStyle/>
          <a:p>
            <a:pPr eaLnBrk="1" hangingPunct="1"/>
            <a:r>
              <a:rPr lang="en-US" altLang="en-US" sz="4000" b="1" dirty="0"/>
              <a:t>Statistical Plan and Enrollment</a:t>
            </a:r>
          </a:p>
        </p:txBody>
      </p:sp>
      <p:sp>
        <p:nvSpPr>
          <p:cNvPr id="6147" name="Content Placeholder 3">
            <a:extLst>
              <a:ext uri="{FF2B5EF4-FFF2-40B4-BE49-F238E27FC236}">
                <a16:creationId xmlns:a16="http://schemas.microsoft.com/office/drawing/2014/main" id="{9AF0FE54-A49A-2647-BE00-9A9CEB789284}"/>
              </a:ext>
            </a:extLst>
          </p:cNvPr>
          <p:cNvSpPr>
            <a:spLocks noGrp="1"/>
          </p:cNvSpPr>
          <p:nvPr>
            <p:ph sz="half" idx="1"/>
          </p:nvPr>
        </p:nvSpPr>
        <p:spPr>
          <a:xfrm>
            <a:off x="2057400" y="1049706"/>
            <a:ext cx="8077200" cy="5412039"/>
          </a:xfrm>
        </p:spPr>
        <p:txBody>
          <a:bodyPr>
            <a:normAutofit lnSpcReduction="10000"/>
          </a:bodyPr>
          <a:lstStyle/>
          <a:p>
            <a:pPr>
              <a:defRPr/>
            </a:pPr>
            <a:r>
              <a:rPr lang="en-US" dirty="0"/>
              <a:t>Randomized phase II “pick the winner” study design, with minimum activity requirements</a:t>
            </a:r>
          </a:p>
          <a:p>
            <a:pPr>
              <a:defRPr/>
            </a:pPr>
            <a:r>
              <a:rPr lang="en-US" dirty="0"/>
              <a:t>Stratification for (1) tumor site (duodenum vs. non-duodenum) and (2) prior anti-VEGF therapy vs. no prior anti-VEGF therapy. </a:t>
            </a:r>
          </a:p>
          <a:p>
            <a:pPr>
              <a:defRPr/>
            </a:pPr>
            <a:r>
              <a:rPr lang="en-US" dirty="0"/>
              <a:t>The observed median PFS in each arm will first be compared to the null hypothesis of 2.5 months, assuming an alternative hypothesis of 4 months, 90% power and a 1-sided significance of 0.05.  If rates in both arms meet this threshold, then a sample size of 84 patients (42 per arm) provides a 90% probability of selecting the better regimen with an PFS hazard ratio of at least 1.6.  Allowing for an approximately 10% rate of ineligibility, we will accrue a total of 94 patients. </a:t>
            </a:r>
          </a:p>
          <a:p>
            <a:pPr>
              <a:defRPr/>
            </a:pPr>
            <a:r>
              <a:rPr lang="en-US" dirty="0"/>
              <a:t>We expect (approximately 3pts/m) 28 months of accrual and 12 months of follow-up.  </a:t>
            </a:r>
          </a:p>
          <a:p>
            <a:pPr lvl="1"/>
            <a:r>
              <a:rPr lang="en-US" altLang="en-US" sz="1600" dirty="0"/>
              <a:t>Prior demonstrated ability to enroll:</a:t>
            </a:r>
          </a:p>
          <a:p>
            <a:pPr lvl="2"/>
            <a:r>
              <a:rPr lang="en-US" altLang="en-US" sz="1600" dirty="0"/>
              <a:t>ACCRU network: 40 patients over approximately 18 months (8 sites): 2.2/m (NCT02949219, </a:t>
            </a:r>
            <a:r>
              <a:rPr lang="en-US" altLang="en-US" sz="1600" dirty="0" err="1"/>
              <a:t>pembro</a:t>
            </a:r>
            <a:r>
              <a:rPr lang="en-US" altLang="en-US" sz="1600" dirty="0"/>
              <a:t> trial)</a:t>
            </a:r>
          </a:p>
          <a:p>
            <a:pPr lvl="2"/>
            <a:r>
              <a:rPr lang="en-US" altLang="en-US" sz="1600" dirty="0"/>
              <a:t>MD Anderson average 1.3/m (NCT01202409, NCT01208103, and NCT01730586)</a:t>
            </a:r>
          </a:p>
          <a:p>
            <a:pPr lvl="2"/>
            <a:r>
              <a:rPr lang="en-US" altLang="en-US" sz="1600" dirty="0"/>
              <a:t>Alliance CAPOXIRI, 2007-2013: (15 sites): 0.5/m</a:t>
            </a:r>
          </a:p>
          <a:p>
            <a:pPr lvl="2"/>
            <a:r>
              <a:rPr lang="en-US" altLang="en-US" sz="1600" dirty="0"/>
              <a:t>ECOG FAM: 39pts (11/83-12/85): 1.6/m</a:t>
            </a:r>
          </a:p>
          <a:p>
            <a:pPr lvl="1">
              <a:defRPr/>
            </a:pPr>
            <a:endParaRPr lang="en-US" dirty="0"/>
          </a:p>
        </p:txBody>
      </p:sp>
      <p:sp>
        <p:nvSpPr>
          <p:cNvPr id="4" name="TextBox 3"/>
          <p:cNvSpPr txBox="1"/>
          <p:nvPr/>
        </p:nvSpPr>
        <p:spPr>
          <a:xfrm>
            <a:off x="1593888" y="6497839"/>
            <a:ext cx="8374588" cy="677108"/>
          </a:xfrm>
          <a:prstGeom prst="rect">
            <a:avLst/>
          </a:prstGeom>
          <a:noFill/>
        </p:spPr>
        <p:txBody>
          <a:bodyPr wrap="square" rtlCol="0">
            <a:spAutoFit/>
          </a:bodyPr>
          <a:lstStyle/>
          <a:p>
            <a:r>
              <a:rPr lang="en-US" sz="1000" kern="0" dirty="0" err="1">
                <a:solidFill>
                  <a:sysClr val="windowText" lastClr="000000"/>
                </a:solidFill>
              </a:rPr>
              <a:t>Bidard</a:t>
            </a:r>
            <a:r>
              <a:rPr lang="en-US" sz="1000" kern="0" dirty="0">
                <a:solidFill>
                  <a:sysClr val="windowText" lastClr="000000"/>
                </a:solidFill>
              </a:rPr>
              <a:t> FC et al: </a:t>
            </a:r>
            <a:r>
              <a:rPr lang="en-US" sz="1000" kern="0" dirty="0" err="1">
                <a:solidFill>
                  <a:sysClr val="windowText" lastClr="000000"/>
                </a:solidFill>
              </a:rPr>
              <a:t>AoO</a:t>
            </a:r>
            <a:r>
              <a:rPr lang="en-US" sz="1000" kern="0" dirty="0">
                <a:solidFill>
                  <a:sysClr val="windowText" lastClr="000000"/>
                </a:solidFill>
              </a:rPr>
              <a:t> 2009 (PFS 3m and RR 8%);   </a:t>
            </a:r>
            <a:r>
              <a:rPr lang="en-US" sz="1000" kern="0" dirty="0" err="1">
                <a:solidFill>
                  <a:sysClr val="windowText" lastClr="000000"/>
                </a:solidFill>
              </a:rPr>
              <a:t>Sobrero</a:t>
            </a:r>
            <a:r>
              <a:rPr lang="en-US" sz="1000" kern="0" dirty="0">
                <a:solidFill>
                  <a:sysClr val="windowText" lastClr="000000"/>
                </a:solidFill>
              </a:rPr>
              <a:t> AF et al: JCO 2008 (PFS 2.6m and 4.2%);  </a:t>
            </a:r>
          </a:p>
          <a:p>
            <a:r>
              <a:rPr lang="en-US" sz="1000" kern="0" dirty="0">
                <a:solidFill>
                  <a:sysClr val="windowText" lastClr="000000"/>
                </a:solidFill>
              </a:rPr>
              <a:t> </a:t>
            </a:r>
            <a:r>
              <a:rPr lang="en-US" sz="1000" kern="0" dirty="0" err="1">
                <a:solidFill>
                  <a:sysClr val="windowText" lastClr="000000"/>
                </a:solidFill>
              </a:rPr>
              <a:t>Tournigand</a:t>
            </a:r>
            <a:r>
              <a:rPr lang="en-US" sz="1000" kern="0" dirty="0">
                <a:solidFill>
                  <a:sysClr val="windowText" lastClr="000000"/>
                </a:solidFill>
              </a:rPr>
              <a:t> C GECOR JCO 2004 (PFS 2.5m and 4%); </a:t>
            </a:r>
            <a:r>
              <a:rPr lang="en-US" sz="1000" kern="0" dirty="0" err="1">
                <a:solidFill>
                  <a:sysClr val="windowText" lastClr="000000"/>
                </a:solidFill>
              </a:rPr>
              <a:t>Zaanan</a:t>
            </a:r>
            <a:r>
              <a:rPr lang="en-US" sz="1000" kern="0" dirty="0">
                <a:solidFill>
                  <a:sysClr val="windowText" lastClr="000000"/>
                </a:solidFill>
              </a:rPr>
              <a:t> et al. </a:t>
            </a:r>
            <a:r>
              <a:rPr lang="en-US" sz="1000" kern="0" dirty="0" err="1">
                <a:solidFill>
                  <a:sysClr val="windowText" lastClr="000000"/>
                </a:solidFill>
              </a:rPr>
              <a:t>AoO</a:t>
            </a:r>
            <a:r>
              <a:rPr lang="en-US" sz="1000" kern="0" dirty="0">
                <a:solidFill>
                  <a:sysClr val="windowText" lastClr="000000"/>
                </a:solidFill>
              </a:rPr>
              <a:t> 2010, (retrospective SBA: PFS 3.2m, and 20%)</a:t>
            </a:r>
          </a:p>
          <a:p>
            <a:endParaRPr lang="en-US" kern="0" dirty="0">
              <a:solidFill>
                <a:sysClr val="windowText" lastClr="000000"/>
              </a:solidFill>
            </a:endParaRPr>
          </a:p>
        </p:txBody>
      </p:sp>
    </p:spTree>
    <p:extLst>
      <p:ext uri="{BB962C8B-B14F-4D97-AF65-F5344CB8AC3E}">
        <p14:creationId xmlns:p14="http://schemas.microsoft.com/office/powerpoint/2010/main" val="3698804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711200"/>
            <a:ext cx="11595632" cy="3098801"/>
          </a:xfrm>
        </p:spPr>
        <p:txBody>
          <a:bodyPr>
            <a:noAutofit/>
          </a:bodyPr>
          <a:lstStyle/>
          <a:p>
            <a:r>
              <a:rPr lang="en-US" sz="3733" dirty="0">
                <a:solidFill>
                  <a:srgbClr val="C00000"/>
                </a:solidFill>
                <a:latin typeface="Arial" panose="020B0604020202020204" pitchFamily="34" charset="0"/>
                <a:cs typeface="Arial" panose="020B0604020202020204" pitchFamily="34" charset="0"/>
              </a:rPr>
              <a:t>NRG GI006</a:t>
            </a:r>
          </a:p>
          <a:p>
            <a:r>
              <a:rPr lang="en-US" sz="3467" dirty="0">
                <a:latin typeface="Arial" panose="020B0604020202020204" pitchFamily="34" charset="0"/>
                <a:cs typeface="Arial" panose="020B0604020202020204" pitchFamily="34" charset="0"/>
              </a:rPr>
              <a:t> </a:t>
            </a:r>
            <a:r>
              <a:rPr lang="en-US" sz="3733" dirty="0"/>
              <a:t>Phase III Randomized Trial of Proton Beam Therapy versus Intensity Modulated Photon Radiotherapy (IMRT) for the treatment of Esophageal Cancer</a:t>
            </a:r>
            <a:endParaRPr lang="en-US" sz="3467" dirty="0">
              <a:latin typeface="Arial" panose="020B0604020202020204" pitchFamily="34" charset="0"/>
              <a:cs typeface="Arial" panose="020B0604020202020204" pitchFamily="34" charset="0"/>
            </a:endParaRPr>
          </a:p>
        </p:txBody>
      </p:sp>
      <p:sp>
        <p:nvSpPr>
          <p:cNvPr id="4" name="Rectangle 3"/>
          <p:cNvSpPr/>
          <p:nvPr/>
        </p:nvSpPr>
        <p:spPr>
          <a:xfrm>
            <a:off x="774700" y="4305301"/>
            <a:ext cx="10744200" cy="2185022"/>
          </a:xfrm>
          <a:prstGeom prst="rect">
            <a:avLst/>
          </a:prstGeom>
        </p:spPr>
        <p:txBody>
          <a:bodyPr wrap="square">
            <a:spAutoFit/>
          </a:bodyPr>
          <a:lstStyle/>
          <a:p>
            <a:pPr algn="ctr" defTabSz="1219170"/>
            <a:r>
              <a:rPr lang="en-US" sz="2667" kern="0" dirty="0">
                <a:solidFill>
                  <a:sysClr val="windowText" lastClr="000000"/>
                </a:solidFill>
                <a:latin typeface="Arial" pitchFamily="34" charset="0"/>
                <a:cs typeface="Arial" pitchFamily="34" charset="0"/>
              </a:rPr>
              <a:t>PI:  Steven H. Lin, M.D., Ph.D.</a:t>
            </a:r>
          </a:p>
          <a:p>
            <a:pPr algn="ctr" defTabSz="1219170"/>
            <a:r>
              <a:rPr lang="en-US" sz="2400" kern="0" dirty="0">
                <a:solidFill>
                  <a:sysClr val="windowText" lastClr="000000"/>
                </a:solidFill>
                <a:latin typeface="+mj-lt"/>
                <a:cs typeface="Arial" pitchFamily="34" charset="0"/>
              </a:rPr>
              <a:t>Statisticians:  </a:t>
            </a:r>
            <a:r>
              <a:rPr lang="en-US" sz="2400" kern="0" dirty="0" err="1">
                <a:solidFill>
                  <a:sysClr val="windowText" lastClr="000000"/>
                </a:solidFill>
                <a:latin typeface="+mj-lt"/>
                <a:cs typeface="Arial" pitchFamily="34" charset="0"/>
              </a:rPr>
              <a:t>Kathyrn</a:t>
            </a:r>
            <a:r>
              <a:rPr lang="en-US" sz="2400" kern="0" dirty="0">
                <a:solidFill>
                  <a:sysClr val="windowText" lastClr="000000"/>
                </a:solidFill>
                <a:latin typeface="+mj-lt"/>
                <a:cs typeface="Arial" pitchFamily="34" charset="0"/>
              </a:rPr>
              <a:t> Winter, Ph.D., Brian Hobbs, Ph.D.</a:t>
            </a:r>
          </a:p>
          <a:p>
            <a:pPr algn="ctr" defTabSz="1219170"/>
            <a:r>
              <a:rPr lang="en-US" sz="2133" kern="0" dirty="0">
                <a:solidFill>
                  <a:sysClr val="windowText" lastClr="000000"/>
                </a:solidFill>
                <a:latin typeface="+mj-lt"/>
                <a:cs typeface="Arial" pitchFamily="34" charset="0"/>
              </a:rPr>
              <a:t>Co-Chairs: Christopher Hallemeier, M.D. (Rad </a:t>
            </a:r>
            <a:r>
              <a:rPr lang="en-US" sz="2133" kern="0" dirty="0" err="1">
                <a:solidFill>
                  <a:sysClr val="windowText" lastClr="000000"/>
                </a:solidFill>
                <a:latin typeface="+mj-lt"/>
                <a:cs typeface="Arial" pitchFamily="34" charset="0"/>
              </a:rPr>
              <a:t>Onc</a:t>
            </a:r>
            <a:r>
              <a:rPr lang="en-US" sz="2133" kern="0" dirty="0">
                <a:solidFill>
                  <a:sysClr val="windowText" lastClr="000000"/>
                </a:solidFill>
                <a:latin typeface="+mj-lt"/>
                <a:cs typeface="Arial" pitchFamily="34" charset="0"/>
              </a:rPr>
              <a:t>); Shelley Wang, Ph.D. and </a:t>
            </a:r>
            <a:r>
              <a:rPr lang="en-US" sz="2133" kern="0" dirty="0" err="1">
                <a:solidFill>
                  <a:sysClr val="windowText" lastClr="000000"/>
                </a:solidFill>
                <a:latin typeface="+mj-lt"/>
                <a:cs typeface="Arial" pitchFamily="34" charset="0"/>
              </a:rPr>
              <a:t>Farzan</a:t>
            </a:r>
            <a:r>
              <a:rPr lang="en-US" sz="2133" kern="0" dirty="0">
                <a:solidFill>
                  <a:sysClr val="windowText" lastClr="000000"/>
                </a:solidFill>
                <a:latin typeface="+mj-lt"/>
                <a:cs typeface="Arial" pitchFamily="34" charset="0"/>
              </a:rPr>
              <a:t> Siddiqui, M.D., Ph.D. (Symptoms research); </a:t>
            </a:r>
            <a:r>
              <a:rPr lang="en-US" sz="2133" kern="0" dirty="0" err="1">
                <a:solidFill>
                  <a:sysClr val="windowText" lastClr="000000"/>
                </a:solidFill>
                <a:latin typeface="+mj-lt"/>
                <a:cs typeface="Arial" pitchFamily="34" charset="0"/>
              </a:rPr>
              <a:t>Heng</a:t>
            </a:r>
            <a:r>
              <a:rPr lang="en-US" sz="2133" kern="0" dirty="0">
                <a:solidFill>
                  <a:sysClr val="windowText" lastClr="000000"/>
                </a:solidFill>
                <a:latin typeface="+mj-lt"/>
                <a:cs typeface="Arial" pitchFamily="34" charset="0"/>
              </a:rPr>
              <a:t> Li, Ph.D. and An Tai, Ph.D., (Physics), Grace Smith, M.D., Ph.D., M.P.H. (CER); </a:t>
            </a:r>
            <a:r>
              <a:rPr lang="en-US" sz="2133" kern="0" dirty="0" err="1">
                <a:solidFill>
                  <a:sysClr val="windowText" lastClr="000000"/>
                </a:solidFill>
                <a:latin typeface="+mj-lt"/>
              </a:rPr>
              <a:t>Haesong</a:t>
            </a:r>
            <a:r>
              <a:rPr lang="en-US" sz="2133" kern="0" dirty="0">
                <a:solidFill>
                  <a:sysClr val="windowText" lastClr="000000"/>
                </a:solidFill>
                <a:latin typeface="+mj-lt"/>
              </a:rPr>
              <a:t> Park, M.D.</a:t>
            </a:r>
            <a:r>
              <a:rPr lang="en-US" sz="2133" kern="0" dirty="0">
                <a:solidFill>
                  <a:sysClr val="windowText" lastClr="000000"/>
                </a:solidFill>
                <a:latin typeface="+mj-lt"/>
                <a:cs typeface="Arial" pitchFamily="34" charset="0"/>
              </a:rPr>
              <a:t> (Med </a:t>
            </a:r>
            <a:r>
              <a:rPr lang="en-US" sz="2133" kern="0" dirty="0" err="1">
                <a:solidFill>
                  <a:sysClr val="windowText" lastClr="000000"/>
                </a:solidFill>
                <a:latin typeface="+mj-lt"/>
                <a:cs typeface="Arial" pitchFamily="34" charset="0"/>
              </a:rPr>
              <a:t>Onc</a:t>
            </a:r>
            <a:r>
              <a:rPr lang="en-US" sz="2133" kern="0" dirty="0">
                <a:solidFill>
                  <a:sysClr val="windowText" lastClr="000000"/>
                </a:solidFill>
                <a:latin typeface="+mj-lt"/>
                <a:cs typeface="Arial" pitchFamily="34" charset="0"/>
              </a:rPr>
              <a:t>); Wayne </a:t>
            </a:r>
            <a:r>
              <a:rPr lang="en-US" sz="2133" kern="0" dirty="0" err="1">
                <a:solidFill>
                  <a:sysClr val="windowText" lastClr="000000"/>
                </a:solidFill>
                <a:latin typeface="+mj-lt"/>
                <a:cs typeface="Arial" pitchFamily="34" charset="0"/>
              </a:rPr>
              <a:t>Hofstetter</a:t>
            </a:r>
            <a:r>
              <a:rPr lang="en-US" sz="2133" kern="0" dirty="0">
                <a:solidFill>
                  <a:sysClr val="windowText" lastClr="000000"/>
                </a:solidFill>
                <a:latin typeface="+mj-lt"/>
                <a:cs typeface="Arial" pitchFamily="34" charset="0"/>
              </a:rPr>
              <a:t>, M.D. (Surgery)</a:t>
            </a:r>
          </a:p>
        </p:txBody>
      </p:sp>
      <p:pic>
        <p:nvPicPr>
          <p:cNvPr id="5" name="Picture 4" descr="Image result for nrg onc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2130" y="218406"/>
            <a:ext cx="1908284" cy="111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77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F46E3E0-4762-4AD2-94AE-DF3FCC08AB1E}"/>
              </a:ext>
            </a:extLst>
          </p:cNvPr>
          <p:cNvCxnSpPr>
            <a:cxnSpLocks/>
            <a:stCxn id="4" idx="3"/>
          </p:cNvCxnSpPr>
          <p:nvPr/>
        </p:nvCxnSpPr>
        <p:spPr>
          <a:xfrm>
            <a:off x="2833815" y="4068683"/>
            <a:ext cx="19313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08D05A-E4E7-4486-B619-67F469165B6E}"/>
              </a:ext>
            </a:extLst>
          </p:cNvPr>
          <p:cNvSpPr>
            <a:spLocks noGrp="1"/>
          </p:cNvSpPr>
          <p:nvPr>
            <p:ph type="title"/>
          </p:nvPr>
        </p:nvSpPr>
        <p:spPr>
          <a:xfrm>
            <a:off x="215153" y="739517"/>
            <a:ext cx="11684000" cy="1203324"/>
          </a:xfrm>
        </p:spPr>
        <p:txBody>
          <a:bodyPr>
            <a:normAutofit fontScale="90000"/>
          </a:bodyPr>
          <a:lstStyle/>
          <a:p>
            <a:pPr>
              <a:spcBef>
                <a:spcPts val="1200"/>
              </a:spcBef>
              <a:spcAft>
                <a:spcPts val="1200"/>
              </a:spcAft>
            </a:pPr>
            <a:r>
              <a:rPr lang="en-US" sz="3600" dirty="0">
                <a:latin typeface="Arial" panose="020B0604020202020204" pitchFamily="34" charset="0"/>
              </a:rPr>
              <a:t>Study Design</a:t>
            </a:r>
            <a:br>
              <a:rPr lang="en-US" sz="3600" dirty="0">
                <a:latin typeface="+mn-lt"/>
              </a:rPr>
            </a:br>
            <a:r>
              <a:rPr lang="en-US" sz="2800" dirty="0">
                <a:solidFill>
                  <a:srgbClr val="004B8E"/>
                </a:solidFill>
                <a:latin typeface="Arial" panose="020B0604020202020204" pitchFamily="34" charset="0"/>
              </a:rPr>
              <a:t>Phase IIB, single institutional, open-label, randomized trial</a:t>
            </a:r>
            <a:br>
              <a:rPr lang="en-US" sz="2800" dirty="0">
                <a:solidFill>
                  <a:schemeClr val="tx1"/>
                </a:solidFill>
                <a:latin typeface="Arial" panose="020B0604020202020204" pitchFamily="34" charset="0"/>
              </a:rPr>
            </a:br>
            <a:br>
              <a:rPr lang="en-US" sz="2800" dirty="0">
                <a:solidFill>
                  <a:schemeClr val="tx1"/>
                </a:solidFill>
                <a:latin typeface="Arial" panose="020B0604020202020204" pitchFamily="34" charset="0"/>
              </a:rPr>
            </a:br>
            <a:r>
              <a:rPr lang="en-US" sz="2800" dirty="0">
                <a:solidFill>
                  <a:srgbClr val="004B8E"/>
                </a:solidFill>
                <a:latin typeface="Arial" panose="020B0604020202020204" pitchFamily="34" charset="0"/>
              </a:rPr>
              <a:t>(NCT01512589)</a:t>
            </a:r>
          </a:p>
        </p:txBody>
      </p:sp>
      <p:sp>
        <p:nvSpPr>
          <p:cNvPr id="4" name="Rectangle 3">
            <a:extLst>
              <a:ext uri="{FF2B5EF4-FFF2-40B4-BE49-F238E27FC236}">
                <a16:creationId xmlns:a16="http://schemas.microsoft.com/office/drawing/2014/main" id="{F4AC3D4C-69EE-4A28-8B64-944A3DC598E9}"/>
              </a:ext>
            </a:extLst>
          </p:cNvPr>
          <p:cNvSpPr/>
          <p:nvPr/>
        </p:nvSpPr>
        <p:spPr>
          <a:xfrm>
            <a:off x="248274" y="2566595"/>
            <a:ext cx="2585543" cy="3004175"/>
          </a:xfrm>
          <a:prstGeom prst="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400" kern="0" dirty="0">
              <a:solidFill>
                <a:sysClr val="windowText" lastClr="000000"/>
              </a:solidFill>
            </a:endParaRPr>
          </a:p>
        </p:txBody>
      </p:sp>
      <p:sp>
        <p:nvSpPr>
          <p:cNvPr id="6" name="TextBox 5">
            <a:extLst>
              <a:ext uri="{FF2B5EF4-FFF2-40B4-BE49-F238E27FC236}">
                <a16:creationId xmlns:a16="http://schemas.microsoft.com/office/drawing/2014/main" id="{44295DD8-A4D3-409E-A8D8-4B400D630C8D}"/>
              </a:ext>
            </a:extLst>
          </p:cNvPr>
          <p:cNvSpPr txBox="1"/>
          <p:nvPr/>
        </p:nvSpPr>
        <p:spPr>
          <a:xfrm>
            <a:off x="248274" y="2682872"/>
            <a:ext cx="2585543" cy="2164695"/>
          </a:xfrm>
          <a:prstGeom prst="rect">
            <a:avLst/>
          </a:prstGeom>
          <a:noFill/>
        </p:spPr>
        <p:txBody>
          <a:bodyPr wrap="square" rtlCol="0">
            <a:spAutoFit/>
          </a:bodyPr>
          <a:lstStyle/>
          <a:p>
            <a:pPr algn="ctr" defTabSz="1219170">
              <a:spcBef>
                <a:spcPts val="1200"/>
              </a:spcBef>
            </a:pPr>
            <a:r>
              <a:rPr lang="en-US" sz="1400" b="1" kern="0" dirty="0">
                <a:solidFill>
                  <a:sysClr val="windowText" lastClr="000000"/>
                </a:solidFill>
                <a:latin typeface="Arial" panose="020B0604020202020204" pitchFamily="34" charset="0"/>
                <a:cs typeface="Arial" panose="020B0604020202020204" pitchFamily="34" charset="0"/>
              </a:rPr>
              <a:t>Eligibility</a:t>
            </a:r>
            <a:endParaRPr lang="en-US" sz="1400" kern="0" dirty="0">
              <a:solidFill>
                <a:sysClr val="windowText" lastClr="000000"/>
              </a:solidFill>
              <a:latin typeface="Arial" panose="020B0604020202020204" pitchFamily="34" charset="0"/>
              <a:cs typeface="Arial" panose="020B0604020202020204" pitchFamily="34" charset="0"/>
            </a:endParaRPr>
          </a:p>
          <a:p>
            <a:pPr marL="342891" indent="-342891" defTabSz="1219170">
              <a:spcBef>
                <a:spcPts val="1200"/>
              </a:spcBef>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Stage I-III Esophageal CA</a:t>
            </a:r>
          </a:p>
          <a:p>
            <a:pPr marL="342891" indent="-342891" defTabSz="1219170">
              <a:spcBef>
                <a:spcPts val="800"/>
              </a:spcBef>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Chemoradiation eligible</a:t>
            </a:r>
          </a:p>
          <a:p>
            <a:pPr marL="342891" indent="-342891" defTabSz="1219170">
              <a:spcBef>
                <a:spcPts val="800"/>
              </a:spcBef>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≥18 years old</a:t>
            </a:r>
          </a:p>
          <a:p>
            <a:pPr marL="342891" indent="-342891" defTabSz="1219170">
              <a:spcBef>
                <a:spcPts val="800"/>
              </a:spcBef>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Induction chemotherapy allowed</a:t>
            </a:r>
          </a:p>
          <a:p>
            <a:pPr marL="342891" indent="-342891" defTabSz="1219170">
              <a:spcBef>
                <a:spcPts val="800"/>
              </a:spcBef>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PS 0-2</a:t>
            </a:r>
          </a:p>
        </p:txBody>
      </p:sp>
      <p:sp>
        <p:nvSpPr>
          <p:cNvPr id="7" name="TextBox 6">
            <a:extLst>
              <a:ext uri="{FF2B5EF4-FFF2-40B4-BE49-F238E27FC236}">
                <a16:creationId xmlns:a16="http://schemas.microsoft.com/office/drawing/2014/main" id="{E5FF129F-063E-438C-B7C5-2D9CB198F70F}"/>
              </a:ext>
            </a:extLst>
          </p:cNvPr>
          <p:cNvSpPr txBox="1"/>
          <p:nvPr/>
        </p:nvSpPr>
        <p:spPr>
          <a:xfrm>
            <a:off x="2796630" y="4500214"/>
            <a:ext cx="2020959" cy="1031051"/>
          </a:xfrm>
          <a:prstGeom prst="rect">
            <a:avLst/>
          </a:prstGeom>
          <a:noFill/>
        </p:spPr>
        <p:txBody>
          <a:bodyPr wrap="square" rtlCol="0">
            <a:spAutoFit/>
          </a:bodyPr>
          <a:lstStyle/>
          <a:p>
            <a:pPr algn="ctr" defTabSz="1219170"/>
            <a:r>
              <a:rPr lang="en-US" sz="1400" b="1" kern="0" dirty="0">
                <a:solidFill>
                  <a:sysClr val="windowText" lastClr="000000"/>
                </a:solidFill>
                <a:latin typeface="Arial" panose="020B0604020202020204" pitchFamily="34" charset="0"/>
                <a:cs typeface="Arial" panose="020B0604020202020204" pitchFamily="34" charset="0"/>
              </a:rPr>
              <a:t>Stratification</a:t>
            </a:r>
          </a:p>
          <a:p>
            <a:pPr algn="ctr" defTabSz="1219170"/>
            <a:r>
              <a:rPr lang="en-US" sz="1100" kern="0" dirty="0">
                <a:solidFill>
                  <a:sysClr val="windowText" lastClr="000000"/>
                </a:solidFill>
                <a:latin typeface="Arial" panose="020B0604020202020204" pitchFamily="34" charset="0"/>
                <a:cs typeface="Arial" panose="020B0604020202020204" pitchFamily="34" charset="0"/>
              </a:rPr>
              <a:t>Induction chemo (Yes/No)</a:t>
            </a:r>
          </a:p>
          <a:p>
            <a:pPr algn="ctr" defTabSz="1219170"/>
            <a:r>
              <a:rPr lang="en-US" sz="1100" kern="0" dirty="0">
                <a:solidFill>
                  <a:sysClr val="windowText" lastClr="000000"/>
                </a:solidFill>
                <a:latin typeface="Arial" panose="020B0604020202020204" pitchFamily="34" charset="0"/>
                <a:cs typeface="Arial" panose="020B0604020202020204" pitchFamily="34" charset="0"/>
              </a:rPr>
              <a:t>Histology (Adeno vs SCCA)</a:t>
            </a:r>
          </a:p>
          <a:p>
            <a:pPr algn="ctr" defTabSz="1219170"/>
            <a:r>
              <a:rPr lang="en-US" sz="1100" kern="0" dirty="0" err="1">
                <a:solidFill>
                  <a:sysClr val="windowText" lastClr="000000"/>
                </a:solidFill>
                <a:latin typeface="Arial" panose="020B0604020202020204" pitchFamily="34" charset="0"/>
                <a:cs typeface="Arial" panose="020B0604020202020204" pitchFamily="34" charset="0"/>
              </a:rPr>
              <a:t>Resectability</a:t>
            </a:r>
            <a:r>
              <a:rPr lang="en-US" sz="1100" kern="0" dirty="0">
                <a:solidFill>
                  <a:sysClr val="windowText" lastClr="000000"/>
                </a:solidFill>
                <a:latin typeface="Arial" panose="020B0604020202020204" pitchFamily="34" charset="0"/>
                <a:cs typeface="Arial" panose="020B0604020202020204" pitchFamily="34" charset="0"/>
              </a:rPr>
              <a:t> (Yes/No)</a:t>
            </a:r>
          </a:p>
          <a:p>
            <a:pPr algn="ctr" defTabSz="1219170"/>
            <a:r>
              <a:rPr lang="en-US" sz="1100" kern="0" dirty="0">
                <a:solidFill>
                  <a:sysClr val="windowText" lastClr="000000"/>
                </a:solidFill>
                <a:latin typeface="Arial" panose="020B0604020202020204" pitchFamily="34" charset="0"/>
                <a:cs typeface="Arial" panose="020B0604020202020204" pitchFamily="34" charset="0"/>
              </a:rPr>
              <a:t>Age &lt;65 or ≥65</a:t>
            </a:r>
            <a:r>
              <a:rPr lang="en-US" sz="1400" kern="0" dirty="0">
                <a:solidFill>
                  <a:srgbClr val="FF0000"/>
                </a:solidFill>
                <a:latin typeface="Arial" panose="020B0604020202020204" pitchFamily="34" charset="0"/>
                <a:cs typeface="Arial" panose="020B0604020202020204" pitchFamily="34" charset="0"/>
              </a:rPr>
              <a:t>*</a:t>
            </a:r>
            <a:endParaRPr lang="en-US" sz="1100" kern="0" dirty="0">
              <a:solidFill>
                <a:srgbClr val="FF0000"/>
              </a:solidFill>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69F3BB2C-D84B-4F7F-9142-FEDF146BE6AD}"/>
              </a:ext>
            </a:extLst>
          </p:cNvPr>
          <p:cNvSpPr/>
          <p:nvPr/>
        </p:nvSpPr>
        <p:spPr>
          <a:xfrm>
            <a:off x="3473135" y="3776266"/>
            <a:ext cx="561144" cy="548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800" b="1" kern="0" dirty="0">
                <a:solidFill>
                  <a:sysClr val="windowText" lastClr="000000"/>
                </a:solidFill>
                <a:latin typeface="Arial" panose="020B0604020202020204" pitchFamily="34" charset="0"/>
                <a:cs typeface="Arial" panose="020B0604020202020204" pitchFamily="34" charset="0"/>
              </a:rPr>
              <a:t>R</a:t>
            </a:r>
          </a:p>
        </p:txBody>
      </p:sp>
      <p:sp>
        <p:nvSpPr>
          <p:cNvPr id="12" name="TextBox 11">
            <a:extLst>
              <a:ext uri="{FF2B5EF4-FFF2-40B4-BE49-F238E27FC236}">
                <a16:creationId xmlns:a16="http://schemas.microsoft.com/office/drawing/2014/main" id="{F5862E5F-A022-4F5E-9AE2-F2E010E6112A}"/>
              </a:ext>
            </a:extLst>
          </p:cNvPr>
          <p:cNvSpPr txBox="1"/>
          <p:nvPr/>
        </p:nvSpPr>
        <p:spPr>
          <a:xfrm>
            <a:off x="5302435" y="2073370"/>
            <a:ext cx="3289682" cy="1015663"/>
          </a:xfrm>
          <a:prstGeom prst="rect">
            <a:avLst/>
          </a:prstGeom>
          <a:solidFill>
            <a:srgbClr val="01B1AF"/>
          </a:solidFill>
          <a:ln w="28575">
            <a:solidFill>
              <a:schemeClr val="tx1"/>
            </a:solidFill>
          </a:ln>
        </p:spPr>
        <p:txBody>
          <a:bodyPr wrap="none" rtlCol="0">
            <a:spAutoFit/>
          </a:bodyPr>
          <a:lstStyle/>
          <a:p>
            <a:pPr algn="ctr" defTabSz="1219170"/>
            <a:r>
              <a:rPr lang="en-US" sz="2000" b="1" kern="0" dirty="0">
                <a:solidFill>
                  <a:schemeClr val="bg1"/>
                </a:solidFill>
                <a:latin typeface="Arial" panose="020B0604020202020204" pitchFamily="34" charset="0"/>
                <a:cs typeface="Arial" panose="020B0604020202020204" pitchFamily="34" charset="0"/>
              </a:rPr>
              <a:t>Intensity Modulated</a:t>
            </a:r>
          </a:p>
          <a:p>
            <a:pPr algn="ctr" defTabSz="1219170"/>
            <a:r>
              <a:rPr lang="en-US" sz="2000" b="1" kern="0" dirty="0">
                <a:solidFill>
                  <a:schemeClr val="bg1"/>
                </a:solidFill>
                <a:latin typeface="Arial" panose="020B0604020202020204" pitchFamily="34" charset="0"/>
                <a:cs typeface="Arial" panose="020B0604020202020204" pitchFamily="34" charset="0"/>
              </a:rPr>
              <a:t>Radiation Therapy (IMRT)</a:t>
            </a:r>
          </a:p>
          <a:p>
            <a:pPr algn="ctr" defTabSz="1219170"/>
            <a:r>
              <a:rPr lang="en-US" sz="2000" b="1" kern="0" dirty="0">
                <a:solidFill>
                  <a:schemeClr val="bg1"/>
                </a:solidFill>
                <a:latin typeface="Arial" panose="020B0604020202020204" pitchFamily="34" charset="0"/>
                <a:cs typeface="Arial" panose="020B0604020202020204" pitchFamily="34" charset="0"/>
              </a:rPr>
              <a:t>50.4 </a:t>
            </a:r>
            <a:r>
              <a:rPr lang="en-US" sz="2000" b="1" kern="0" dirty="0" err="1">
                <a:solidFill>
                  <a:schemeClr val="bg1"/>
                </a:solidFill>
                <a:latin typeface="Arial" panose="020B0604020202020204" pitchFamily="34" charset="0"/>
                <a:cs typeface="Arial" panose="020B0604020202020204" pitchFamily="34" charset="0"/>
              </a:rPr>
              <a:t>Gy</a:t>
            </a:r>
            <a:r>
              <a:rPr lang="en-US" sz="2000" b="1" kern="0" dirty="0">
                <a:solidFill>
                  <a:schemeClr val="bg1"/>
                </a:solidFill>
                <a:latin typeface="Arial" panose="020B0604020202020204" pitchFamily="34" charset="0"/>
                <a:cs typeface="Arial" panose="020B0604020202020204" pitchFamily="34" charset="0"/>
              </a:rPr>
              <a:t>/28 </a:t>
            </a:r>
            <a:r>
              <a:rPr lang="en-US" sz="2000" b="1" kern="0" dirty="0" err="1">
                <a:solidFill>
                  <a:schemeClr val="bg1"/>
                </a:solidFill>
                <a:latin typeface="Arial" panose="020B0604020202020204" pitchFamily="34" charset="0"/>
                <a:cs typeface="Arial" panose="020B0604020202020204" pitchFamily="34" charset="0"/>
              </a:rPr>
              <a:t>fx</a:t>
            </a:r>
            <a:endParaRPr lang="en-US" sz="2000" b="1" kern="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01277FB-1524-48AC-B3C0-BE8A33E7122F}"/>
              </a:ext>
            </a:extLst>
          </p:cNvPr>
          <p:cNvSpPr txBox="1"/>
          <p:nvPr/>
        </p:nvSpPr>
        <p:spPr>
          <a:xfrm>
            <a:off x="5302434" y="5062938"/>
            <a:ext cx="3330812" cy="1015663"/>
          </a:xfrm>
          <a:prstGeom prst="rect">
            <a:avLst/>
          </a:prstGeom>
          <a:solidFill>
            <a:srgbClr val="0070C0"/>
          </a:solidFill>
          <a:ln w="28575">
            <a:solidFill>
              <a:schemeClr val="tx1"/>
            </a:solidFill>
          </a:ln>
        </p:spPr>
        <p:txBody>
          <a:bodyPr wrap="square" rtlCol="0">
            <a:spAutoFit/>
          </a:bodyPr>
          <a:lstStyle/>
          <a:p>
            <a:pPr algn="ctr" defTabSz="1219170"/>
            <a:r>
              <a:rPr lang="en-US" sz="2000" b="1" kern="0" dirty="0">
                <a:solidFill>
                  <a:schemeClr val="bg1"/>
                </a:solidFill>
                <a:latin typeface="Arial" panose="020B0604020202020204" pitchFamily="34" charset="0"/>
                <a:cs typeface="Arial" panose="020B0604020202020204" pitchFamily="34" charset="0"/>
              </a:rPr>
              <a:t>Proton Beam Therapy (PBT)</a:t>
            </a:r>
          </a:p>
          <a:p>
            <a:pPr algn="ctr" defTabSz="1219170"/>
            <a:r>
              <a:rPr lang="en-US" sz="2000" b="1" kern="0" dirty="0">
                <a:solidFill>
                  <a:schemeClr val="bg1"/>
                </a:solidFill>
                <a:latin typeface="Arial" panose="020B0604020202020204" pitchFamily="34" charset="0"/>
                <a:cs typeface="Arial" panose="020B0604020202020204" pitchFamily="34" charset="0"/>
              </a:rPr>
              <a:t>50.4 CGE/28 </a:t>
            </a:r>
            <a:r>
              <a:rPr lang="en-US" sz="2000" b="1" kern="0" dirty="0" err="1">
                <a:solidFill>
                  <a:schemeClr val="bg1"/>
                </a:solidFill>
                <a:latin typeface="Arial" panose="020B0604020202020204" pitchFamily="34" charset="0"/>
                <a:cs typeface="Arial" panose="020B0604020202020204" pitchFamily="34" charset="0"/>
              </a:rPr>
              <a:t>fx</a:t>
            </a:r>
            <a:endParaRPr lang="en-US" sz="2000" b="1" kern="0" dirty="0">
              <a:solidFill>
                <a:schemeClr val="bg1"/>
              </a:solidFill>
              <a:latin typeface="Arial" panose="020B0604020202020204" pitchFamily="34" charset="0"/>
              <a:cs typeface="Arial" panose="020B0604020202020204" pitchFamily="34" charset="0"/>
            </a:endParaRPr>
          </a:p>
        </p:txBody>
      </p:sp>
      <p:cxnSp>
        <p:nvCxnSpPr>
          <p:cNvPr id="16" name="Connector: Elbow 15">
            <a:extLst>
              <a:ext uri="{FF2B5EF4-FFF2-40B4-BE49-F238E27FC236}">
                <a16:creationId xmlns:a16="http://schemas.microsoft.com/office/drawing/2014/main" id="{B582357D-2F72-4F09-94DE-7F6EA923CCE0}"/>
              </a:ext>
            </a:extLst>
          </p:cNvPr>
          <p:cNvCxnSpPr>
            <a:cxnSpLocks/>
          </p:cNvCxnSpPr>
          <p:nvPr/>
        </p:nvCxnSpPr>
        <p:spPr>
          <a:xfrm rot="5400000" flipH="1" flipV="1">
            <a:off x="4138278" y="3187704"/>
            <a:ext cx="1790951" cy="54873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B2DB475C-04FA-49B7-8869-694A9E7CDB80}"/>
              </a:ext>
            </a:extLst>
          </p:cNvPr>
          <p:cNvCxnSpPr>
            <a:cxnSpLocks/>
          </p:cNvCxnSpPr>
          <p:nvPr/>
        </p:nvCxnSpPr>
        <p:spPr>
          <a:xfrm rot="16200000" flipH="1">
            <a:off x="4274607" y="4537257"/>
            <a:ext cx="1518292" cy="54873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A72702A-9927-45DF-A195-9E726224D2E6}"/>
              </a:ext>
            </a:extLst>
          </p:cNvPr>
          <p:cNvSpPr txBox="1"/>
          <p:nvPr/>
        </p:nvSpPr>
        <p:spPr>
          <a:xfrm>
            <a:off x="2284549" y="6233623"/>
            <a:ext cx="4163319" cy="584775"/>
          </a:xfrm>
          <a:prstGeom prst="rect">
            <a:avLst/>
          </a:prstGeom>
          <a:noFill/>
        </p:spPr>
        <p:txBody>
          <a:bodyPr wrap="none" rtlCol="0">
            <a:spAutoFit/>
          </a:bodyPr>
          <a:lstStyle/>
          <a:p>
            <a:pPr defTabSz="1219170"/>
            <a:r>
              <a:rPr lang="en-US" sz="1600" kern="0" dirty="0">
                <a:solidFill>
                  <a:srgbClr val="FF0000"/>
                </a:solidFill>
                <a:latin typeface="Arial" panose="020B0604020202020204" pitchFamily="34" charset="0"/>
                <a:cs typeface="Arial" panose="020B0604020202020204" pitchFamily="34" charset="0"/>
              </a:rPr>
              <a:t>*</a:t>
            </a:r>
            <a:r>
              <a:rPr lang="en-US" sz="1600" kern="0" dirty="0">
                <a:solidFill>
                  <a:sysClr val="windowText" lastClr="000000"/>
                </a:solidFill>
                <a:latin typeface="Arial" panose="020B0604020202020204" pitchFamily="34" charset="0"/>
                <a:cs typeface="Arial" panose="020B0604020202020204" pitchFamily="34" charset="0"/>
              </a:rPr>
              <a:t>Age stratification stopped</a:t>
            </a:r>
          </a:p>
          <a:p>
            <a:pPr defTabSz="1219170"/>
            <a:r>
              <a:rPr lang="en-US" sz="1600" kern="0" dirty="0">
                <a:solidFill>
                  <a:sysClr val="windowText" lastClr="000000"/>
                </a:solidFill>
                <a:latin typeface="Arial" panose="020B0604020202020204" pitchFamily="34" charset="0"/>
                <a:cs typeface="Arial" panose="020B0604020202020204" pitchFamily="34" charset="0"/>
              </a:rPr>
              <a:t>after October 2016 after N=102 randomized</a:t>
            </a:r>
          </a:p>
        </p:txBody>
      </p:sp>
      <p:sp>
        <p:nvSpPr>
          <p:cNvPr id="19" name="TextBox 18">
            <a:extLst>
              <a:ext uri="{FF2B5EF4-FFF2-40B4-BE49-F238E27FC236}">
                <a16:creationId xmlns:a16="http://schemas.microsoft.com/office/drawing/2014/main" id="{C7566D91-E64A-4E0E-9039-1D5D282ADED5}"/>
              </a:ext>
            </a:extLst>
          </p:cNvPr>
          <p:cNvSpPr txBox="1"/>
          <p:nvPr/>
        </p:nvSpPr>
        <p:spPr>
          <a:xfrm>
            <a:off x="3495180" y="3394264"/>
            <a:ext cx="433132" cy="307777"/>
          </a:xfrm>
          <a:prstGeom prst="rect">
            <a:avLst/>
          </a:prstGeom>
          <a:noFill/>
        </p:spPr>
        <p:txBody>
          <a:bodyPr wrap="none" rtlCol="0">
            <a:spAutoFit/>
          </a:bodyPr>
          <a:lstStyle/>
          <a:p>
            <a:pPr defTabSz="1219170"/>
            <a:r>
              <a:rPr lang="en-US" sz="1400" kern="0" dirty="0">
                <a:solidFill>
                  <a:sysClr val="windowText" lastClr="000000"/>
                </a:solidFill>
                <a:latin typeface="Arial" panose="020B0604020202020204" pitchFamily="34" charset="0"/>
                <a:cs typeface="Arial" panose="020B0604020202020204" pitchFamily="34" charset="0"/>
              </a:rPr>
              <a:t>1:1</a:t>
            </a:r>
          </a:p>
        </p:txBody>
      </p:sp>
      <p:sp>
        <p:nvSpPr>
          <p:cNvPr id="20" name="TextBox 19">
            <a:extLst>
              <a:ext uri="{FF2B5EF4-FFF2-40B4-BE49-F238E27FC236}">
                <a16:creationId xmlns:a16="http://schemas.microsoft.com/office/drawing/2014/main" id="{086C08E3-4F5F-40BF-AC35-B13609B13034}"/>
              </a:ext>
            </a:extLst>
          </p:cNvPr>
          <p:cNvSpPr txBox="1"/>
          <p:nvPr/>
        </p:nvSpPr>
        <p:spPr>
          <a:xfrm>
            <a:off x="4890867" y="3534140"/>
            <a:ext cx="3930884" cy="1077218"/>
          </a:xfrm>
          <a:prstGeom prst="rect">
            <a:avLst/>
          </a:prstGeom>
          <a:noFill/>
        </p:spPr>
        <p:txBody>
          <a:bodyPr wrap="none" rtlCol="0">
            <a:spAutoFit/>
          </a:bodyPr>
          <a:lstStyle/>
          <a:p>
            <a:pPr marL="342891" indent="-342891" defTabSz="1219170">
              <a:buFontTx/>
              <a:buAutoNum type="arabicParenR"/>
            </a:pPr>
            <a:r>
              <a:rPr lang="en-US" sz="1600" b="1" kern="0" dirty="0">
                <a:solidFill>
                  <a:sysClr val="windowText" lastClr="000000"/>
                </a:solidFill>
                <a:latin typeface="Arial" panose="020B0604020202020204" pitchFamily="34" charset="0"/>
                <a:cs typeface="Arial" panose="020B0604020202020204" pitchFamily="34" charset="0"/>
              </a:rPr>
              <a:t>Chemotherapy</a:t>
            </a:r>
            <a:r>
              <a:rPr lang="en-US" sz="1600" kern="0" dirty="0">
                <a:solidFill>
                  <a:sysClr val="windowText" lastClr="000000"/>
                </a:solidFill>
                <a:latin typeface="Arial" panose="020B0604020202020204" pitchFamily="34" charset="0"/>
                <a:cs typeface="Arial" panose="020B0604020202020204" pitchFamily="34" charset="0"/>
              </a:rPr>
              <a:t> (dealer’s choice)</a:t>
            </a:r>
          </a:p>
          <a:p>
            <a:pPr marL="342891" indent="-342891" defTabSz="1219170">
              <a:buFontTx/>
              <a:buAutoNum type="arabicParenR"/>
            </a:pPr>
            <a:r>
              <a:rPr lang="en-US" sz="1600" b="1" kern="0" dirty="0">
                <a:solidFill>
                  <a:sysClr val="windowText" lastClr="000000"/>
                </a:solidFill>
                <a:latin typeface="Arial" panose="020B0604020202020204" pitchFamily="34" charset="0"/>
                <a:cs typeface="Arial" panose="020B0604020202020204" pitchFamily="34" charset="0"/>
              </a:rPr>
              <a:t>PROs </a:t>
            </a:r>
            <a:r>
              <a:rPr lang="en-US" sz="1600" kern="0" dirty="0">
                <a:solidFill>
                  <a:sysClr val="windowText" lastClr="000000"/>
                </a:solidFill>
                <a:latin typeface="Arial" panose="020B0604020202020204" pitchFamily="34" charset="0"/>
                <a:cs typeface="Arial" panose="020B0604020202020204" pitchFamily="34" charset="0"/>
              </a:rPr>
              <a:t>(weekly, after CRT and at F/U)</a:t>
            </a:r>
          </a:p>
          <a:p>
            <a:pPr marL="342891" indent="-342891" defTabSz="1219170">
              <a:buFontTx/>
              <a:buAutoNum type="arabicParenR"/>
            </a:pPr>
            <a:r>
              <a:rPr lang="en-US" sz="1600" b="1" kern="0" dirty="0">
                <a:solidFill>
                  <a:sysClr val="windowText" lastClr="000000"/>
                </a:solidFill>
                <a:latin typeface="Arial" panose="020B0604020202020204" pitchFamily="34" charset="0"/>
                <a:cs typeface="Arial" panose="020B0604020202020204" pitchFamily="34" charset="0"/>
              </a:rPr>
              <a:t>Surgery</a:t>
            </a:r>
            <a:r>
              <a:rPr lang="en-US" sz="1600" kern="0" dirty="0">
                <a:solidFill>
                  <a:sysClr val="windowText" lastClr="000000"/>
                </a:solidFill>
                <a:latin typeface="Arial" panose="020B0604020202020204" pitchFamily="34" charset="0"/>
                <a:cs typeface="Arial" panose="020B0604020202020204" pitchFamily="34" charset="0"/>
              </a:rPr>
              <a:t> (discretion of surgeon) </a:t>
            </a:r>
          </a:p>
          <a:p>
            <a:pPr defTabSz="1219170"/>
            <a:r>
              <a:rPr lang="en-US" sz="1600" kern="0" dirty="0">
                <a:solidFill>
                  <a:sysClr val="windowText" lastClr="000000"/>
                </a:solidFill>
                <a:latin typeface="Arial" panose="020B0604020202020204" pitchFamily="34" charset="0"/>
                <a:cs typeface="Arial" panose="020B0604020202020204" pitchFamily="34" charset="0"/>
              </a:rPr>
              <a:t>     after CRT</a:t>
            </a:r>
          </a:p>
        </p:txBody>
      </p:sp>
      <p:sp>
        <p:nvSpPr>
          <p:cNvPr id="30" name="TextBox 29">
            <a:extLst>
              <a:ext uri="{FF2B5EF4-FFF2-40B4-BE49-F238E27FC236}">
                <a16:creationId xmlns:a16="http://schemas.microsoft.com/office/drawing/2014/main" id="{C1947CF7-235D-4FEB-B51B-C28C8B576B2F}"/>
              </a:ext>
            </a:extLst>
          </p:cNvPr>
          <p:cNvSpPr txBox="1"/>
          <p:nvPr/>
        </p:nvSpPr>
        <p:spPr>
          <a:xfrm>
            <a:off x="644648" y="5115768"/>
            <a:ext cx="1402948" cy="307777"/>
          </a:xfrm>
          <a:prstGeom prst="rect">
            <a:avLst/>
          </a:prstGeom>
          <a:noFill/>
        </p:spPr>
        <p:txBody>
          <a:bodyPr wrap="none" rtlCol="0">
            <a:spAutoFit/>
          </a:bodyPr>
          <a:lstStyle/>
          <a:p>
            <a:pPr defTabSz="1219170"/>
            <a:r>
              <a:rPr lang="en-US" sz="1400" kern="0" dirty="0">
                <a:solidFill>
                  <a:sysClr val="windowText" lastClr="000000"/>
                </a:solidFill>
                <a:latin typeface="Arial" panose="020B0604020202020204" pitchFamily="34" charset="0"/>
                <a:cs typeface="Arial" panose="020B0604020202020204" pitchFamily="34" charset="0"/>
              </a:rPr>
              <a:t>N=180 planned</a:t>
            </a:r>
          </a:p>
        </p:txBody>
      </p:sp>
      <p:sp>
        <p:nvSpPr>
          <p:cNvPr id="31" name="TextBox 30">
            <a:extLst>
              <a:ext uri="{FF2B5EF4-FFF2-40B4-BE49-F238E27FC236}">
                <a16:creationId xmlns:a16="http://schemas.microsoft.com/office/drawing/2014/main" id="{1F94C0FC-6CF9-4D3B-8B12-E614BDED2645}"/>
              </a:ext>
            </a:extLst>
          </p:cNvPr>
          <p:cNvSpPr txBox="1"/>
          <p:nvPr/>
        </p:nvSpPr>
        <p:spPr>
          <a:xfrm>
            <a:off x="8776901" y="1952740"/>
            <a:ext cx="3226987" cy="3000821"/>
          </a:xfrm>
          <a:prstGeom prst="rect">
            <a:avLst/>
          </a:prstGeom>
          <a:noFill/>
          <a:ln w="28575">
            <a:solidFill>
              <a:schemeClr val="tx1"/>
            </a:solidFill>
          </a:ln>
        </p:spPr>
        <p:txBody>
          <a:bodyPr wrap="square" rtlCol="0">
            <a:spAutoFit/>
          </a:bodyPr>
          <a:lstStyle/>
          <a:p>
            <a:pPr defTabSz="1219170">
              <a:lnSpc>
                <a:spcPct val="150000"/>
              </a:lnSpc>
            </a:pPr>
            <a:r>
              <a:rPr lang="en-US" sz="1400" b="1" kern="0" dirty="0">
                <a:solidFill>
                  <a:sysClr val="windowText" lastClr="000000"/>
                </a:solidFill>
                <a:latin typeface="Arial" panose="020B0604020202020204" pitchFamily="34" charset="0"/>
                <a:cs typeface="Arial" panose="020B0604020202020204" pitchFamily="34" charset="0"/>
              </a:rPr>
              <a:t>Co-Primary endpoints</a:t>
            </a:r>
          </a:p>
          <a:p>
            <a:pPr marL="285744" indent="-285744" defTabSz="1219170">
              <a:lnSpc>
                <a:spcPct val="150000"/>
              </a:lnSpc>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Total Toxicity Burden (TTB)</a:t>
            </a:r>
          </a:p>
          <a:p>
            <a:pPr marL="285744" indent="-285744" defTabSz="1219170">
              <a:lnSpc>
                <a:spcPct val="150000"/>
              </a:lnSpc>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Progression Free Survival (PFS)</a:t>
            </a:r>
          </a:p>
          <a:p>
            <a:pPr marL="285744" indent="-285744" defTabSz="1219170">
              <a:lnSpc>
                <a:spcPct val="150000"/>
              </a:lnSpc>
              <a:buFont typeface="Arial" panose="020B0604020202020204" pitchFamily="34" charset="0"/>
              <a:buChar char="•"/>
            </a:pPr>
            <a:endParaRPr lang="en-US" sz="1400" kern="0" dirty="0">
              <a:solidFill>
                <a:sysClr val="windowText" lastClr="000000"/>
              </a:solidFill>
              <a:latin typeface="Arial" panose="020B0604020202020204" pitchFamily="34" charset="0"/>
              <a:cs typeface="Arial" panose="020B0604020202020204" pitchFamily="34" charset="0"/>
            </a:endParaRPr>
          </a:p>
          <a:p>
            <a:pPr defTabSz="1219170">
              <a:lnSpc>
                <a:spcPct val="150000"/>
              </a:lnSpc>
            </a:pPr>
            <a:r>
              <a:rPr lang="en-US" sz="1400" b="1" kern="0" dirty="0">
                <a:solidFill>
                  <a:sysClr val="windowText" lastClr="000000"/>
                </a:solidFill>
                <a:latin typeface="Arial" panose="020B0604020202020204" pitchFamily="34" charset="0"/>
                <a:cs typeface="Arial" panose="020B0604020202020204" pitchFamily="34" charset="0"/>
              </a:rPr>
              <a:t>Secondary endpoints</a:t>
            </a:r>
          </a:p>
          <a:p>
            <a:pPr marL="285744" indent="-285744" defTabSz="1219170">
              <a:lnSpc>
                <a:spcPct val="150000"/>
              </a:lnSpc>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Overall Survival</a:t>
            </a:r>
          </a:p>
          <a:p>
            <a:pPr marL="285744" indent="-285744" defTabSz="1219170">
              <a:lnSpc>
                <a:spcPct val="150000"/>
              </a:lnSpc>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QOL (EQ5D)</a:t>
            </a:r>
          </a:p>
          <a:p>
            <a:pPr marL="285744" indent="-285744" defTabSz="1219170">
              <a:lnSpc>
                <a:spcPct val="150000"/>
              </a:lnSpc>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Pathologic response</a:t>
            </a:r>
          </a:p>
          <a:p>
            <a:pPr marL="285744" indent="-285744" defTabSz="1219170">
              <a:lnSpc>
                <a:spcPct val="150000"/>
              </a:lnSpc>
              <a:buFont typeface="Arial" panose="020B0604020202020204" pitchFamily="34" charset="0"/>
              <a:buChar char="•"/>
            </a:pPr>
            <a:r>
              <a:rPr lang="en-US" sz="1400" kern="0" dirty="0">
                <a:solidFill>
                  <a:sysClr val="windowText" lastClr="000000"/>
                </a:solidFill>
                <a:latin typeface="Arial" panose="020B0604020202020204" pitchFamily="34" charset="0"/>
                <a:cs typeface="Arial" panose="020B0604020202020204" pitchFamily="34" charset="0"/>
              </a:rPr>
              <a:t>Lymphopenia risk</a:t>
            </a:r>
          </a:p>
        </p:txBody>
      </p:sp>
      <p:sp>
        <p:nvSpPr>
          <p:cNvPr id="5" name="TextBox 4">
            <a:extLst>
              <a:ext uri="{FF2B5EF4-FFF2-40B4-BE49-F238E27FC236}">
                <a16:creationId xmlns:a16="http://schemas.microsoft.com/office/drawing/2014/main" id="{EA01E34D-0CA5-40DE-8118-748CCF744AAA}"/>
              </a:ext>
            </a:extLst>
          </p:cNvPr>
          <p:cNvSpPr txBox="1"/>
          <p:nvPr/>
        </p:nvSpPr>
        <p:spPr>
          <a:xfrm>
            <a:off x="9871980" y="6569475"/>
            <a:ext cx="2249014" cy="225767"/>
          </a:xfrm>
          <a:prstGeom prst="rect">
            <a:avLst/>
          </a:prstGeom>
          <a:noFill/>
        </p:spPr>
        <p:txBody>
          <a:bodyPr wrap="none" lIns="0" tIns="0" rIns="0" bIns="0" rtlCol="0">
            <a:spAutoFit/>
          </a:bodyPr>
          <a:lstStyle/>
          <a:p>
            <a:pPr defTabSz="1219170">
              <a:spcBef>
                <a:spcPts val="1600"/>
              </a:spcBef>
            </a:pPr>
            <a:r>
              <a:rPr lang="en-US" sz="1467" i="1" kern="0" dirty="0">
                <a:solidFill>
                  <a:sysClr val="windowText" lastClr="000000"/>
                </a:solidFill>
                <a:latin typeface="+mj-lt"/>
                <a:cs typeface="Arial"/>
              </a:rPr>
              <a:t>Lin SH et al., ASTRO 2019</a:t>
            </a:r>
          </a:p>
        </p:txBody>
      </p:sp>
    </p:spTree>
    <p:extLst>
      <p:ext uri="{BB962C8B-B14F-4D97-AF65-F5344CB8AC3E}">
        <p14:creationId xmlns:p14="http://schemas.microsoft.com/office/powerpoint/2010/main" val="31901830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7442-EC45-4016-84C4-7B78110DCC15}"/>
              </a:ext>
            </a:extLst>
          </p:cNvPr>
          <p:cNvSpPr>
            <a:spLocks noGrp="1"/>
          </p:cNvSpPr>
          <p:nvPr>
            <p:ph type="title"/>
          </p:nvPr>
        </p:nvSpPr>
        <p:spPr>
          <a:xfrm>
            <a:off x="341195" y="710864"/>
            <a:ext cx="11422276" cy="1141824"/>
          </a:xfrm>
        </p:spPr>
        <p:txBody>
          <a:bodyPr>
            <a:normAutofit/>
          </a:bodyPr>
          <a:lstStyle/>
          <a:p>
            <a:r>
              <a:rPr lang="en-US" sz="3600" dirty="0">
                <a:latin typeface="Arial" panose="020B0604020202020204" pitchFamily="34" charset="0"/>
              </a:rPr>
              <a:t>Primary Endpoint: TTB</a:t>
            </a:r>
          </a:p>
        </p:txBody>
      </p:sp>
      <p:pic>
        <p:nvPicPr>
          <p:cNvPr id="4" name="Content Placeholder 3">
            <a:extLst>
              <a:ext uri="{FF2B5EF4-FFF2-40B4-BE49-F238E27FC236}">
                <a16:creationId xmlns:a16="http://schemas.microsoft.com/office/drawing/2014/main" id="{E0D73609-842E-4570-B51C-C33BFE4A89A7}"/>
              </a:ext>
            </a:extLst>
          </p:cNvPr>
          <p:cNvPicPr>
            <a:picLocks noGrp="1" noChangeAspect="1"/>
          </p:cNvPicPr>
          <p:nvPr>
            <p:ph idx="1"/>
          </p:nvPr>
        </p:nvPicPr>
        <p:blipFill>
          <a:blip r:embed="rId3"/>
          <a:stretch>
            <a:fillRect/>
          </a:stretch>
        </p:blipFill>
        <p:spPr>
          <a:xfrm>
            <a:off x="90873" y="2673109"/>
            <a:ext cx="3896689" cy="3793096"/>
          </a:xfrm>
          <a:prstGeom prst="rect">
            <a:avLst/>
          </a:prstGeom>
        </p:spPr>
      </p:pic>
      <p:sp>
        <p:nvSpPr>
          <p:cNvPr id="7" name="TextBox 6">
            <a:extLst>
              <a:ext uri="{FF2B5EF4-FFF2-40B4-BE49-F238E27FC236}">
                <a16:creationId xmlns:a16="http://schemas.microsoft.com/office/drawing/2014/main" id="{15258B09-F0F1-4194-97A5-0D91F92E6D92}"/>
              </a:ext>
            </a:extLst>
          </p:cNvPr>
          <p:cNvSpPr txBox="1"/>
          <p:nvPr/>
        </p:nvSpPr>
        <p:spPr>
          <a:xfrm>
            <a:off x="1832441" y="3766664"/>
            <a:ext cx="2201244" cy="1077218"/>
          </a:xfrm>
          <a:prstGeom prst="rect">
            <a:avLst/>
          </a:prstGeom>
          <a:noFill/>
        </p:spPr>
        <p:txBody>
          <a:bodyPr wrap="none" rtlCol="0">
            <a:spAutoFit/>
          </a:bodyPr>
          <a:lstStyle/>
          <a:p>
            <a:pPr defTabSz="1219170"/>
            <a:r>
              <a:rPr lang="en-US" sz="1600" kern="0" dirty="0">
                <a:solidFill>
                  <a:sysClr val="windowText" lastClr="000000"/>
                </a:solidFill>
                <a:latin typeface="Arial" panose="020B0604020202020204" pitchFamily="34" charset="0"/>
                <a:cs typeface="Arial" panose="020B0604020202020204" pitchFamily="34" charset="0"/>
              </a:rPr>
              <a:t>Prespecified stopping </a:t>
            </a:r>
          </a:p>
          <a:p>
            <a:pPr defTabSz="1219170"/>
            <a:r>
              <a:rPr lang="en-US" sz="1600" kern="0" dirty="0">
                <a:solidFill>
                  <a:sysClr val="windowText" lastClr="000000"/>
                </a:solidFill>
                <a:latin typeface="Arial" panose="020B0604020202020204" pitchFamily="34" charset="0"/>
                <a:cs typeface="Arial" panose="020B0604020202020204" pitchFamily="34" charset="0"/>
              </a:rPr>
              <a:t>boundary = 0.9942 @</a:t>
            </a:r>
          </a:p>
          <a:p>
            <a:pPr defTabSz="1219170"/>
            <a:r>
              <a:rPr lang="en-US" sz="1600" kern="0" dirty="0">
                <a:solidFill>
                  <a:sysClr val="windowText" lastClr="000000"/>
                </a:solidFill>
                <a:latin typeface="Arial" panose="020B0604020202020204" pitchFamily="34" charset="0"/>
                <a:cs typeface="Arial" panose="020B0604020202020204" pitchFamily="34" charset="0"/>
              </a:rPr>
              <a:t>3</a:t>
            </a:r>
            <a:r>
              <a:rPr lang="en-US" sz="1600" kern="0" baseline="30000" dirty="0">
                <a:solidFill>
                  <a:sysClr val="windowText" lastClr="000000"/>
                </a:solidFill>
                <a:latin typeface="Arial" panose="020B0604020202020204" pitchFamily="34" charset="0"/>
                <a:cs typeface="Arial" panose="020B0604020202020204" pitchFamily="34" charset="0"/>
              </a:rPr>
              <a:t>rd</a:t>
            </a:r>
            <a:r>
              <a:rPr lang="en-US" sz="1600" kern="0" dirty="0">
                <a:solidFill>
                  <a:sysClr val="windowText" lastClr="000000"/>
                </a:solidFill>
                <a:latin typeface="Arial" panose="020B0604020202020204" pitchFamily="34" charset="0"/>
                <a:cs typeface="Arial" panose="020B0604020202020204" pitchFamily="34" charset="0"/>
              </a:rPr>
              <a:t> interim analysis</a:t>
            </a:r>
          </a:p>
          <a:p>
            <a:pPr defTabSz="1219170"/>
            <a:r>
              <a:rPr lang="en-US" sz="1600" kern="0" dirty="0">
                <a:solidFill>
                  <a:sysClr val="windowText" lastClr="000000"/>
                </a:solidFill>
                <a:latin typeface="Arial" panose="020B0604020202020204" pitchFamily="34" charset="0"/>
                <a:cs typeface="Arial" panose="020B0604020202020204" pitchFamily="34" charset="0"/>
              </a:rPr>
              <a:t>with 67% of info</a:t>
            </a:r>
          </a:p>
        </p:txBody>
      </p:sp>
      <p:cxnSp>
        <p:nvCxnSpPr>
          <p:cNvPr id="9" name="Straight Arrow Connector 8">
            <a:extLst>
              <a:ext uri="{FF2B5EF4-FFF2-40B4-BE49-F238E27FC236}">
                <a16:creationId xmlns:a16="http://schemas.microsoft.com/office/drawing/2014/main" id="{DD49157F-FED2-40C9-B6F4-834B5E4CEA0F}"/>
              </a:ext>
            </a:extLst>
          </p:cNvPr>
          <p:cNvCxnSpPr>
            <a:cxnSpLocks/>
          </p:cNvCxnSpPr>
          <p:nvPr/>
        </p:nvCxnSpPr>
        <p:spPr>
          <a:xfrm flipH="1" flipV="1">
            <a:off x="2767481" y="3302186"/>
            <a:ext cx="456919" cy="48309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9BC204-46EA-41DF-8AE3-90970F3E95AB}"/>
              </a:ext>
            </a:extLst>
          </p:cNvPr>
          <p:cNvCxnSpPr/>
          <p:nvPr/>
        </p:nvCxnSpPr>
        <p:spPr>
          <a:xfrm>
            <a:off x="2709617" y="3119796"/>
            <a:ext cx="0" cy="2858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315DFF-3E7E-4D68-ABA9-2E54B3D42DB3}"/>
              </a:ext>
            </a:extLst>
          </p:cNvPr>
          <p:cNvCxnSpPr>
            <a:cxnSpLocks/>
          </p:cNvCxnSpPr>
          <p:nvPr/>
        </p:nvCxnSpPr>
        <p:spPr>
          <a:xfrm flipH="1" flipV="1">
            <a:off x="585144" y="3117520"/>
            <a:ext cx="2124475" cy="227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BC0331D-B303-475E-8309-E609F7448554}"/>
              </a:ext>
            </a:extLst>
          </p:cNvPr>
          <p:cNvSpPr txBox="1"/>
          <p:nvPr/>
        </p:nvSpPr>
        <p:spPr>
          <a:xfrm>
            <a:off x="326649" y="1620903"/>
            <a:ext cx="2940228" cy="738664"/>
          </a:xfrm>
          <a:prstGeom prst="rect">
            <a:avLst/>
          </a:prstGeom>
          <a:noFill/>
        </p:spPr>
        <p:txBody>
          <a:bodyPr wrap="none" rtlCol="0">
            <a:spAutoFit/>
          </a:bodyPr>
          <a:lstStyle/>
          <a:p>
            <a:pPr defTabSz="1219170"/>
            <a:r>
              <a:rPr lang="en-US" sz="1400" b="1" kern="0" dirty="0">
                <a:solidFill>
                  <a:srgbClr val="004B8E"/>
                </a:solidFill>
                <a:latin typeface="Arial" panose="020B0604020202020204" pitchFamily="34" charset="0"/>
                <a:cs typeface="Arial" panose="020B0604020202020204" pitchFamily="34" charset="0"/>
              </a:rPr>
              <a:t>The posterior probability that</a:t>
            </a:r>
          </a:p>
          <a:p>
            <a:pPr defTabSz="1219170"/>
            <a:r>
              <a:rPr lang="en-US" sz="1400" b="1" kern="0" dirty="0">
                <a:solidFill>
                  <a:srgbClr val="004B8E"/>
                </a:solidFill>
                <a:latin typeface="Arial" panose="020B0604020202020204" pitchFamily="34" charset="0"/>
                <a:cs typeface="Arial" panose="020B0604020202020204" pitchFamily="34" charset="0"/>
              </a:rPr>
              <a:t>Mean TTB was lower for PBT vs.</a:t>
            </a:r>
          </a:p>
          <a:p>
            <a:pPr defTabSz="1219170"/>
            <a:r>
              <a:rPr lang="en-US" sz="1400" b="1" kern="0" dirty="0">
                <a:solidFill>
                  <a:srgbClr val="004B8E"/>
                </a:solidFill>
                <a:latin typeface="Arial" panose="020B0604020202020204" pitchFamily="34" charset="0"/>
                <a:cs typeface="Arial" panose="020B0604020202020204" pitchFamily="34" charset="0"/>
              </a:rPr>
              <a:t>IMRT was 0.9989 @ 66% of info</a:t>
            </a:r>
          </a:p>
        </p:txBody>
      </p:sp>
      <p:sp>
        <p:nvSpPr>
          <p:cNvPr id="18" name="TextBox 17">
            <a:extLst>
              <a:ext uri="{FF2B5EF4-FFF2-40B4-BE49-F238E27FC236}">
                <a16:creationId xmlns:a16="http://schemas.microsoft.com/office/drawing/2014/main" id="{B718624B-EDA2-4DB1-99C3-022E255C4EF2}"/>
              </a:ext>
            </a:extLst>
          </p:cNvPr>
          <p:cNvSpPr txBox="1"/>
          <p:nvPr/>
        </p:nvSpPr>
        <p:spPr>
          <a:xfrm>
            <a:off x="2871896" y="5430434"/>
            <a:ext cx="543739" cy="307777"/>
          </a:xfrm>
          <a:prstGeom prst="rect">
            <a:avLst/>
          </a:prstGeom>
          <a:noFill/>
        </p:spPr>
        <p:txBody>
          <a:bodyPr wrap="none" rtlCol="0">
            <a:spAutoFit/>
          </a:bodyPr>
          <a:lstStyle/>
          <a:p>
            <a:pPr defTabSz="1219170"/>
            <a:r>
              <a:rPr lang="en-US" sz="1400" kern="0" dirty="0">
                <a:solidFill>
                  <a:sysClr val="windowText" lastClr="000000"/>
                </a:solidFill>
                <a:latin typeface="Arial" panose="020B0604020202020204" pitchFamily="34" charset="0"/>
                <a:cs typeface="Arial" panose="020B0604020202020204" pitchFamily="34" charset="0"/>
              </a:rPr>
              <a:t>66%</a:t>
            </a:r>
          </a:p>
        </p:txBody>
      </p:sp>
      <p:cxnSp>
        <p:nvCxnSpPr>
          <p:cNvPr id="20" name="Straight Arrow Connector 19">
            <a:extLst>
              <a:ext uri="{FF2B5EF4-FFF2-40B4-BE49-F238E27FC236}">
                <a16:creationId xmlns:a16="http://schemas.microsoft.com/office/drawing/2014/main" id="{0AAE90F3-017C-44DB-935A-30AF664FFD22}"/>
              </a:ext>
            </a:extLst>
          </p:cNvPr>
          <p:cNvCxnSpPr/>
          <p:nvPr/>
        </p:nvCxnSpPr>
        <p:spPr>
          <a:xfrm flipH="1">
            <a:off x="2767481" y="5731584"/>
            <a:ext cx="228459" cy="1697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C40B4BF-C680-40DF-A5E9-5B8DDBABBC5D}"/>
              </a:ext>
            </a:extLst>
          </p:cNvPr>
          <p:cNvGrpSpPr/>
          <p:nvPr/>
        </p:nvGrpSpPr>
        <p:grpSpPr>
          <a:xfrm>
            <a:off x="4016493" y="1545144"/>
            <a:ext cx="3962533" cy="5063976"/>
            <a:chOff x="4099353" y="1083505"/>
            <a:chExt cx="3962533" cy="5063976"/>
          </a:xfrm>
        </p:grpSpPr>
        <p:pic>
          <p:nvPicPr>
            <p:cNvPr id="5" name="Picture 4">
              <a:extLst>
                <a:ext uri="{FF2B5EF4-FFF2-40B4-BE49-F238E27FC236}">
                  <a16:creationId xmlns:a16="http://schemas.microsoft.com/office/drawing/2014/main" id="{4AA57D5C-3996-439B-82EE-931E1844BDE7}"/>
                </a:ext>
              </a:extLst>
            </p:cNvPr>
            <p:cNvPicPr>
              <a:picLocks noChangeAspect="1"/>
            </p:cNvPicPr>
            <p:nvPr/>
          </p:nvPicPr>
          <p:blipFill>
            <a:blip r:embed="rId4"/>
            <a:stretch>
              <a:fillRect/>
            </a:stretch>
          </p:blipFill>
          <p:spPr>
            <a:xfrm>
              <a:off x="4099353" y="2193319"/>
              <a:ext cx="3962533" cy="3954162"/>
            </a:xfrm>
            <a:prstGeom prst="rect">
              <a:avLst/>
            </a:prstGeom>
          </p:spPr>
        </p:pic>
        <p:sp>
          <p:nvSpPr>
            <p:cNvPr id="21" name="TextBox 20">
              <a:extLst>
                <a:ext uri="{FF2B5EF4-FFF2-40B4-BE49-F238E27FC236}">
                  <a16:creationId xmlns:a16="http://schemas.microsoft.com/office/drawing/2014/main" id="{58FF3EBF-37A2-4DF0-8878-0CF0888ABE33}"/>
                </a:ext>
              </a:extLst>
            </p:cNvPr>
            <p:cNvSpPr txBox="1"/>
            <p:nvPr/>
          </p:nvSpPr>
          <p:spPr>
            <a:xfrm>
              <a:off x="4753696" y="1083505"/>
              <a:ext cx="2606804" cy="400110"/>
            </a:xfrm>
            <a:prstGeom prst="rect">
              <a:avLst/>
            </a:prstGeom>
            <a:noFill/>
          </p:spPr>
          <p:txBody>
            <a:bodyPr wrap="none" rtlCol="0">
              <a:spAutoFit/>
            </a:bodyPr>
            <a:lstStyle/>
            <a:p>
              <a:pPr defTabSz="1219170"/>
              <a:r>
                <a:rPr lang="en-US" sz="2000" b="1" kern="0" dirty="0">
                  <a:solidFill>
                    <a:srgbClr val="004B8E"/>
                  </a:solidFill>
                  <a:latin typeface="Arial" panose="020B0604020202020204" pitchFamily="34" charset="0"/>
                  <a:cs typeface="Arial" panose="020B0604020202020204" pitchFamily="34" charset="0"/>
                </a:rPr>
                <a:t>Posterior Mean TTB</a:t>
              </a:r>
            </a:p>
          </p:txBody>
        </p:sp>
        <p:sp>
          <p:nvSpPr>
            <p:cNvPr id="22" name="TextBox 21">
              <a:extLst>
                <a:ext uri="{FF2B5EF4-FFF2-40B4-BE49-F238E27FC236}">
                  <a16:creationId xmlns:a16="http://schemas.microsoft.com/office/drawing/2014/main" id="{547C230C-AB54-4294-B01E-BFD195683018}"/>
                </a:ext>
              </a:extLst>
            </p:cNvPr>
            <p:cNvSpPr txBox="1"/>
            <p:nvPr/>
          </p:nvSpPr>
          <p:spPr>
            <a:xfrm>
              <a:off x="4436076" y="1491813"/>
              <a:ext cx="2630848" cy="523220"/>
            </a:xfrm>
            <a:prstGeom prst="rect">
              <a:avLst/>
            </a:prstGeom>
            <a:noFill/>
          </p:spPr>
          <p:txBody>
            <a:bodyPr wrap="none" rtlCol="0">
              <a:spAutoFit/>
            </a:bodyPr>
            <a:lstStyle/>
            <a:p>
              <a:pPr defTabSz="1219170"/>
              <a:r>
                <a:rPr lang="en-US" sz="1400" kern="0" dirty="0">
                  <a:solidFill>
                    <a:srgbClr val="004B8E"/>
                  </a:solidFill>
                  <a:latin typeface="Arial" panose="020B0604020202020204" pitchFamily="34" charset="0"/>
                  <a:cs typeface="Arial" panose="020B0604020202020204" pitchFamily="34" charset="0"/>
                </a:rPr>
                <a:t>IMRT: 39.9 (95% DI 26.2-54.9)</a:t>
              </a:r>
            </a:p>
            <a:p>
              <a:pPr defTabSz="1219170"/>
              <a:r>
                <a:rPr lang="en-US" sz="1400" kern="0" dirty="0">
                  <a:solidFill>
                    <a:srgbClr val="004B8E"/>
                  </a:solidFill>
                  <a:latin typeface="Arial" panose="020B0604020202020204" pitchFamily="34" charset="0"/>
                  <a:cs typeface="Arial" panose="020B0604020202020204" pitchFamily="34" charset="0"/>
                </a:rPr>
                <a:t>PBT: 17.4 (95% DI 10.5-25.0</a:t>
              </a:r>
              <a:r>
                <a:rPr lang="en-US" sz="1400" kern="0" dirty="0">
                  <a:solidFill>
                    <a:sysClr val="windowText" lastClr="000000"/>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7EA5366B-8BC9-4D2A-809D-34A24A5F67CD}"/>
                </a:ext>
              </a:extLst>
            </p:cNvPr>
            <p:cNvSpPr txBox="1"/>
            <p:nvPr/>
          </p:nvSpPr>
          <p:spPr>
            <a:xfrm>
              <a:off x="6235799" y="3249972"/>
              <a:ext cx="1473480" cy="307777"/>
            </a:xfrm>
            <a:prstGeom prst="rect">
              <a:avLst/>
            </a:prstGeom>
            <a:noFill/>
          </p:spPr>
          <p:txBody>
            <a:bodyPr wrap="none" rtlCol="0">
              <a:spAutoFit/>
            </a:bodyPr>
            <a:lstStyle/>
            <a:p>
              <a:pPr defTabSz="1219170"/>
              <a:r>
                <a:rPr lang="en-US" sz="1400" kern="0" dirty="0">
                  <a:solidFill>
                    <a:sysClr val="windowText" lastClr="000000"/>
                  </a:solidFill>
                  <a:latin typeface="Arial" panose="020B0604020202020204" pitchFamily="34" charset="0"/>
                  <a:cs typeface="Arial" panose="020B0604020202020204" pitchFamily="34" charset="0"/>
                </a:rPr>
                <a:t>IMRT/PBT = </a:t>
              </a:r>
              <a:r>
                <a:rPr lang="en-US" sz="1400" b="1" kern="0" dirty="0">
                  <a:solidFill>
                    <a:sysClr val="windowText" lastClr="000000"/>
                  </a:solidFill>
                  <a:latin typeface="Arial" panose="020B0604020202020204" pitchFamily="34" charset="0"/>
                  <a:cs typeface="Arial" panose="020B0604020202020204" pitchFamily="34" charset="0"/>
                </a:rPr>
                <a:t>2.3</a:t>
              </a:r>
            </a:p>
          </p:txBody>
        </p:sp>
      </p:grpSp>
      <p:grpSp>
        <p:nvGrpSpPr>
          <p:cNvPr id="8" name="Group 7">
            <a:extLst>
              <a:ext uri="{FF2B5EF4-FFF2-40B4-BE49-F238E27FC236}">
                <a16:creationId xmlns:a16="http://schemas.microsoft.com/office/drawing/2014/main" id="{F8B28DA2-7450-472B-99D9-76F12E4BB504}"/>
              </a:ext>
            </a:extLst>
          </p:cNvPr>
          <p:cNvGrpSpPr/>
          <p:nvPr/>
        </p:nvGrpSpPr>
        <p:grpSpPr>
          <a:xfrm>
            <a:off x="8036885" y="1536907"/>
            <a:ext cx="3966304" cy="5061963"/>
            <a:chOff x="8119748" y="1075267"/>
            <a:chExt cx="3966304" cy="5061963"/>
          </a:xfrm>
        </p:grpSpPr>
        <p:pic>
          <p:nvPicPr>
            <p:cNvPr id="6" name="Picture 5">
              <a:extLst>
                <a:ext uri="{FF2B5EF4-FFF2-40B4-BE49-F238E27FC236}">
                  <a16:creationId xmlns:a16="http://schemas.microsoft.com/office/drawing/2014/main" id="{94DC2D6A-601F-43DE-A6F7-1F55E4E3595C}"/>
                </a:ext>
              </a:extLst>
            </p:cNvPr>
            <p:cNvPicPr>
              <a:picLocks noChangeAspect="1"/>
            </p:cNvPicPr>
            <p:nvPr/>
          </p:nvPicPr>
          <p:blipFill>
            <a:blip r:embed="rId5"/>
            <a:stretch>
              <a:fillRect/>
            </a:stretch>
          </p:blipFill>
          <p:spPr>
            <a:xfrm>
              <a:off x="8119748" y="2193318"/>
              <a:ext cx="3966304" cy="3943912"/>
            </a:xfrm>
            <a:prstGeom prst="rect">
              <a:avLst/>
            </a:prstGeom>
          </p:spPr>
        </p:pic>
        <p:sp>
          <p:nvSpPr>
            <p:cNvPr id="23" name="TextBox 22">
              <a:extLst>
                <a:ext uri="{FF2B5EF4-FFF2-40B4-BE49-F238E27FC236}">
                  <a16:creationId xmlns:a16="http://schemas.microsoft.com/office/drawing/2014/main" id="{ACE5D395-84B8-430B-8F60-0E64F0A4B5DE}"/>
                </a:ext>
              </a:extLst>
            </p:cNvPr>
            <p:cNvSpPr txBox="1"/>
            <p:nvPr/>
          </p:nvSpPr>
          <p:spPr>
            <a:xfrm>
              <a:off x="8338781" y="1075267"/>
              <a:ext cx="3610463" cy="400110"/>
            </a:xfrm>
            <a:prstGeom prst="rect">
              <a:avLst/>
            </a:prstGeom>
            <a:noFill/>
          </p:spPr>
          <p:txBody>
            <a:bodyPr wrap="square" rtlCol="0">
              <a:spAutoFit/>
            </a:bodyPr>
            <a:lstStyle/>
            <a:p>
              <a:pPr defTabSz="1219170"/>
              <a:r>
                <a:rPr lang="en-US" sz="2000" b="1" kern="0" dirty="0">
                  <a:solidFill>
                    <a:srgbClr val="004B8E"/>
                  </a:solidFill>
                  <a:latin typeface="Arial" panose="020B0604020202020204" pitchFamily="34" charset="0"/>
                  <a:cs typeface="Arial" panose="020B0604020202020204" pitchFamily="34" charset="0"/>
                </a:rPr>
                <a:t>Posterior Mean POC scores</a:t>
              </a:r>
            </a:p>
          </p:txBody>
        </p:sp>
        <p:sp>
          <p:nvSpPr>
            <p:cNvPr id="24" name="TextBox 23">
              <a:extLst>
                <a:ext uri="{FF2B5EF4-FFF2-40B4-BE49-F238E27FC236}">
                  <a16:creationId xmlns:a16="http://schemas.microsoft.com/office/drawing/2014/main" id="{7212BC26-84BF-4D5E-A42F-A9791569CBEA}"/>
                </a:ext>
              </a:extLst>
            </p:cNvPr>
            <p:cNvSpPr txBox="1"/>
            <p:nvPr/>
          </p:nvSpPr>
          <p:spPr>
            <a:xfrm>
              <a:off x="8582087" y="1483575"/>
              <a:ext cx="2531462" cy="523220"/>
            </a:xfrm>
            <a:prstGeom prst="rect">
              <a:avLst/>
            </a:prstGeom>
            <a:noFill/>
          </p:spPr>
          <p:txBody>
            <a:bodyPr wrap="none" rtlCol="0">
              <a:spAutoFit/>
            </a:bodyPr>
            <a:lstStyle/>
            <a:p>
              <a:pPr defTabSz="1219170"/>
              <a:r>
                <a:rPr lang="en-US" sz="1400" kern="0" dirty="0">
                  <a:solidFill>
                    <a:srgbClr val="004B8E"/>
                  </a:solidFill>
                  <a:latin typeface="Arial" panose="020B0604020202020204" pitchFamily="34" charset="0"/>
                  <a:cs typeface="Arial" panose="020B0604020202020204" pitchFamily="34" charset="0"/>
                </a:rPr>
                <a:t>IMRT: 19.1 (95% DI 7.3-32.3)</a:t>
              </a:r>
            </a:p>
            <a:p>
              <a:pPr defTabSz="1219170"/>
              <a:r>
                <a:rPr lang="en-US" sz="1400" kern="0" dirty="0">
                  <a:solidFill>
                    <a:srgbClr val="004B8E"/>
                  </a:solidFill>
                  <a:latin typeface="Arial" panose="020B0604020202020204" pitchFamily="34" charset="0"/>
                  <a:cs typeface="Arial" panose="020B0604020202020204" pitchFamily="34" charset="0"/>
                </a:rPr>
                <a:t>PBT: 2.5 (95% DI 0.3-5.2)</a:t>
              </a:r>
            </a:p>
          </p:txBody>
        </p:sp>
        <p:sp>
          <p:nvSpPr>
            <p:cNvPr id="26" name="TextBox 25">
              <a:extLst>
                <a:ext uri="{FF2B5EF4-FFF2-40B4-BE49-F238E27FC236}">
                  <a16:creationId xmlns:a16="http://schemas.microsoft.com/office/drawing/2014/main" id="{A402D2CB-7877-4DDF-9608-629137C8FFAF}"/>
                </a:ext>
              </a:extLst>
            </p:cNvPr>
            <p:cNvSpPr txBox="1"/>
            <p:nvPr/>
          </p:nvSpPr>
          <p:spPr>
            <a:xfrm>
              <a:off x="10173055" y="3249971"/>
              <a:ext cx="1473480" cy="307777"/>
            </a:xfrm>
            <a:prstGeom prst="rect">
              <a:avLst/>
            </a:prstGeom>
            <a:noFill/>
          </p:spPr>
          <p:txBody>
            <a:bodyPr wrap="none" rtlCol="0">
              <a:spAutoFit/>
            </a:bodyPr>
            <a:lstStyle/>
            <a:p>
              <a:pPr defTabSz="1219170"/>
              <a:r>
                <a:rPr lang="en-US" sz="1400" kern="0" dirty="0">
                  <a:solidFill>
                    <a:sysClr val="windowText" lastClr="000000"/>
                  </a:solidFill>
                  <a:latin typeface="Arial" panose="020B0604020202020204" pitchFamily="34" charset="0"/>
                  <a:cs typeface="Arial" panose="020B0604020202020204" pitchFamily="34" charset="0"/>
                </a:rPr>
                <a:t>IMRT/PBT = </a:t>
              </a:r>
              <a:r>
                <a:rPr lang="en-US" sz="1400" b="1" kern="0" dirty="0">
                  <a:solidFill>
                    <a:sysClr val="windowText" lastClr="000000"/>
                  </a:solidFill>
                  <a:latin typeface="Arial" panose="020B0604020202020204" pitchFamily="34" charset="0"/>
                  <a:cs typeface="Arial" panose="020B0604020202020204" pitchFamily="34" charset="0"/>
                </a:rPr>
                <a:t>7.6</a:t>
              </a:r>
            </a:p>
          </p:txBody>
        </p:sp>
      </p:grpSp>
    </p:spTree>
    <p:extLst>
      <p:ext uri="{BB962C8B-B14F-4D97-AF65-F5344CB8AC3E}">
        <p14:creationId xmlns:p14="http://schemas.microsoft.com/office/powerpoint/2010/main" val="291899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839" y="685799"/>
            <a:ext cx="11094720" cy="853440"/>
          </a:xfrm>
        </p:spPr>
        <p:txBody>
          <a:bodyPr/>
          <a:lstStyle/>
          <a:p>
            <a:pPr algn="ctr"/>
            <a:r>
              <a:rPr lang="en-US" sz="3200" dirty="0"/>
              <a:t>Schema for GI006: Phase III RCT of PBT vs IMRT</a:t>
            </a:r>
          </a:p>
        </p:txBody>
      </p:sp>
      <p:sp>
        <p:nvSpPr>
          <p:cNvPr id="3" name="Rectangle 2"/>
          <p:cNvSpPr/>
          <p:nvPr/>
        </p:nvSpPr>
        <p:spPr>
          <a:xfrm>
            <a:off x="3626605" y="3957234"/>
            <a:ext cx="4174209" cy="227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spcBef>
                <a:spcPts val="800"/>
              </a:spcBef>
            </a:pPr>
            <a:endParaRPr lang="en-US" sz="2400" b="1" kern="0" dirty="0">
              <a:solidFill>
                <a:sysClr val="windowText" lastClr="000000"/>
              </a:solidFill>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1" y="1277907"/>
            <a:ext cx="7270748" cy="552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2"/>
          </p:nvPr>
        </p:nvSpPr>
        <p:spPr>
          <a:xfrm>
            <a:off x="2519682" y="344651"/>
            <a:ext cx="11128929" cy="369332"/>
          </a:xfrm>
        </p:spPr>
        <p:txBody>
          <a:bodyPr/>
          <a:lstStyle/>
          <a:p>
            <a:pPr defTabSz="1219170"/>
            <a:r>
              <a:rPr lang="en-US" sz="2400" kern="0">
                <a:solidFill>
                  <a:srgbClr val="63666A"/>
                </a:solidFill>
              </a:rPr>
              <a:t>NRG-GI006</a:t>
            </a:r>
            <a:endParaRPr lang="en-US" sz="2400" kern="0" dirty="0">
              <a:solidFill>
                <a:srgbClr val="63666A"/>
              </a:solidFill>
            </a:endParaRPr>
          </a:p>
        </p:txBody>
      </p:sp>
    </p:spTree>
    <p:extLst>
      <p:ext uri="{BB962C8B-B14F-4D97-AF65-F5344CB8AC3E}">
        <p14:creationId xmlns:p14="http://schemas.microsoft.com/office/powerpoint/2010/main" val="353040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Placeholder 1"/>
          <p:cNvSpPr>
            <a:spLocks noGrp="1" noChangeArrowheads="1"/>
          </p:cNvSpPr>
          <p:nvPr>
            <p:ph type="body" sz="quarter" idx="10"/>
          </p:nvPr>
        </p:nvSpPr>
        <p:spPr bwMode="auto">
          <a:xfrm>
            <a:off x="2247900" y="381000"/>
            <a:ext cx="7467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RTOG 1112</a:t>
            </a:r>
          </a:p>
          <a:p>
            <a:pPr eaLnBrk="1" hangingPunct="1"/>
            <a:endParaRPr lang="en-US" altLang="en-US"/>
          </a:p>
        </p:txBody>
      </p:sp>
      <p:graphicFrame>
        <p:nvGraphicFramePr>
          <p:cNvPr id="4" name="Chart 3"/>
          <p:cNvGraphicFramePr>
            <a:graphicFrameLocks/>
          </p:cNvGraphicFramePr>
          <p:nvPr/>
        </p:nvGraphicFramePr>
        <p:xfrm>
          <a:off x="2019300" y="1066801"/>
          <a:ext cx="7924800" cy="4876799"/>
        </p:xfrm>
        <a:graphic>
          <a:graphicData uri="http://schemas.openxmlformats.org/drawingml/2006/chart">
            <c:chart xmlns:c="http://schemas.openxmlformats.org/drawingml/2006/chart" xmlns:r="http://schemas.openxmlformats.org/officeDocument/2006/relationships" r:id="rId2"/>
          </a:graphicData>
        </a:graphic>
      </p:graphicFrame>
      <p:sp>
        <p:nvSpPr>
          <p:cNvPr id="121860" name="TextBox 4"/>
          <p:cNvSpPr txBox="1">
            <a:spLocks noChangeArrowheads="1"/>
          </p:cNvSpPr>
          <p:nvPr/>
        </p:nvSpPr>
        <p:spPr bwMode="auto">
          <a:xfrm>
            <a:off x="7543800" y="2979739"/>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kern="0">
                <a:solidFill>
                  <a:srgbClr val="0000D3"/>
                </a:solidFill>
                <a:latin typeface="Times New Roman" panose="02020603050405020304" pitchFamily="18" charset="0"/>
                <a:cs typeface="Times New Roman" panose="02020603050405020304" pitchFamily="18" charset="0"/>
              </a:rPr>
              <a:t>191 patients through 6/30/2020</a:t>
            </a:r>
          </a:p>
        </p:txBody>
      </p:sp>
    </p:spTree>
    <p:extLst>
      <p:ext uri="{BB962C8B-B14F-4D97-AF65-F5344CB8AC3E}">
        <p14:creationId xmlns:p14="http://schemas.microsoft.com/office/powerpoint/2010/main" val="8767470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48641" y="1539240"/>
            <a:ext cx="11094720" cy="4922521"/>
          </a:xfrm>
        </p:spPr>
        <p:txBody>
          <a:bodyPr/>
          <a:lstStyle/>
          <a:p>
            <a:pPr>
              <a:spcBef>
                <a:spcPts val="800"/>
              </a:spcBef>
            </a:pPr>
            <a:r>
              <a:rPr lang="en-US" sz="2667" dirty="0"/>
              <a:t>Co-Primary objectives</a:t>
            </a:r>
          </a:p>
          <a:p>
            <a:pPr marL="457189" indent="-457189">
              <a:spcBef>
                <a:spcPts val="800"/>
              </a:spcBef>
              <a:buFont typeface="Arial" panose="020B0604020202020204" pitchFamily="34" charset="0"/>
              <a:buChar char="•"/>
            </a:pPr>
            <a:r>
              <a:rPr lang="en-US" sz="2400" b="0" dirty="0"/>
              <a:t>To determine if OS is improved </a:t>
            </a:r>
            <a:r>
              <a:rPr lang="en-US" sz="2400" b="0" i="1" u="sng" dirty="0"/>
              <a:t>or</a:t>
            </a:r>
            <a:r>
              <a:rPr lang="en-US" sz="2400" b="0" dirty="0"/>
              <a:t> if OS is non-inferior, grade 3+ cardiopulmonary toxicities are better with PBT compared with IMRT</a:t>
            </a:r>
          </a:p>
          <a:p>
            <a:pPr>
              <a:spcBef>
                <a:spcPts val="800"/>
              </a:spcBef>
            </a:pPr>
            <a:r>
              <a:rPr lang="en-US" sz="2667" dirty="0"/>
              <a:t>Secondary objectives</a:t>
            </a:r>
          </a:p>
          <a:p>
            <a:pPr marL="380990" indent="-380990">
              <a:spcBef>
                <a:spcPts val="800"/>
              </a:spcBef>
              <a:buFont typeface="Arial" panose="020B0604020202020204" pitchFamily="34" charset="0"/>
              <a:buChar char="•"/>
            </a:pPr>
            <a:r>
              <a:rPr lang="en-US" sz="2400" b="0" dirty="0"/>
              <a:t>Compare symptom burden and </a:t>
            </a:r>
            <a:r>
              <a:rPr lang="en-US" sz="2400" b="0" dirty="0" err="1"/>
              <a:t>QoL</a:t>
            </a:r>
            <a:endParaRPr lang="en-US" sz="2400" b="0" dirty="0"/>
          </a:p>
          <a:p>
            <a:pPr marL="380990" indent="-380990">
              <a:spcBef>
                <a:spcPts val="800"/>
              </a:spcBef>
              <a:buFont typeface="Arial" panose="020B0604020202020204" pitchFamily="34" charset="0"/>
              <a:buChar char="•"/>
            </a:pPr>
            <a:r>
              <a:rPr lang="en-US" sz="2400" b="0" dirty="0"/>
              <a:t>Compare Quality Adjusted Life Years (QALY</a:t>
            </a:r>
            <a:r>
              <a:rPr lang="en-US" sz="2400" dirty="0"/>
              <a:t>)</a:t>
            </a:r>
          </a:p>
          <a:p>
            <a:pPr marL="380990" indent="-380990">
              <a:spcBef>
                <a:spcPts val="800"/>
              </a:spcBef>
              <a:buFont typeface="Arial" panose="020B0604020202020204" pitchFamily="34" charset="0"/>
              <a:buChar char="•"/>
            </a:pPr>
            <a:r>
              <a:rPr lang="en-US" sz="2400" b="0" dirty="0"/>
              <a:t>Compare cost-benefit economics analysis</a:t>
            </a:r>
          </a:p>
          <a:p>
            <a:pPr marL="380990" indent="-380990">
              <a:spcBef>
                <a:spcPts val="800"/>
              </a:spcBef>
              <a:buFont typeface="Arial" panose="020B0604020202020204" pitchFamily="34" charset="0"/>
              <a:buChar char="•"/>
            </a:pPr>
            <a:r>
              <a:rPr lang="en-US" sz="2400" b="0" dirty="0"/>
              <a:t>Compare length of hospitalization</a:t>
            </a:r>
          </a:p>
          <a:p>
            <a:pPr marL="380990" indent="-380990">
              <a:spcBef>
                <a:spcPts val="800"/>
              </a:spcBef>
              <a:buFont typeface="Arial" panose="020B0604020202020204" pitchFamily="34" charset="0"/>
              <a:buChar char="•"/>
            </a:pPr>
            <a:r>
              <a:rPr lang="en-US" sz="2400" b="0" dirty="0"/>
              <a:t>Compare grade 4 </a:t>
            </a:r>
            <a:r>
              <a:rPr lang="en-US" sz="2400" b="0" dirty="0" err="1"/>
              <a:t>lymphopenia</a:t>
            </a:r>
            <a:r>
              <a:rPr lang="en-US" sz="2400" b="0" dirty="0"/>
              <a:t> risk between modalities</a:t>
            </a:r>
          </a:p>
          <a:p>
            <a:pPr marL="380990" indent="-380990">
              <a:spcBef>
                <a:spcPts val="800"/>
              </a:spcBef>
              <a:buFont typeface="Arial" panose="020B0604020202020204" pitchFamily="34" charset="0"/>
              <a:buChar char="•"/>
            </a:pPr>
            <a:r>
              <a:rPr lang="en-US" sz="2400" b="0" dirty="0"/>
              <a:t>Assess cardiac and inflammatory biomarkers with toxicities</a:t>
            </a:r>
          </a:p>
          <a:p>
            <a:endParaRPr lang="en-US" sz="2400" dirty="0"/>
          </a:p>
        </p:txBody>
      </p:sp>
      <p:sp>
        <p:nvSpPr>
          <p:cNvPr id="3" name="Title 2"/>
          <p:cNvSpPr>
            <a:spLocks noGrp="1"/>
          </p:cNvSpPr>
          <p:nvPr>
            <p:ph type="title"/>
          </p:nvPr>
        </p:nvSpPr>
        <p:spPr/>
        <p:txBody>
          <a:bodyPr/>
          <a:lstStyle/>
          <a:p>
            <a:r>
              <a:rPr lang="en-US" dirty="0"/>
              <a:t>Objectives</a:t>
            </a:r>
          </a:p>
        </p:txBody>
      </p:sp>
      <p:sp>
        <p:nvSpPr>
          <p:cNvPr id="4" name="Footer Placeholder 3"/>
          <p:cNvSpPr>
            <a:spLocks noGrp="1"/>
          </p:cNvSpPr>
          <p:nvPr>
            <p:ph type="ftr" sz="quarter" idx="12"/>
          </p:nvPr>
        </p:nvSpPr>
        <p:spPr>
          <a:xfrm>
            <a:off x="2519682" y="344651"/>
            <a:ext cx="11128929" cy="369332"/>
          </a:xfrm>
        </p:spPr>
        <p:txBody>
          <a:bodyPr/>
          <a:lstStyle/>
          <a:p>
            <a:pPr defTabSz="1219170"/>
            <a:r>
              <a:rPr lang="en-US" sz="2400" kern="0">
                <a:solidFill>
                  <a:srgbClr val="63666A"/>
                </a:solidFill>
              </a:rPr>
              <a:t>NRG-GI006</a:t>
            </a:r>
            <a:endParaRPr lang="en-US" sz="2400" kern="0" dirty="0">
              <a:solidFill>
                <a:srgbClr val="63666A"/>
              </a:solidFill>
            </a:endParaRPr>
          </a:p>
        </p:txBody>
      </p:sp>
    </p:spTree>
    <p:extLst>
      <p:ext uri="{BB962C8B-B14F-4D97-AF65-F5344CB8AC3E}">
        <p14:creationId xmlns:p14="http://schemas.microsoft.com/office/powerpoint/2010/main" val="7912779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48641" y="1539240"/>
            <a:ext cx="11094720" cy="4922521"/>
          </a:xfrm>
        </p:spPr>
        <p:txBody>
          <a:bodyPr/>
          <a:lstStyle/>
          <a:p>
            <a:pPr marL="457189" indent="-457189">
              <a:spcBef>
                <a:spcPts val="800"/>
              </a:spcBef>
              <a:buFont typeface="Arial" panose="020B0604020202020204" pitchFamily="34" charset="0"/>
              <a:buChar char="•"/>
            </a:pPr>
            <a:r>
              <a:rPr lang="en-US" sz="2667" dirty="0"/>
              <a:t>Chemotherapy:</a:t>
            </a:r>
            <a:r>
              <a:rPr lang="en-US" sz="2667" b="0" dirty="0"/>
              <a:t>  </a:t>
            </a:r>
            <a:r>
              <a:rPr lang="en-US" sz="2667" b="0" dirty="0" err="1"/>
              <a:t>Carbo</a:t>
            </a:r>
            <a:r>
              <a:rPr lang="en-US" sz="2667" b="0" dirty="0"/>
              <a:t>/</a:t>
            </a:r>
            <a:r>
              <a:rPr lang="en-US" sz="2667" b="0" dirty="0" err="1"/>
              <a:t>Taxol</a:t>
            </a:r>
            <a:endParaRPr lang="en-US" sz="2667" b="0" dirty="0"/>
          </a:p>
          <a:p>
            <a:pPr marL="457189" indent="-457189">
              <a:spcBef>
                <a:spcPts val="800"/>
              </a:spcBef>
              <a:buFont typeface="Arial" panose="020B0604020202020204" pitchFamily="34" charset="0"/>
              <a:buChar char="•"/>
            </a:pPr>
            <a:r>
              <a:rPr lang="en-US" sz="2667" dirty="0"/>
              <a:t>Radiation:  </a:t>
            </a:r>
            <a:r>
              <a:rPr lang="en-US" sz="2667" b="0" dirty="0"/>
              <a:t>IMRT (VMAT or Step-and-Shoot IMRT) vs. PBT (Passive Scattering or Scanning Beam)</a:t>
            </a:r>
          </a:p>
          <a:p>
            <a:pPr marL="457189" indent="-457189">
              <a:spcBef>
                <a:spcPts val="800"/>
              </a:spcBef>
              <a:buFont typeface="Arial" panose="020B0604020202020204" pitchFamily="34" charset="0"/>
              <a:buChar char="•"/>
            </a:pPr>
            <a:r>
              <a:rPr lang="en-US" sz="2667" dirty="0"/>
              <a:t>Surgery:  </a:t>
            </a:r>
            <a:r>
              <a:rPr lang="en-US" sz="2667" b="0" dirty="0"/>
              <a:t>One of the following surgical approaches must be used: </a:t>
            </a:r>
          </a:p>
          <a:p>
            <a:pPr marL="838179" lvl="1" indent="-457189">
              <a:spcBef>
                <a:spcPts val="800"/>
              </a:spcBef>
            </a:pPr>
            <a:r>
              <a:rPr lang="en-US" sz="2133" b="0" dirty="0"/>
              <a:t>Ivor Lewis (right thoracotomy and laparotomy)</a:t>
            </a:r>
          </a:p>
          <a:p>
            <a:pPr marL="838179" lvl="1" indent="-457189">
              <a:spcBef>
                <a:spcPts val="800"/>
              </a:spcBef>
            </a:pPr>
            <a:r>
              <a:rPr lang="en-US" sz="2133" b="0" dirty="0" err="1"/>
              <a:t>Mckeown</a:t>
            </a:r>
            <a:r>
              <a:rPr lang="en-US" sz="2133" b="0" dirty="0"/>
              <a:t> (right thoracotomy, followed by laparotomy and cervical anastomosis)</a:t>
            </a:r>
          </a:p>
          <a:p>
            <a:pPr marL="838179" lvl="1" indent="-457189">
              <a:spcBef>
                <a:spcPts val="800"/>
              </a:spcBef>
            </a:pPr>
            <a:r>
              <a:rPr lang="en-US" sz="2133" b="0" dirty="0" err="1"/>
              <a:t>Transhiatal</a:t>
            </a:r>
            <a:endParaRPr lang="en-US" sz="2133" b="0" dirty="0"/>
          </a:p>
          <a:p>
            <a:pPr marL="838179" lvl="1" indent="-457189">
              <a:spcBef>
                <a:spcPts val="800"/>
              </a:spcBef>
            </a:pPr>
            <a:r>
              <a:rPr lang="en-US" sz="2133" b="0" dirty="0"/>
              <a:t>Left </a:t>
            </a:r>
            <a:r>
              <a:rPr lang="en-US" sz="2133" b="0" dirty="0" err="1"/>
              <a:t>thoracoabdominal</a:t>
            </a:r>
            <a:endParaRPr lang="en-US" sz="2133" b="0" dirty="0"/>
          </a:p>
          <a:p>
            <a:pPr marL="838179" lvl="1" indent="-457189">
              <a:spcBef>
                <a:spcPts val="800"/>
              </a:spcBef>
            </a:pPr>
            <a:r>
              <a:rPr lang="en-US" sz="2133" b="0" dirty="0"/>
              <a:t>Minimally invasive Ivor Lewis</a:t>
            </a:r>
          </a:p>
          <a:p>
            <a:pPr marL="838179" lvl="1" indent="-457189">
              <a:spcBef>
                <a:spcPts val="800"/>
              </a:spcBef>
            </a:pPr>
            <a:r>
              <a:rPr lang="en-US" sz="2133" b="0" dirty="0"/>
              <a:t>Minimally invasive </a:t>
            </a:r>
            <a:r>
              <a:rPr lang="en-US" sz="2133" b="0" dirty="0" err="1"/>
              <a:t>Mckeown</a:t>
            </a:r>
            <a:endParaRPr lang="en-US" sz="2133" b="0" dirty="0"/>
          </a:p>
          <a:p>
            <a:pPr marL="838179" lvl="1" indent="-457189">
              <a:spcBef>
                <a:spcPts val="800"/>
              </a:spcBef>
            </a:pPr>
            <a:r>
              <a:rPr lang="en-US" sz="2133" b="0" dirty="0"/>
              <a:t>Robotic assisted </a:t>
            </a:r>
            <a:r>
              <a:rPr lang="en-US" sz="2133" b="0" dirty="0" err="1"/>
              <a:t>esophagectomy</a:t>
            </a:r>
            <a:endParaRPr lang="en-US" sz="2133" b="0" dirty="0"/>
          </a:p>
          <a:p>
            <a:pPr marL="457189" indent="-457189">
              <a:spcBef>
                <a:spcPts val="800"/>
              </a:spcBef>
              <a:buFont typeface="Arial" panose="020B0604020202020204" pitchFamily="34" charset="0"/>
              <a:buChar char="•"/>
            </a:pPr>
            <a:endParaRPr lang="en-US" b="0" dirty="0"/>
          </a:p>
        </p:txBody>
      </p:sp>
      <p:sp>
        <p:nvSpPr>
          <p:cNvPr id="3" name="Title 2"/>
          <p:cNvSpPr>
            <a:spLocks noGrp="1"/>
          </p:cNvSpPr>
          <p:nvPr>
            <p:ph type="title"/>
          </p:nvPr>
        </p:nvSpPr>
        <p:spPr/>
        <p:txBody>
          <a:bodyPr/>
          <a:lstStyle/>
          <a:p>
            <a:r>
              <a:rPr lang="en-US" dirty="0"/>
              <a:t>Therapy details</a:t>
            </a:r>
          </a:p>
        </p:txBody>
      </p:sp>
      <p:sp>
        <p:nvSpPr>
          <p:cNvPr id="4" name="Footer Placeholder 3"/>
          <p:cNvSpPr>
            <a:spLocks noGrp="1"/>
          </p:cNvSpPr>
          <p:nvPr>
            <p:ph type="ftr" sz="quarter" idx="12"/>
          </p:nvPr>
        </p:nvSpPr>
        <p:spPr>
          <a:xfrm>
            <a:off x="2519682" y="344651"/>
            <a:ext cx="11128929" cy="369332"/>
          </a:xfrm>
        </p:spPr>
        <p:txBody>
          <a:bodyPr/>
          <a:lstStyle/>
          <a:p>
            <a:pPr defTabSz="1219170"/>
            <a:r>
              <a:rPr lang="en-US" sz="2400" kern="0">
                <a:solidFill>
                  <a:srgbClr val="63666A"/>
                </a:solidFill>
              </a:rPr>
              <a:t>NRG-GI006</a:t>
            </a:r>
            <a:endParaRPr lang="en-US" sz="2400" kern="0" dirty="0">
              <a:solidFill>
                <a:srgbClr val="63666A"/>
              </a:solidFill>
            </a:endParaRPr>
          </a:p>
        </p:txBody>
      </p:sp>
    </p:spTree>
    <p:extLst>
      <p:ext uri="{BB962C8B-B14F-4D97-AF65-F5344CB8AC3E}">
        <p14:creationId xmlns:p14="http://schemas.microsoft.com/office/powerpoint/2010/main" val="19906813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667" b="0" dirty="0"/>
              <a:t>The following are collected at 4 time points (baseline, end of CRT, 3 months, and 12 months after CRT)</a:t>
            </a:r>
          </a:p>
          <a:p>
            <a:pPr marL="457189" indent="-457189">
              <a:buFont typeface="Arial" panose="020B0604020202020204" pitchFamily="34" charset="0"/>
              <a:buChar char="•"/>
            </a:pPr>
            <a:r>
              <a:rPr lang="en-US" sz="2667" dirty="0"/>
              <a:t>MDASI-</a:t>
            </a:r>
            <a:r>
              <a:rPr lang="en-US" sz="2667" dirty="0" err="1"/>
              <a:t>Eso</a:t>
            </a:r>
            <a:r>
              <a:rPr lang="en-US" sz="2667" dirty="0"/>
              <a:t> (25 questions)</a:t>
            </a:r>
          </a:p>
          <a:p>
            <a:pPr marL="457189" indent="-457189">
              <a:buFont typeface="Arial" panose="020B0604020202020204" pitchFamily="34" charset="0"/>
              <a:buChar char="•"/>
            </a:pPr>
            <a:r>
              <a:rPr lang="en-US" sz="2667" dirty="0"/>
              <a:t>EQ5D-5L (5 questions + 1 visual analog scale)</a:t>
            </a:r>
          </a:p>
          <a:p>
            <a:pPr marL="457189" indent="-457189">
              <a:buFont typeface="Arial" panose="020B0604020202020204" pitchFamily="34" charset="0"/>
              <a:buChar char="•"/>
            </a:pPr>
            <a:r>
              <a:rPr lang="en-US" sz="2667" dirty="0"/>
              <a:t>PROMIS-Fatigue short form (7 questions)</a:t>
            </a:r>
          </a:p>
        </p:txBody>
      </p:sp>
      <p:sp>
        <p:nvSpPr>
          <p:cNvPr id="3" name="Title 2"/>
          <p:cNvSpPr>
            <a:spLocks noGrp="1"/>
          </p:cNvSpPr>
          <p:nvPr>
            <p:ph type="title"/>
          </p:nvPr>
        </p:nvSpPr>
        <p:spPr/>
        <p:txBody>
          <a:bodyPr/>
          <a:lstStyle/>
          <a:p>
            <a:r>
              <a:rPr lang="en-US" dirty="0"/>
              <a:t>Patient Reported Outcomes</a:t>
            </a:r>
          </a:p>
        </p:txBody>
      </p:sp>
      <p:sp>
        <p:nvSpPr>
          <p:cNvPr id="4" name="Footer Placeholder 3"/>
          <p:cNvSpPr>
            <a:spLocks noGrp="1"/>
          </p:cNvSpPr>
          <p:nvPr>
            <p:ph type="ftr" sz="quarter" idx="12"/>
          </p:nvPr>
        </p:nvSpPr>
        <p:spPr>
          <a:xfrm>
            <a:off x="2519682" y="344651"/>
            <a:ext cx="11128929" cy="369332"/>
          </a:xfrm>
        </p:spPr>
        <p:txBody>
          <a:bodyPr/>
          <a:lstStyle/>
          <a:p>
            <a:pPr defTabSz="1219170"/>
            <a:r>
              <a:rPr lang="en-US" sz="2400" kern="0">
                <a:solidFill>
                  <a:srgbClr val="63666A"/>
                </a:solidFill>
              </a:rPr>
              <a:t>NRG-GI006</a:t>
            </a:r>
            <a:endParaRPr lang="en-US" sz="2400" kern="0" dirty="0">
              <a:solidFill>
                <a:srgbClr val="63666A"/>
              </a:solidFill>
            </a:endParaRPr>
          </a:p>
        </p:txBody>
      </p:sp>
    </p:spTree>
    <p:extLst>
      <p:ext uri="{BB962C8B-B14F-4D97-AF65-F5344CB8AC3E}">
        <p14:creationId xmlns:p14="http://schemas.microsoft.com/office/powerpoint/2010/main" val="535162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298451" y="2624667"/>
            <a:ext cx="11595100" cy="1670051"/>
          </a:xfrm>
        </p:spPr>
        <p:txBody>
          <a:bodyPr/>
          <a:lstStyle/>
          <a:p>
            <a:r>
              <a:rPr lang="en-US" altLang="en-US" sz="3200" b="1">
                <a:solidFill>
                  <a:schemeClr val="accent1"/>
                </a:solidFill>
              </a:rPr>
              <a:t>Phase III Randomized Trial of Proton Beam Therapy versus Intensity Modulated Photon Radiotherapy (IMRT) for the treatment of Esophageal Cancer</a:t>
            </a:r>
            <a:endParaRPr lang="en-US" altLang="en-US" sz="3200" b="1">
              <a:solidFill>
                <a:schemeClr val="accent1"/>
              </a:solidFill>
              <a:cs typeface="Arial" panose="020B0604020202020204" pitchFamily="34" charset="0"/>
            </a:endParaRPr>
          </a:p>
        </p:txBody>
      </p:sp>
      <p:sp>
        <p:nvSpPr>
          <p:cNvPr id="4" name="Rectangle 3">
            <a:extLst>
              <a:ext uri="{FF2B5EF4-FFF2-40B4-BE49-F238E27FC236}">
                <a16:creationId xmlns:a16="http://schemas.microsoft.com/office/drawing/2014/main" id="{50B09830-40E7-41EA-9190-CB17232A6358}"/>
              </a:ext>
            </a:extLst>
          </p:cNvPr>
          <p:cNvSpPr/>
          <p:nvPr/>
        </p:nvSpPr>
        <p:spPr>
          <a:xfrm>
            <a:off x="774700" y="4464052"/>
            <a:ext cx="10744200" cy="1569853"/>
          </a:xfrm>
          <a:prstGeom prst="rect">
            <a:avLst/>
          </a:prstGeom>
        </p:spPr>
        <p:txBody>
          <a:bodyPr>
            <a:spAutoFit/>
          </a:bodyPr>
          <a:lstStyle/>
          <a:p>
            <a:pPr algn="ctr" defTabSz="1219170">
              <a:defRPr/>
            </a:pPr>
            <a:r>
              <a:rPr lang="en-US" sz="2133" kern="0" dirty="0">
                <a:solidFill>
                  <a:sysClr val="windowText" lastClr="000000"/>
                </a:solidFill>
              </a:rPr>
              <a:t>PI:  Steven H. Lin, M.D., Ph.D.</a:t>
            </a:r>
          </a:p>
          <a:p>
            <a:pPr algn="ctr" defTabSz="1219170">
              <a:defRPr/>
            </a:pPr>
            <a:r>
              <a:rPr lang="en-US" sz="1867" kern="0" dirty="0">
                <a:solidFill>
                  <a:sysClr val="windowText" lastClr="000000"/>
                </a:solidFill>
                <a:latin typeface="+mj-lt"/>
              </a:rPr>
              <a:t>Statisticians:  </a:t>
            </a:r>
            <a:r>
              <a:rPr lang="en-US" sz="1867" kern="0" dirty="0" err="1">
                <a:solidFill>
                  <a:sysClr val="windowText" lastClr="000000"/>
                </a:solidFill>
                <a:latin typeface="+mj-lt"/>
              </a:rPr>
              <a:t>Kathyrn</a:t>
            </a:r>
            <a:r>
              <a:rPr lang="en-US" sz="1867" kern="0" dirty="0">
                <a:solidFill>
                  <a:sysClr val="windowText" lastClr="000000"/>
                </a:solidFill>
                <a:latin typeface="+mj-lt"/>
              </a:rPr>
              <a:t> Winter, Ph.D., Brian Hobbs, Ph.D.</a:t>
            </a:r>
          </a:p>
          <a:p>
            <a:pPr algn="ctr" defTabSz="1219170">
              <a:defRPr/>
            </a:pPr>
            <a:r>
              <a:rPr lang="en-US" sz="1867" kern="0" dirty="0">
                <a:solidFill>
                  <a:sysClr val="windowText" lastClr="000000"/>
                </a:solidFill>
                <a:latin typeface="+mj-lt"/>
              </a:rPr>
              <a:t>Co-Chairs: Christopher Hallemeier, M.D. (Rad </a:t>
            </a:r>
            <a:r>
              <a:rPr lang="en-US" sz="1867" kern="0" dirty="0" err="1">
                <a:solidFill>
                  <a:sysClr val="windowText" lastClr="000000"/>
                </a:solidFill>
                <a:latin typeface="+mj-lt"/>
              </a:rPr>
              <a:t>Onc</a:t>
            </a:r>
            <a:r>
              <a:rPr lang="en-US" sz="1867" kern="0" dirty="0">
                <a:solidFill>
                  <a:sysClr val="windowText" lastClr="000000"/>
                </a:solidFill>
                <a:latin typeface="+mj-lt"/>
              </a:rPr>
              <a:t>); Shelley Wang, Ph.D. and </a:t>
            </a:r>
            <a:r>
              <a:rPr lang="en-US" sz="1867" kern="0" dirty="0" err="1">
                <a:solidFill>
                  <a:sysClr val="windowText" lastClr="000000"/>
                </a:solidFill>
                <a:latin typeface="+mj-lt"/>
              </a:rPr>
              <a:t>Farzan</a:t>
            </a:r>
            <a:r>
              <a:rPr lang="en-US" sz="1867" kern="0" dirty="0">
                <a:solidFill>
                  <a:sysClr val="windowText" lastClr="000000"/>
                </a:solidFill>
                <a:latin typeface="+mj-lt"/>
              </a:rPr>
              <a:t> Siddiqui, M.D., Ph.D. (Symptoms research); </a:t>
            </a:r>
            <a:r>
              <a:rPr lang="en-US" sz="1867" kern="0" dirty="0" err="1">
                <a:solidFill>
                  <a:sysClr val="windowText" lastClr="000000"/>
                </a:solidFill>
                <a:latin typeface="+mj-lt"/>
              </a:rPr>
              <a:t>Heng</a:t>
            </a:r>
            <a:r>
              <a:rPr lang="en-US" sz="1867" kern="0" dirty="0">
                <a:solidFill>
                  <a:sysClr val="windowText" lastClr="000000"/>
                </a:solidFill>
                <a:latin typeface="+mj-lt"/>
              </a:rPr>
              <a:t> Li, Ph.D. and An Tai, Ph.D., (Physics), Grace Smith, M.D., Ph.D., M.P.H. (CER); </a:t>
            </a:r>
            <a:r>
              <a:rPr lang="en-US" sz="1867" kern="0" dirty="0" err="1">
                <a:solidFill>
                  <a:sysClr val="windowText" lastClr="000000"/>
                </a:solidFill>
                <a:latin typeface="+mj-lt"/>
              </a:rPr>
              <a:t>Haesong</a:t>
            </a:r>
            <a:r>
              <a:rPr lang="en-US" sz="1867" kern="0" dirty="0">
                <a:solidFill>
                  <a:sysClr val="windowText" lastClr="000000"/>
                </a:solidFill>
                <a:latin typeface="+mj-lt"/>
              </a:rPr>
              <a:t> Park, M.D. (Med </a:t>
            </a:r>
            <a:r>
              <a:rPr lang="en-US" sz="1867" kern="0" dirty="0" err="1">
                <a:solidFill>
                  <a:sysClr val="windowText" lastClr="000000"/>
                </a:solidFill>
                <a:latin typeface="+mj-lt"/>
              </a:rPr>
              <a:t>Onc</a:t>
            </a:r>
            <a:r>
              <a:rPr lang="en-US" sz="1867" kern="0" dirty="0">
                <a:solidFill>
                  <a:sysClr val="windowText" lastClr="000000"/>
                </a:solidFill>
                <a:latin typeface="+mj-lt"/>
              </a:rPr>
              <a:t>); Wayne </a:t>
            </a:r>
            <a:r>
              <a:rPr lang="en-US" sz="1867" kern="0" dirty="0" err="1">
                <a:solidFill>
                  <a:sysClr val="windowText" lastClr="000000"/>
                </a:solidFill>
                <a:latin typeface="+mj-lt"/>
              </a:rPr>
              <a:t>Hofstetter</a:t>
            </a:r>
            <a:r>
              <a:rPr lang="en-US" sz="1867" kern="0" dirty="0">
                <a:solidFill>
                  <a:sysClr val="windowText" lastClr="000000"/>
                </a:solidFill>
                <a:latin typeface="+mj-lt"/>
              </a:rPr>
              <a:t>, M.D. (Surgery)</a:t>
            </a:r>
          </a:p>
        </p:txBody>
      </p:sp>
      <p:pic>
        <p:nvPicPr>
          <p:cNvPr id="27652" name="Picture 4" descr="Image result for nrg onc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2700" y="218017"/>
            <a:ext cx="190711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p:cNvSpPr txBox="1">
            <a:spLocks noChangeArrowheads="1"/>
          </p:cNvSpPr>
          <p:nvPr/>
        </p:nvSpPr>
        <p:spPr bwMode="auto">
          <a:xfrm>
            <a:off x="2154767" y="6273800"/>
            <a:ext cx="77877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1219170">
              <a:spcBef>
                <a:spcPct val="0"/>
              </a:spcBef>
              <a:buNone/>
            </a:pPr>
            <a:r>
              <a:rPr lang="en-US" altLang="en-US" sz="1600" kern="0">
                <a:solidFill>
                  <a:srgbClr val="000000"/>
                </a:solidFill>
              </a:rPr>
              <a:t>NRG Semiannual Virtual Meeting, Non-Colorectal Cancer Committee, July 17, 2020</a:t>
            </a:r>
          </a:p>
        </p:txBody>
      </p:sp>
      <p:sp>
        <p:nvSpPr>
          <p:cNvPr id="27654" name="TextBox 5"/>
          <p:cNvSpPr txBox="1">
            <a:spLocks noChangeArrowheads="1"/>
          </p:cNvSpPr>
          <p:nvPr/>
        </p:nvSpPr>
        <p:spPr bwMode="auto">
          <a:xfrm>
            <a:off x="4940300" y="2008718"/>
            <a:ext cx="2348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1219170">
              <a:spcBef>
                <a:spcPct val="0"/>
              </a:spcBef>
              <a:buNone/>
            </a:pPr>
            <a:r>
              <a:rPr lang="en-US" altLang="en-US" b="1" kern="0">
                <a:solidFill>
                  <a:schemeClr val="accent1"/>
                </a:solidFill>
              </a:rPr>
              <a:t>NRG-GI006</a:t>
            </a:r>
          </a:p>
        </p:txBody>
      </p:sp>
    </p:spTree>
    <p:extLst>
      <p:ext uri="{BB962C8B-B14F-4D97-AF65-F5344CB8AC3E}">
        <p14:creationId xmlns:p14="http://schemas.microsoft.com/office/powerpoint/2010/main" val="3255045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noChangeArrowheads="1"/>
          </p:cNvSpPr>
          <p:nvPr>
            <p:ph sz="quarter" idx="13"/>
          </p:nvPr>
        </p:nvSpPr>
        <p:spPr bwMode="auto">
          <a:xfrm>
            <a:off x="548218" y="1951568"/>
            <a:ext cx="11095567" cy="3915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indent="0">
              <a:buNone/>
            </a:pPr>
            <a:r>
              <a:rPr lang="en-US" altLang="en-US" sz="2667" b="1"/>
              <a:t>Grant funding:  </a:t>
            </a:r>
            <a:r>
              <a:rPr lang="en-US" altLang="en-US" sz="2667"/>
              <a:t>Elekta Inc., Hitachi Chemical Diagnostics, Genentech, Inc., BeyondSpring Pharmaceuticals</a:t>
            </a:r>
            <a:br>
              <a:rPr lang="en-US" altLang="en-US" sz="2667"/>
            </a:br>
            <a:br>
              <a:rPr lang="en-US" altLang="en-US" sz="2667"/>
            </a:br>
            <a:r>
              <a:rPr lang="en-US" altLang="en-US" sz="2667" b="1"/>
              <a:t>Advisory board:  </a:t>
            </a:r>
            <a:r>
              <a:rPr lang="en-US" altLang="en-US" sz="2667"/>
              <a:t>AstraZeneca, BeyondSpring Pharmaceuticals, STCube Pharmaceuticals</a:t>
            </a:r>
          </a:p>
        </p:txBody>
      </p:sp>
      <p:sp>
        <p:nvSpPr>
          <p:cNvPr id="29699" name="Title 2"/>
          <p:cNvSpPr>
            <a:spLocks noGrp="1" noChangeArrowheads="1"/>
          </p:cNvSpPr>
          <p:nvPr>
            <p:ph type="title"/>
          </p:nvPr>
        </p:nvSpPr>
        <p:spPr bwMode="auto">
          <a:xfrm>
            <a:off x="548218" y="685801"/>
            <a:ext cx="11095567" cy="8530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b="1">
                <a:solidFill>
                  <a:schemeClr val="accent1"/>
                </a:solidFill>
              </a:rPr>
              <a:t>Disclosures</a:t>
            </a:r>
          </a:p>
        </p:txBody>
      </p:sp>
    </p:spTree>
    <p:extLst>
      <p:ext uri="{BB962C8B-B14F-4D97-AF65-F5344CB8AC3E}">
        <p14:creationId xmlns:p14="http://schemas.microsoft.com/office/powerpoint/2010/main" val="13493387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p:cNvSpPr txBox="1"/>
          <p:nvPr/>
        </p:nvSpPr>
        <p:spPr>
          <a:xfrm>
            <a:off x="4119034" y="446617"/>
            <a:ext cx="3968751" cy="502766"/>
          </a:xfrm>
          <a:prstGeom prst="rect">
            <a:avLst/>
          </a:prstGeom>
          <a:noFill/>
        </p:spPr>
        <p:txBody>
          <a:bodyPr>
            <a:spAutoFit/>
          </a:bodyPr>
          <a:lstStyle/>
          <a:p>
            <a:pPr algn="ctr" defTabSz="1219170">
              <a:defRPr/>
            </a:pPr>
            <a:r>
              <a:rPr lang="en-US" sz="2667" b="1" kern="0" dirty="0">
                <a:solidFill>
                  <a:schemeClr val="bg1"/>
                </a:solidFill>
                <a:latin typeface="+mj-lt"/>
              </a:rPr>
              <a:t>IM</a:t>
            </a:r>
            <a:r>
              <a:rPr lang="en-US" sz="2667" b="1" kern="0" dirty="0">
                <a:solidFill>
                  <a:srgbClr val="FF0000"/>
                </a:solidFill>
                <a:latin typeface="+mj-lt"/>
              </a:rPr>
              <a:t>P</a:t>
            </a:r>
            <a:r>
              <a:rPr lang="en-US" sz="2667" b="1" kern="0" dirty="0">
                <a:solidFill>
                  <a:schemeClr val="bg1"/>
                </a:solidFill>
                <a:latin typeface="+mj-lt"/>
              </a:rPr>
              <a:t>T</a:t>
            </a:r>
          </a:p>
        </p:txBody>
      </p:sp>
      <p:sp>
        <p:nvSpPr>
          <p:cNvPr id="5" name="TextBox 4"/>
          <p:cNvSpPr txBox="1"/>
          <p:nvPr/>
        </p:nvSpPr>
        <p:spPr>
          <a:xfrm>
            <a:off x="116417" y="461433"/>
            <a:ext cx="3970867" cy="502766"/>
          </a:xfrm>
          <a:prstGeom prst="rect">
            <a:avLst/>
          </a:prstGeom>
          <a:noFill/>
        </p:spPr>
        <p:txBody>
          <a:bodyPr>
            <a:spAutoFit/>
          </a:bodyPr>
          <a:lstStyle/>
          <a:p>
            <a:pPr algn="ctr" defTabSz="1219170">
              <a:defRPr/>
            </a:pPr>
            <a:r>
              <a:rPr lang="en-US" sz="2667" b="1" kern="0" dirty="0">
                <a:solidFill>
                  <a:schemeClr val="bg1"/>
                </a:solidFill>
                <a:latin typeface="+mj-lt"/>
              </a:rPr>
              <a:t>IM</a:t>
            </a:r>
            <a:r>
              <a:rPr lang="en-US" sz="2667" b="1" kern="0" dirty="0">
                <a:solidFill>
                  <a:srgbClr val="0070C0"/>
                </a:solidFill>
                <a:latin typeface="+mj-lt"/>
              </a:rPr>
              <a:t>R</a:t>
            </a:r>
            <a:r>
              <a:rPr lang="en-US" sz="2667" b="1" kern="0" dirty="0">
                <a:solidFill>
                  <a:schemeClr val="bg1"/>
                </a:solidFill>
                <a:latin typeface="+mj-lt"/>
              </a:rPr>
              <a:t>T</a:t>
            </a:r>
          </a:p>
        </p:txBody>
      </p:sp>
      <p:sp>
        <p:nvSpPr>
          <p:cNvPr id="6" name="TextBox 5"/>
          <p:cNvSpPr txBox="1"/>
          <p:nvPr/>
        </p:nvSpPr>
        <p:spPr>
          <a:xfrm>
            <a:off x="8087784" y="260351"/>
            <a:ext cx="3970867" cy="913199"/>
          </a:xfrm>
          <a:prstGeom prst="rect">
            <a:avLst/>
          </a:prstGeom>
          <a:noFill/>
        </p:spPr>
        <p:txBody>
          <a:bodyPr>
            <a:spAutoFit/>
          </a:bodyPr>
          <a:lstStyle/>
          <a:p>
            <a:pPr algn="ctr" defTabSz="1219170">
              <a:defRPr/>
            </a:pPr>
            <a:r>
              <a:rPr lang="en-US" sz="2667" b="1" kern="0" dirty="0">
                <a:solidFill>
                  <a:schemeClr val="bg1"/>
                </a:solidFill>
                <a:latin typeface="+mj-lt"/>
              </a:rPr>
              <a:t>UNNECESSARY RADIATION W/ IMRT</a:t>
            </a:r>
          </a:p>
        </p:txBody>
      </p:sp>
      <p:pic>
        <p:nvPicPr>
          <p:cNvPr id="307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234" y="1331384"/>
            <a:ext cx="3839633" cy="252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331384"/>
            <a:ext cx="3797300" cy="252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284" y="3852333"/>
            <a:ext cx="2641600" cy="2523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8767" y="3640667"/>
            <a:ext cx="2523067" cy="252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285" y="1331384"/>
            <a:ext cx="3780367" cy="252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4317" y="3632200"/>
            <a:ext cx="2588683" cy="2533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861984" y="4379384"/>
            <a:ext cx="378883" cy="1191683"/>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1219170">
              <a:defRPr/>
            </a:pPr>
            <a:endParaRPr lang="en-US" sz="2400" kern="0">
              <a:solidFill>
                <a:sysClr val="windowText" lastClr="000000"/>
              </a:solidFill>
            </a:endParaRPr>
          </a:p>
        </p:txBody>
      </p:sp>
      <p:sp>
        <p:nvSpPr>
          <p:cNvPr id="30732" name="TextBox 13"/>
          <p:cNvSpPr txBox="1">
            <a:spLocks noChangeArrowheads="1"/>
          </p:cNvSpPr>
          <p:nvPr/>
        </p:nvSpPr>
        <p:spPr bwMode="auto">
          <a:xfrm>
            <a:off x="146052" y="1617134"/>
            <a:ext cx="745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a:r>
              <a:rPr lang="en-US" altLang="en-US" sz="1600" b="1" kern="0">
                <a:solidFill>
                  <a:srgbClr val="FF0000"/>
                </a:solidFill>
              </a:rPr>
              <a:t>50 Gy</a:t>
            </a:r>
          </a:p>
          <a:p>
            <a:pPr defTabSz="1219170"/>
            <a:r>
              <a:rPr lang="en-US" altLang="en-US" sz="1600" b="1" kern="0">
                <a:solidFill>
                  <a:srgbClr val="00FF00"/>
                </a:solidFill>
              </a:rPr>
              <a:t>30 Gy</a:t>
            </a:r>
          </a:p>
          <a:p>
            <a:pPr defTabSz="1219170"/>
            <a:r>
              <a:rPr lang="en-US" altLang="en-US" sz="1600" b="1" kern="0">
                <a:solidFill>
                  <a:srgbClr val="FF0000"/>
                </a:solidFill>
              </a:rPr>
              <a:t>  </a:t>
            </a:r>
            <a:r>
              <a:rPr lang="en-US" altLang="en-US" sz="1600" b="1" kern="0">
                <a:solidFill>
                  <a:srgbClr val="0070C0"/>
                </a:solidFill>
              </a:rPr>
              <a:t>5 Gy</a:t>
            </a:r>
          </a:p>
        </p:txBody>
      </p:sp>
      <p:sp>
        <p:nvSpPr>
          <p:cNvPr id="30733" name="TextBox 14"/>
          <p:cNvSpPr txBox="1">
            <a:spLocks noChangeArrowheads="1"/>
          </p:cNvSpPr>
          <p:nvPr/>
        </p:nvSpPr>
        <p:spPr bwMode="auto">
          <a:xfrm>
            <a:off x="3841752" y="1627718"/>
            <a:ext cx="745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a:r>
              <a:rPr lang="en-US" altLang="en-US" sz="1600" b="1" kern="0">
                <a:solidFill>
                  <a:srgbClr val="FF0000"/>
                </a:solidFill>
              </a:rPr>
              <a:t>50 Gy</a:t>
            </a:r>
          </a:p>
          <a:p>
            <a:pPr defTabSz="1219170"/>
            <a:r>
              <a:rPr lang="en-US" altLang="en-US" sz="1600" b="1" kern="0">
                <a:solidFill>
                  <a:srgbClr val="00FF00"/>
                </a:solidFill>
              </a:rPr>
              <a:t>30 Gy</a:t>
            </a:r>
          </a:p>
          <a:p>
            <a:pPr defTabSz="1219170"/>
            <a:r>
              <a:rPr lang="en-US" altLang="en-US" sz="1600" b="1" kern="0">
                <a:solidFill>
                  <a:srgbClr val="FF0000"/>
                </a:solidFill>
              </a:rPr>
              <a:t>  </a:t>
            </a:r>
            <a:r>
              <a:rPr lang="en-US" altLang="en-US" sz="1600" b="1" kern="0">
                <a:solidFill>
                  <a:srgbClr val="0070C0"/>
                </a:solidFill>
              </a:rPr>
              <a:t>5 Gy</a:t>
            </a:r>
          </a:p>
        </p:txBody>
      </p:sp>
      <p:sp>
        <p:nvSpPr>
          <p:cNvPr id="30734" name="TextBox 15"/>
          <p:cNvSpPr txBox="1">
            <a:spLocks noChangeArrowheads="1"/>
          </p:cNvSpPr>
          <p:nvPr/>
        </p:nvSpPr>
        <p:spPr bwMode="auto">
          <a:xfrm>
            <a:off x="7890934" y="1617134"/>
            <a:ext cx="8242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a:r>
              <a:rPr lang="en-US" altLang="en-US" sz="1600" b="1" kern="0">
                <a:solidFill>
                  <a:srgbClr val="FF0000"/>
                </a:solidFill>
              </a:rPr>
              <a:t>35 Gy</a:t>
            </a:r>
          </a:p>
          <a:p>
            <a:pPr defTabSz="1219170"/>
            <a:r>
              <a:rPr lang="en-US" altLang="en-US" sz="1600" b="1" kern="0">
                <a:solidFill>
                  <a:srgbClr val="00FF00"/>
                </a:solidFill>
              </a:rPr>
              <a:t>20 Gy*</a:t>
            </a:r>
          </a:p>
          <a:p>
            <a:pPr defTabSz="1219170"/>
            <a:r>
              <a:rPr lang="en-US" altLang="en-US" sz="1600" b="1" kern="0">
                <a:solidFill>
                  <a:srgbClr val="FF0000"/>
                </a:solidFill>
              </a:rPr>
              <a:t>  </a:t>
            </a:r>
            <a:r>
              <a:rPr lang="en-US" altLang="en-US" sz="1600" b="1" kern="0">
                <a:solidFill>
                  <a:srgbClr val="0070C0"/>
                </a:solidFill>
              </a:rPr>
              <a:t>1 Gy</a:t>
            </a:r>
          </a:p>
        </p:txBody>
      </p:sp>
    </p:spTree>
    <p:extLst>
      <p:ext uri="{BB962C8B-B14F-4D97-AF65-F5344CB8AC3E}">
        <p14:creationId xmlns:p14="http://schemas.microsoft.com/office/powerpoint/2010/main" val="971153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noChangeArrowheads="1"/>
          </p:cNvSpPr>
          <p:nvPr>
            <p:ph sz="quarter" idx="13"/>
          </p:nvPr>
        </p:nvSpPr>
        <p:spPr bwMode="auto">
          <a:xfrm>
            <a:off x="548218" y="1951568"/>
            <a:ext cx="11095567" cy="3712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sz="3200"/>
              <a:t>The dosimetric superiority of PBT to the thoracic organs benefits patients in improving overall survival and/or reduction of grade 3+ cardiopulmonary toxicity burden</a:t>
            </a:r>
          </a:p>
        </p:txBody>
      </p:sp>
      <p:sp>
        <p:nvSpPr>
          <p:cNvPr id="31747" name="Title 2"/>
          <p:cNvSpPr>
            <a:spLocks noGrp="1" noChangeArrowheads="1"/>
          </p:cNvSpPr>
          <p:nvPr>
            <p:ph type="title"/>
          </p:nvPr>
        </p:nvSpPr>
        <p:spPr bwMode="auto">
          <a:xfrm>
            <a:off x="548218" y="584201"/>
            <a:ext cx="11095567" cy="954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b="1">
                <a:solidFill>
                  <a:schemeClr val="accent1"/>
                </a:solidFill>
              </a:rPr>
              <a:t>Hypothesis for GI006</a:t>
            </a:r>
          </a:p>
        </p:txBody>
      </p:sp>
    </p:spTree>
    <p:extLst>
      <p:ext uri="{BB962C8B-B14F-4D97-AF65-F5344CB8AC3E}">
        <p14:creationId xmlns:p14="http://schemas.microsoft.com/office/powerpoint/2010/main" val="39529118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bwMode="auto">
          <a:xfrm>
            <a:off x="516467" y="289984"/>
            <a:ext cx="11093451" cy="853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b="1">
                <a:solidFill>
                  <a:schemeClr val="accent1"/>
                </a:solidFill>
              </a:rPr>
              <a:t>Schema</a:t>
            </a:r>
          </a:p>
        </p:txBody>
      </p:sp>
      <p:sp>
        <p:nvSpPr>
          <p:cNvPr id="3" name="Rectangle 2">
            <a:extLst>
              <a:ext uri="{FF2B5EF4-FFF2-40B4-BE49-F238E27FC236}">
                <a16:creationId xmlns:a16="http://schemas.microsoft.com/office/drawing/2014/main" id="{8D19F4A6-794D-4B16-83BB-AEEE87BA1212}"/>
              </a:ext>
            </a:extLst>
          </p:cNvPr>
          <p:cNvSpPr/>
          <p:nvPr/>
        </p:nvSpPr>
        <p:spPr>
          <a:xfrm>
            <a:off x="3625851" y="3958167"/>
            <a:ext cx="4174067" cy="2264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a:spcBef>
                <a:spcPts val="800"/>
              </a:spcBef>
              <a:defRPr/>
            </a:pPr>
            <a:endParaRPr lang="en-US" sz="2400" b="1" kern="0" dirty="0">
              <a:solidFill>
                <a:sysClr val="windowText" lastClr="000000"/>
              </a:solidFill>
              <a:latin typeface="+mj-lt"/>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1" y="990600"/>
            <a:ext cx="7270751" cy="552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3996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AECCE0-48F8-4C2B-8E72-C935346E92BF}"/>
              </a:ext>
            </a:extLst>
          </p:cNvPr>
          <p:cNvSpPr>
            <a:spLocks noGrp="1"/>
          </p:cNvSpPr>
          <p:nvPr>
            <p:ph sz="quarter" idx="13"/>
          </p:nvPr>
        </p:nvSpPr>
        <p:spPr>
          <a:xfrm>
            <a:off x="548218" y="1397001"/>
            <a:ext cx="11095567" cy="4923367"/>
          </a:xfrm>
        </p:spPr>
        <p:txBody>
          <a:bodyPr/>
          <a:lstStyle/>
          <a:p>
            <a:pPr marL="0" indent="0">
              <a:spcBef>
                <a:spcPts val="800"/>
              </a:spcBef>
              <a:buNone/>
              <a:defRPr/>
            </a:pPr>
            <a:r>
              <a:rPr lang="en-US" sz="2400" b="1" dirty="0"/>
              <a:t>Co-Primary objectives</a:t>
            </a:r>
          </a:p>
          <a:p>
            <a:pPr>
              <a:spcBef>
                <a:spcPts val="800"/>
              </a:spcBef>
              <a:defRPr/>
            </a:pPr>
            <a:r>
              <a:rPr lang="en-US" sz="2133" dirty="0"/>
              <a:t>To determine if OS is improved </a:t>
            </a:r>
            <a:r>
              <a:rPr lang="en-US" sz="2133" i="1" u="sng" dirty="0"/>
              <a:t>or</a:t>
            </a:r>
            <a:r>
              <a:rPr lang="en-US" sz="2133" dirty="0"/>
              <a:t> if OS is non-inferior, grade 3+ cardiopulmonary toxicities are better with PBT compared with IMRT</a:t>
            </a:r>
          </a:p>
          <a:p>
            <a:pPr marL="0" indent="0">
              <a:spcBef>
                <a:spcPts val="800"/>
              </a:spcBef>
              <a:buNone/>
              <a:defRPr/>
            </a:pPr>
            <a:r>
              <a:rPr lang="en-US" sz="2400" b="1" dirty="0"/>
              <a:t>Secondary objectives</a:t>
            </a:r>
          </a:p>
          <a:p>
            <a:pPr marL="380990" indent="-380990">
              <a:spcBef>
                <a:spcPts val="800"/>
              </a:spcBef>
              <a:defRPr/>
            </a:pPr>
            <a:r>
              <a:rPr lang="en-US" sz="2133" dirty="0"/>
              <a:t>Compare symptom burden and QoL</a:t>
            </a:r>
          </a:p>
          <a:p>
            <a:pPr marL="380990" indent="-380990">
              <a:spcBef>
                <a:spcPts val="800"/>
              </a:spcBef>
              <a:defRPr/>
            </a:pPr>
            <a:r>
              <a:rPr lang="en-US" sz="2133" dirty="0"/>
              <a:t>Compare Quality Adjusted Life Years (QALY)</a:t>
            </a:r>
          </a:p>
          <a:p>
            <a:pPr marL="380990" indent="-380990">
              <a:spcBef>
                <a:spcPts val="800"/>
              </a:spcBef>
              <a:defRPr/>
            </a:pPr>
            <a:r>
              <a:rPr lang="en-US" sz="2133" dirty="0"/>
              <a:t>Compare cost-benefit economics analysis</a:t>
            </a:r>
          </a:p>
          <a:p>
            <a:pPr marL="380990" indent="-380990">
              <a:spcBef>
                <a:spcPts val="800"/>
              </a:spcBef>
              <a:defRPr/>
            </a:pPr>
            <a:r>
              <a:rPr lang="en-US" sz="2133" dirty="0"/>
              <a:t>Compare length of hospitalization</a:t>
            </a:r>
          </a:p>
          <a:p>
            <a:pPr marL="380990" indent="-380990">
              <a:spcBef>
                <a:spcPts val="800"/>
              </a:spcBef>
              <a:defRPr/>
            </a:pPr>
            <a:r>
              <a:rPr lang="en-US" sz="2133" dirty="0"/>
              <a:t>Compare grade 4 </a:t>
            </a:r>
            <a:r>
              <a:rPr lang="en-US" sz="2133" dirty="0" err="1"/>
              <a:t>lymphopenia</a:t>
            </a:r>
            <a:r>
              <a:rPr lang="en-US" sz="2133" dirty="0"/>
              <a:t> risk between modalities</a:t>
            </a:r>
          </a:p>
          <a:p>
            <a:pPr marL="380990" indent="-380990">
              <a:spcBef>
                <a:spcPts val="800"/>
              </a:spcBef>
              <a:defRPr/>
            </a:pPr>
            <a:r>
              <a:rPr lang="en-US" sz="2133" dirty="0"/>
              <a:t>Assess cardiac and inflammatory biomarkers with toxicities</a:t>
            </a:r>
          </a:p>
          <a:p>
            <a:pPr>
              <a:defRPr/>
            </a:pPr>
            <a:endParaRPr lang="en-US" sz="2133" dirty="0"/>
          </a:p>
        </p:txBody>
      </p:sp>
      <p:sp>
        <p:nvSpPr>
          <p:cNvPr id="33795" name="Title 2"/>
          <p:cNvSpPr>
            <a:spLocks noGrp="1" noChangeArrowheads="1"/>
          </p:cNvSpPr>
          <p:nvPr>
            <p:ph type="title"/>
          </p:nvPr>
        </p:nvSpPr>
        <p:spPr bwMode="auto">
          <a:xfrm>
            <a:off x="548218" y="395818"/>
            <a:ext cx="11095567" cy="6963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b="1">
                <a:solidFill>
                  <a:schemeClr val="accent1"/>
                </a:solidFill>
              </a:rPr>
              <a:t>Objectives</a:t>
            </a:r>
          </a:p>
        </p:txBody>
      </p:sp>
    </p:spTree>
    <p:extLst>
      <p:ext uri="{BB962C8B-B14F-4D97-AF65-F5344CB8AC3E}">
        <p14:creationId xmlns:p14="http://schemas.microsoft.com/office/powerpoint/2010/main" val="1490156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noChangeArrowheads="1"/>
          </p:cNvSpPr>
          <p:nvPr>
            <p:ph sz="quarter" idx="13"/>
          </p:nvPr>
        </p:nvSpPr>
        <p:spPr bwMode="auto">
          <a:xfrm>
            <a:off x="609601" y="1295401"/>
            <a:ext cx="11095567" cy="47984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spcBef>
                <a:spcPts val="800"/>
              </a:spcBef>
            </a:pPr>
            <a:r>
              <a:rPr lang="en-US" altLang="en-US" sz="2400"/>
              <a:t>Chemotherapy:  Carbo/Taxol</a:t>
            </a:r>
          </a:p>
          <a:p>
            <a:pPr>
              <a:spcBef>
                <a:spcPts val="800"/>
              </a:spcBef>
            </a:pPr>
            <a:r>
              <a:rPr lang="en-US" altLang="en-US" sz="2400"/>
              <a:t>Radiation:  IMRT (VMAT or Step-and-Shoot IMRT) vs. PBT (Passive Scattering or Scanning Beam) to 50.4 Gy / 28 fractions</a:t>
            </a:r>
          </a:p>
          <a:p>
            <a:pPr>
              <a:spcBef>
                <a:spcPts val="800"/>
              </a:spcBef>
            </a:pPr>
            <a:r>
              <a:rPr lang="en-US" altLang="en-US" sz="2400"/>
              <a:t>Surgery:  One of the following surgical approaches must be used: </a:t>
            </a:r>
          </a:p>
          <a:p>
            <a:pPr marL="838179" lvl="1" indent="-457189">
              <a:spcBef>
                <a:spcPts val="800"/>
              </a:spcBef>
            </a:pPr>
            <a:r>
              <a:rPr lang="en-US" altLang="en-US" sz="1867"/>
              <a:t>Ivor Lewis (right thoracotomy and laparotomy)</a:t>
            </a:r>
          </a:p>
          <a:p>
            <a:pPr marL="838179" lvl="1" indent="-457189">
              <a:spcBef>
                <a:spcPts val="800"/>
              </a:spcBef>
            </a:pPr>
            <a:r>
              <a:rPr lang="en-US" altLang="en-US" sz="1867"/>
              <a:t>Mckeown (right thoracotomy, followed by laparotomy and cervical anastomosis)</a:t>
            </a:r>
          </a:p>
          <a:p>
            <a:pPr marL="838179" lvl="1" indent="-457189">
              <a:spcBef>
                <a:spcPts val="800"/>
              </a:spcBef>
            </a:pPr>
            <a:r>
              <a:rPr lang="en-US" altLang="en-US" sz="1867"/>
              <a:t>Transhiatal</a:t>
            </a:r>
          </a:p>
          <a:p>
            <a:pPr marL="838179" lvl="1" indent="-457189">
              <a:spcBef>
                <a:spcPts val="800"/>
              </a:spcBef>
            </a:pPr>
            <a:r>
              <a:rPr lang="en-US" altLang="en-US" sz="1867"/>
              <a:t>Left thoracoabdominal</a:t>
            </a:r>
          </a:p>
          <a:p>
            <a:pPr marL="838179" lvl="1" indent="-457189">
              <a:spcBef>
                <a:spcPts val="800"/>
              </a:spcBef>
            </a:pPr>
            <a:r>
              <a:rPr lang="en-US" altLang="en-US" sz="1867"/>
              <a:t>Minimally invasive Ivor Lewis</a:t>
            </a:r>
          </a:p>
          <a:p>
            <a:pPr marL="838179" lvl="1" indent="-457189">
              <a:spcBef>
                <a:spcPts val="800"/>
              </a:spcBef>
            </a:pPr>
            <a:r>
              <a:rPr lang="en-US" altLang="en-US" sz="1867"/>
              <a:t>Minimally invasive Mckeown</a:t>
            </a:r>
          </a:p>
          <a:p>
            <a:pPr marL="838179" lvl="1" indent="-457189">
              <a:spcBef>
                <a:spcPts val="800"/>
              </a:spcBef>
            </a:pPr>
            <a:r>
              <a:rPr lang="en-US" altLang="en-US" sz="1867"/>
              <a:t>Robotic assisted esophagectomy</a:t>
            </a:r>
          </a:p>
          <a:p>
            <a:pPr>
              <a:spcBef>
                <a:spcPts val="800"/>
              </a:spcBef>
            </a:pPr>
            <a:endParaRPr lang="en-US" altLang="en-US"/>
          </a:p>
        </p:txBody>
      </p:sp>
      <p:sp>
        <p:nvSpPr>
          <p:cNvPr id="34819" name="Title 2"/>
          <p:cNvSpPr>
            <a:spLocks noGrp="1" noChangeArrowheads="1"/>
          </p:cNvSpPr>
          <p:nvPr>
            <p:ph type="title"/>
          </p:nvPr>
        </p:nvSpPr>
        <p:spPr bwMode="auto">
          <a:xfrm>
            <a:off x="563034" y="395817"/>
            <a:ext cx="11095567" cy="81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b="1">
                <a:solidFill>
                  <a:schemeClr val="accent1"/>
                </a:solidFill>
              </a:rPr>
              <a:t>Therapy details</a:t>
            </a:r>
          </a:p>
        </p:txBody>
      </p:sp>
    </p:spTree>
    <p:extLst>
      <p:ext uri="{BB962C8B-B14F-4D97-AF65-F5344CB8AC3E}">
        <p14:creationId xmlns:p14="http://schemas.microsoft.com/office/powerpoint/2010/main" val="124249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Placeholder 1"/>
          <p:cNvSpPr>
            <a:spLocks noGrp="1" noChangeArrowheads="1"/>
          </p:cNvSpPr>
          <p:nvPr>
            <p:ph type="body" sz="quarter" idx="10"/>
          </p:nvPr>
        </p:nvSpPr>
        <p:spPr bwMode="auto">
          <a:xfrm>
            <a:off x="2667000" y="228600"/>
            <a:ext cx="6477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Institutional Accrual</a:t>
            </a:r>
          </a:p>
        </p:txBody>
      </p:sp>
      <p:graphicFrame>
        <p:nvGraphicFramePr>
          <p:cNvPr id="4" name="Table 3"/>
          <p:cNvGraphicFramePr>
            <a:graphicFrameLocks noGrp="1"/>
          </p:cNvGraphicFramePr>
          <p:nvPr/>
        </p:nvGraphicFramePr>
        <p:xfrm>
          <a:off x="1676400" y="1066800"/>
          <a:ext cx="8839200" cy="4522789"/>
        </p:xfrm>
        <a:graphic>
          <a:graphicData uri="http://schemas.openxmlformats.org/drawingml/2006/table">
            <a:tbl>
              <a:tblPr/>
              <a:tblGrid>
                <a:gridCol w="6267450">
                  <a:extLst>
                    <a:ext uri="{9D8B030D-6E8A-4147-A177-3AD203B41FA5}">
                      <a16:colId xmlns:a16="http://schemas.microsoft.com/office/drawing/2014/main" val="20000"/>
                    </a:ext>
                  </a:extLst>
                </a:gridCol>
                <a:gridCol w="1044575">
                  <a:extLst>
                    <a:ext uri="{9D8B030D-6E8A-4147-A177-3AD203B41FA5}">
                      <a16:colId xmlns:a16="http://schemas.microsoft.com/office/drawing/2014/main" val="20001"/>
                    </a:ext>
                  </a:extLst>
                </a:gridCol>
                <a:gridCol w="1527175">
                  <a:extLst>
                    <a:ext uri="{9D8B030D-6E8A-4147-A177-3AD203B41FA5}">
                      <a16:colId xmlns:a16="http://schemas.microsoft.com/office/drawing/2014/main" val="20002"/>
                    </a:ext>
                  </a:extLst>
                </a:gridCol>
              </a:tblGrid>
              <a:tr h="548679">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Site</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Accrual</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Date 1</a:t>
                      </a:r>
                      <a:r>
                        <a:rPr kumimoji="0" lang="en-US" altLang="en-US" sz="1800" b="1" i="0" u="none" strike="noStrike" cap="none" normalizeH="0" baseline="30000">
                          <a:ln>
                            <a:noFill/>
                          </a:ln>
                          <a:solidFill>
                            <a:srgbClr val="000000"/>
                          </a:solidFill>
                          <a:effectLst/>
                          <a:latin typeface="Times New Roman" panose="02020603050405020304" pitchFamily="18" charset="0"/>
                          <a:cs typeface="Times New Roman" panose="02020603050405020304" pitchFamily="18" charset="0"/>
                        </a:rPr>
                        <a:t>st</a:t>
                      </a:r>
                      <a:r>
                        <a:rPr kumimoji="0" lang="en-US" altLang="en-US" sz="18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Pt entered</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University Health Network-Princess Margaret Hospital</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115</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7/31/2013</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Ohio State University Medical Center</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12</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7/23/2013</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MD Anderson Cancer Center</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10</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11/8/2013</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Tom Baker Cancer Centre</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9</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10/23/2015</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Montefiore Medical Center - Moses Campus</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6</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7/14/2014</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London Regional Cancer Program</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6</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9/9/2015</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Case Western Reserve University</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5</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10/23/2017</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Juravinski Cancer Centre at Hamilton Health Sciences</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4</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3/19/2015</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CHUM - Hopital Notre-Dame</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4</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6/2/2016</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University of Rochester</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3</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5/15/2015</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USC/Norris Comprehensive Cancer Center</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2</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12/16/2016</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Peter MacCallum Cancer Centre</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2</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12/19/2017</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Huntsman Cancer Institute/University of Utah</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2</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12/19/2017</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3865">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University of Washington Medical Center</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2</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defRPr>
                          <a:solidFill>
                            <a:schemeClr val="tx1"/>
                          </a:solidFill>
                          <a:latin typeface="Arial" panose="020B0604020202020204" pitchFamily="34" charset="0"/>
                        </a:defRPr>
                      </a:lvl4pPr>
                      <a:lvl5pPr marL="2057400" indent="-228600">
                        <a:spcBef>
                          <a:spcPct val="20000"/>
                        </a:spcBef>
                        <a:buFont typeface="Arial" panose="020B0604020202020204" pitchFamily="34" charset="0"/>
                        <a:defRPr>
                          <a:solidFill>
                            <a:schemeClr val="tx1"/>
                          </a:solidFill>
                          <a:latin typeface="Arial" panose="020B060402020202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B2B2B"/>
                          </a:solidFill>
                          <a:effectLst/>
                          <a:latin typeface="Times New Roman" panose="02020603050405020304" pitchFamily="18" charset="0"/>
                          <a:cs typeface="Times New Roman" panose="02020603050405020304" pitchFamily="18" charset="0"/>
                        </a:rPr>
                        <a:t>6/4/2018</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660806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noChangeArrowheads="1"/>
          </p:cNvSpPr>
          <p:nvPr>
            <p:ph sz="quarter" idx="13"/>
          </p:nvPr>
        </p:nvSpPr>
        <p:spPr bwMode="auto">
          <a:xfrm>
            <a:off x="548218" y="1951568"/>
            <a:ext cx="11095567" cy="3204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sz="2667"/>
              <a:t>The following are collected at 4 time points (baseline, end of CRT, 3 months, and 12 months after CRT)</a:t>
            </a:r>
          </a:p>
          <a:p>
            <a:r>
              <a:rPr lang="en-US" altLang="en-US" sz="2667"/>
              <a:t>MDASI-Eso (25 questions)</a:t>
            </a:r>
          </a:p>
          <a:p>
            <a:r>
              <a:rPr lang="en-US" altLang="en-US" sz="2667"/>
              <a:t>EQ5D-5L (5 questions + 1 visual analog scale)</a:t>
            </a:r>
          </a:p>
          <a:p>
            <a:r>
              <a:rPr lang="en-US" altLang="en-US" sz="2667"/>
              <a:t>PROMIS-Fatigue short form (7 questions)</a:t>
            </a:r>
          </a:p>
        </p:txBody>
      </p:sp>
      <p:sp>
        <p:nvSpPr>
          <p:cNvPr id="35843" name="Title 2"/>
          <p:cNvSpPr>
            <a:spLocks noGrp="1" noChangeArrowheads="1"/>
          </p:cNvSpPr>
          <p:nvPr>
            <p:ph type="title"/>
          </p:nvPr>
        </p:nvSpPr>
        <p:spPr bwMode="auto">
          <a:xfrm>
            <a:off x="609601" y="395817"/>
            <a:ext cx="11095567" cy="853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b="1">
                <a:solidFill>
                  <a:schemeClr val="accent1"/>
                </a:solidFill>
              </a:rPr>
              <a:t>Patient Reported Outcomes</a:t>
            </a:r>
          </a:p>
        </p:txBody>
      </p:sp>
    </p:spTree>
    <p:extLst>
      <p:ext uri="{BB962C8B-B14F-4D97-AF65-F5344CB8AC3E}">
        <p14:creationId xmlns:p14="http://schemas.microsoft.com/office/powerpoint/2010/main" val="39118471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40000" y="381001"/>
            <a:ext cx="7721600" cy="58462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2F612E7-0382-4A4B-A8E9-217B89170256}"/>
              </a:ext>
            </a:extLst>
          </p:cNvPr>
          <p:cNvSpPr/>
          <p:nvPr/>
        </p:nvSpPr>
        <p:spPr>
          <a:xfrm>
            <a:off x="4478867" y="3225800"/>
            <a:ext cx="1625600" cy="609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400" kern="0">
              <a:solidFill>
                <a:sysClr val="windowText" lastClr="000000"/>
              </a:solidFill>
            </a:endParaRPr>
          </a:p>
        </p:txBody>
      </p:sp>
      <p:sp>
        <p:nvSpPr>
          <p:cNvPr id="8" name="Rectangle 7">
            <a:extLst>
              <a:ext uri="{FF2B5EF4-FFF2-40B4-BE49-F238E27FC236}">
                <a16:creationId xmlns:a16="http://schemas.microsoft.com/office/drawing/2014/main" id="{EB43BA8F-1B02-4E2A-9F1C-746D27BE677C}"/>
              </a:ext>
            </a:extLst>
          </p:cNvPr>
          <p:cNvSpPr/>
          <p:nvPr/>
        </p:nvSpPr>
        <p:spPr>
          <a:xfrm>
            <a:off x="7112000" y="3225800"/>
            <a:ext cx="16256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sz="2400" kern="0">
              <a:solidFill>
                <a:sysClr val="windowText" lastClr="000000"/>
              </a:solidFill>
            </a:endParaRPr>
          </a:p>
        </p:txBody>
      </p:sp>
    </p:spTree>
    <p:extLst>
      <p:ext uri="{BB962C8B-B14F-4D97-AF65-F5344CB8AC3E}">
        <p14:creationId xmlns:p14="http://schemas.microsoft.com/office/powerpoint/2010/main" val="9930839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noChangeArrowheads="1"/>
          </p:cNvSpPr>
          <p:nvPr>
            <p:ph sz="quarter" idx="13"/>
          </p:nvPr>
        </p:nvSpPr>
        <p:spPr bwMode="auto">
          <a:xfrm>
            <a:off x="548218" y="1397000"/>
            <a:ext cx="11095567" cy="5065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sz="2667"/>
              <a:t>Concurrent chemotherapy: </a:t>
            </a:r>
            <a:r>
              <a:rPr lang="en-US" altLang="en-US" sz="2667">
                <a:solidFill>
                  <a:srgbClr val="FF0000"/>
                </a:solidFill>
              </a:rPr>
              <a:t>Will allow FOLFOX/CAPOX and Docetaxel/5FU (Capecitabine is acceptable)</a:t>
            </a:r>
          </a:p>
          <a:p>
            <a:pPr lvl="1"/>
            <a:r>
              <a:rPr lang="en-US" altLang="en-US" sz="2133">
                <a:solidFill>
                  <a:srgbClr val="FF0000"/>
                </a:solidFill>
              </a:rPr>
              <a:t>Chemotherapy stratified by taxane vs. non-taxane based chemotherapy</a:t>
            </a:r>
          </a:p>
          <a:p>
            <a:r>
              <a:rPr lang="en-US" altLang="en-US" sz="2667"/>
              <a:t>Monte Carlo planning for PBT:  </a:t>
            </a:r>
            <a:r>
              <a:rPr lang="en-US" altLang="en-US" sz="2667">
                <a:solidFill>
                  <a:srgbClr val="FF0000"/>
                </a:solidFill>
              </a:rPr>
              <a:t>optional for passive scattering PBT</a:t>
            </a:r>
            <a:endParaRPr lang="en-US" altLang="en-US" sz="2667"/>
          </a:p>
          <a:p>
            <a:r>
              <a:rPr lang="en-US" altLang="en-US" sz="2667"/>
              <a:t>Incorporate questionnaires to better assess </a:t>
            </a:r>
            <a:r>
              <a:rPr lang="en-US" altLang="en-US" sz="2667">
                <a:solidFill>
                  <a:srgbClr val="FF0000"/>
                </a:solidFill>
              </a:rPr>
              <a:t>baseline cardiopulmonary comorbidities</a:t>
            </a:r>
          </a:p>
          <a:p>
            <a:r>
              <a:rPr lang="en-US" altLang="en-US" sz="2667">
                <a:solidFill>
                  <a:srgbClr val="FF0000"/>
                </a:solidFill>
              </a:rPr>
              <a:t>Central review of grade 3+ cardiopulmonary toxicities</a:t>
            </a:r>
          </a:p>
          <a:p>
            <a:r>
              <a:rPr lang="en-US" altLang="en-US" sz="2667">
                <a:solidFill>
                  <a:srgbClr val="FF0000"/>
                </a:solidFill>
              </a:rPr>
              <a:t>Incorporate Total Toxicity Burden as a secondary endpoint</a:t>
            </a:r>
          </a:p>
        </p:txBody>
      </p:sp>
      <p:sp>
        <p:nvSpPr>
          <p:cNvPr id="37891" name="Title 2"/>
          <p:cNvSpPr>
            <a:spLocks noGrp="1" noChangeArrowheads="1"/>
          </p:cNvSpPr>
          <p:nvPr>
            <p:ph type="title"/>
          </p:nvPr>
        </p:nvSpPr>
        <p:spPr bwMode="auto">
          <a:xfrm>
            <a:off x="579967" y="395817"/>
            <a:ext cx="11095567" cy="853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r>
              <a:rPr lang="en-US" altLang="en-US" b="1">
                <a:solidFill>
                  <a:schemeClr val="accent1"/>
                </a:solidFill>
              </a:rPr>
              <a:t>Major amendment being submitted</a:t>
            </a:r>
          </a:p>
        </p:txBody>
      </p:sp>
    </p:spTree>
    <p:extLst>
      <p:ext uri="{BB962C8B-B14F-4D97-AF65-F5344CB8AC3E}">
        <p14:creationId xmlns:p14="http://schemas.microsoft.com/office/powerpoint/2010/main" val="1635531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Concurrent chemotherapy: </a:t>
            </a:r>
            <a:r>
              <a:rPr lang="en-US" dirty="0">
                <a:solidFill>
                  <a:srgbClr val="FF0000"/>
                </a:solidFill>
              </a:rPr>
              <a:t>Will allow other chemo regimens</a:t>
            </a:r>
          </a:p>
          <a:p>
            <a:r>
              <a:rPr lang="en-US" dirty="0"/>
              <a:t>Monte Carlo planning for PBT:  </a:t>
            </a:r>
            <a:r>
              <a:rPr lang="en-US" dirty="0">
                <a:solidFill>
                  <a:srgbClr val="FF0000"/>
                </a:solidFill>
              </a:rPr>
              <a:t>optional for passive scattering PBT</a:t>
            </a:r>
            <a:endParaRPr lang="en-US" dirty="0"/>
          </a:p>
          <a:p>
            <a:r>
              <a:rPr lang="en-US" dirty="0"/>
              <a:t>Incorporate questionnaires to better assess </a:t>
            </a:r>
            <a:r>
              <a:rPr lang="en-US" dirty="0">
                <a:solidFill>
                  <a:srgbClr val="FF0000"/>
                </a:solidFill>
              </a:rPr>
              <a:t>baseline cardiopulmonary comorbidities</a:t>
            </a:r>
          </a:p>
          <a:p>
            <a:r>
              <a:rPr lang="en-US" dirty="0">
                <a:solidFill>
                  <a:srgbClr val="FF0000"/>
                </a:solidFill>
              </a:rPr>
              <a:t>Incorporate Total Toxicity Burden as a secondary endpoint</a:t>
            </a:r>
          </a:p>
        </p:txBody>
      </p:sp>
      <p:sp>
        <p:nvSpPr>
          <p:cNvPr id="3" name="Title 2"/>
          <p:cNvSpPr>
            <a:spLocks noGrp="1"/>
          </p:cNvSpPr>
          <p:nvPr>
            <p:ph type="title"/>
          </p:nvPr>
        </p:nvSpPr>
        <p:spPr/>
        <p:txBody>
          <a:bodyPr/>
          <a:lstStyle/>
          <a:p>
            <a:r>
              <a:rPr lang="en-US" dirty="0"/>
              <a:t>Next amendment</a:t>
            </a:r>
          </a:p>
        </p:txBody>
      </p:sp>
      <p:sp>
        <p:nvSpPr>
          <p:cNvPr id="4" name="Footer Placeholder 3"/>
          <p:cNvSpPr>
            <a:spLocks noGrp="1"/>
          </p:cNvSpPr>
          <p:nvPr>
            <p:ph type="ftr" sz="quarter" idx="12"/>
          </p:nvPr>
        </p:nvSpPr>
        <p:spPr>
          <a:xfrm>
            <a:off x="2519682" y="344651"/>
            <a:ext cx="11128929" cy="369332"/>
          </a:xfrm>
        </p:spPr>
        <p:txBody>
          <a:bodyPr/>
          <a:lstStyle/>
          <a:p>
            <a:pPr defTabSz="1219170"/>
            <a:r>
              <a:rPr lang="en-US" sz="2400" kern="0">
                <a:solidFill>
                  <a:srgbClr val="63666A"/>
                </a:solidFill>
              </a:rPr>
              <a:t>NRG-GI006</a:t>
            </a:r>
            <a:endParaRPr lang="en-US" sz="2400" kern="0" dirty="0">
              <a:solidFill>
                <a:srgbClr val="63666A"/>
              </a:solidFill>
            </a:endParaRPr>
          </a:p>
        </p:txBody>
      </p:sp>
    </p:spTree>
    <p:extLst>
      <p:ext uri="{BB962C8B-B14F-4D97-AF65-F5344CB8AC3E}">
        <p14:creationId xmlns:p14="http://schemas.microsoft.com/office/powerpoint/2010/main" val="34545559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idx="4294967295"/>
          </p:nvPr>
        </p:nvSpPr>
        <p:spPr>
          <a:xfrm>
            <a:off x="1981200" y="2209801"/>
            <a:ext cx="8001000" cy="1470025"/>
          </a:xfrm>
        </p:spPr>
        <p:txBody>
          <a:bodyPr/>
          <a:lstStyle/>
          <a:p>
            <a:pPr eaLnBrk="1" hangingPunct="1"/>
            <a:r>
              <a:rPr lang="en-US" altLang="en-US" sz="2400" b="1"/>
              <a:t>NRG-GI007</a:t>
            </a:r>
            <a:r>
              <a:rPr lang="en-US" altLang="en-US" sz="2400"/>
              <a:t>: Phase Ib Study of Telomelysin (OBP-301) and Definitive Chemoradiation for Patients with Locally Advanced Esophageal and Gastroesophageal Adenocarcinoma Who are not Candidates for Surgery</a:t>
            </a:r>
            <a:endParaRPr lang="en-US" altLang="en-US" sz="2400" i="1"/>
          </a:p>
        </p:txBody>
      </p:sp>
      <p:graphicFrame>
        <p:nvGraphicFramePr>
          <p:cNvPr id="2" name="Table 1"/>
          <p:cNvGraphicFramePr>
            <a:graphicFrameLocks noGrp="1"/>
          </p:cNvGraphicFramePr>
          <p:nvPr/>
        </p:nvGraphicFramePr>
        <p:xfrm>
          <a:off x="1981200" y="4114800"/>
          <a:ext cx="8153400" cy="155436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1554163">
                <a:tc>
                  <a:txBody>
                    <a:bodyPr/>
                    <a:lstStyle/>
                    <a:p>
                      <a:pPr marL="0" indent="0" algn="l">
                        <a:buFont typeface="Arial" panose="020B0604020202020204" pitchFamily="34" charset="0"/>
                        <a:buNone/>
                        <a:tabLst>
                          <a:tab pos="2624138" algn="l"/>
                        </a:tabLst>
                      </a:pPr>
                      <a:r>
                        <a:rPr lang="en-US" altLang="en-US" sz="1600" b="0" u="sng" dirty="0">
                          <a:solidFill>
                            <a:schemeClr val="tx1"/>
                          </a:solidFill>
                        </a:rPr>
                        <a:t>PI/Med </a:t>
                      </a:r>
                      <a:r>
                        <a:rPr lang="en-US" altLang="en-US" sz="1600" b="0" u="sng" dirty="0" err="1">
                          <a:solidFill>
                            <a:schemeClr val="tx1"/>
                          </a:solidFill>
                        </a:rPr>
                        <a:t>Onc</a:t>
                      </a:r>
                      <a:endParaRPr lang="en-US" altLang="en-US" sz="1600" b="0" u="sng" dirty="0">
                        <a:solidFill>
                          <a:schemeClr val="tx1"/>
                        </a:solidFill>
                      </a:endParaRPr>
                    </a:p>
                    <a:p>
                      <a:pPr marL="0" indent="0" algn="l">
                        <a:buFont typeface="Arial" panose="020B0604020202020204" pitchFamily="34" charset="0"/>
                        <a:buNone/>
                        <a:tabLst>
                          <a:tab pos="2624138" algn="l"/>
                        </a:tabLst>
                      </a:pPr>
                      <a:r>
                        <a:rPr lang="en-US" altLang="en-US" sz="1600" b="0" dirty="0">
                          <a:solidFill>
                            <a:schemeClr val="tx1"/>
                          </a:solidFill>
                        </a:rPr>
                        <a:t>Geoffrey Ku, MD</a:t>
                      </a:r>
                    </a:p>
                    <a:p>
                      <a:pPr marL="0" indent="0" algn="ctr">
                        <a:buFont typeface="Arial" panose="020B0604020202020204" pitchFamily="34" charset="0"/>
                        <a:buNone/>
                        <a:tabLst>
                          <a:tab pos="2624138" algn="l"/>
                        </a:tabLst>
                      </a:pPr>
                      <a:endParaRPr lang="en-US" altLang="en-US" sz="1600" b="0" dirty="0">
                        <a:solidFill>
                          <a:schemeClr val="tx1"/>
                        </a:solidFill>
                      </a:endParaRPr>
                    </a:p>
                    <a:p>
                      <a:pPr marL="0" indent="0" algn="l">
                        <a:buFont typeface="Arial" panose="020B0604020202020204" pitchFamily="34" charset="0"/>
                        <a:buNone/>
                        <a:tabLst>
                          <a:tab pos="2624138" algn="l"/>
                        </a:tabLst>
                      </a:pPr>
                      <a:r>
                        <a:rPr lang="en-US" altLang="en-US" sz="1600" b="0" dirty="0">
                          <a:solidFill>
                            <a:schemeClr val="tx2"/>
                          </a:solidFill>
                        </a:rPr>
                        <a:t>Gastrointestinal Oncology Service, Dept of Medicine</a:t>
                      </a:r>
                    </a:p>
                    <a:p>
                      <a:pPr marL="0" indent="0" algn="l">
                        <a:buFont typeface="Arial" panose="020B0604020202020204" pitchFamily="34" charset="0"/>
                        <a:buNone/>
                        <a:tabLst>
                          <a:tab pos="2624138" algn="l"/>
                        </a:tabLst>
                      </a:pPr>
                      <a:r>
                        <a:rPr lang="en-US" altLang="en-US" sz="1600" b="0" dirty="0">
                          <a:solidFill>
                            <a:schemeClr val="tx2"/>
                          </a:solidFill>
                        </a:rPr>
                        <a:t>Memorial Sloan Kettering Cancer Center</a:t>
                      </a:r>
                    </a:p>
                  </a:txBody>
                  <a:tcPr marT="45660" marB="45660">
                    <a:noFill/>
                  </a:tcPr>
                </a:tc>
                <a:tc>
                  <a:txBody>
                    <a:bodyPr/>
                    <a:lstStyle/>
                    <a:p>
                      <a:pPr algn="l"/>
                      <a:r>
                        <a:rPr lang="en-US" sz="1600" b="0" u="sng" dirty="0">
                          <a:solidFill>
                            <a:schemeClr val="tx1"/>
                          </a:solidFill>
                        </a:rPr>
                        <a:t>Rad </a:t>
                      </a:r>
                      <a:r>
                        <a:rPr lang="en-US" sz="1600" b="0" u="sng" dirty="0" err="1">
                          <a:solidFill>
                            <a:schemeClr val="tx1"/>
                          </a:solidFill>
                        </a:rPr>
                        <a:t>Onc</a:t>
                      </a:r>
                      <a:r>
                        <a:rPr lang="en-US" sz="1600" b="0" u="sng" dirty="0">
                          <a:solidFill>
                            <a:schemeClr val="tx1"/>
                          </a:solidFill>
                        </a:rPr>
                        <a:t> Co-Chair</a:t>
                      </a:r>
                    </a:p>
                    <a:p>
                      <a:pPr algn="l"/>
                      <a:r>
                        <a:rPr lang="en-US" sz="1600" b="0" dirty="0">
                          <a:solidFill>
                            <a:schemeClr val="tx1"/>
                          </a:solidFill>
                        </a:rPr>
                        <a:t>Terence Williams, MD, PhD</a:t>
                      </a:r>
                    </a:p>
                    <a:p>
                      <a:pPr algn="ctr"/>
                      <a:endParaRPr lang="en-US" sz="1600" b="0" dirty="0">
                        <a:solidFill>
                          <a:schemeClr val="tx1"/>
                        </a:solidFill>
                      </a:endParaRPr>
                    </a:p>
                    <a:p>
                      <a:pPr algn="l"/>
                      <a:r>
                        <a:rPr lang="en-US" sz="1600" b="0" dirty="0">
                          <a:solidFill>
                            <a:schemeClr val="tx1"/>
                          </a:solidFill>
                        </a:rPr>
                        <a:t>Ohio State University Comprehensive Cancer Center</a:t>
                      </a:r>
                    </a:p>
                  </a:txBody>
                  <a:tcPr marT="45660" marB="4566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68818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1878014" y="22225"/>
            <a:ext cx="8231187"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C00000"/>
                </a:solidFill>
              </a:rPr>
              <a:t>Disclosures</a:t>
            </a:r>
          </a:p>
        </p:txBody>
      </p:sp>
      <p:sp>
        <p:nvSpPr>
          <p:cNvPr id="30722" name="Content Placeholder 2"/>
          <p:cNvSpPr>
            <a:spLocks noGrp="1"/>
          </p:cNvSpPr>
          <p:nvPr>
            <p:ph idx="1"/>
          </p:nvPr>
        </p:nvSpPr>
        <p:spPr bwMode="auto">
          <a:xfrm>
            <a:off x="1878014" y="908051"/>
            <a:ext cx="8231187" cy="533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Arog</a:t>
            </a:r>
          </a:p>
          <a:p>
            <a:r>
              <a:rPr lang="en-US" altLang="en-US">
                <a:cs typeface="Arial" panose="020B0604020202020204" pitchFamily="34" charset="0"/>
              </a:rPr>
              <a:t>AstraZeneca</a:t>
            </a:r>
          </a:p>
          <a:p>
            <a:r>
              <a:rPr lang="en-US" altLang="en-US">
                <a:cs typeface="Arial" panose="020B0604020202020204" pitchFamily="34" charset="0"/>
              </a:rPr>
              <a:t>BMS</a:t>
            </a:r>
          </a:p>
          <a:p>
            <a:r>
              <a:rPr lang="en-US" altLang="en-US">
                <a:cs typeface="Arial" panose="020B0604020202020204" pitchFamily="34" charset="0"/>
              </a:rPr>
              <a:t>Daiichi</a:t>
            </a:r>
          </a:p>
          <a:p>
            <a:r>
              <a:rPr lang="en-US" altLang="en-US">
                <a:cs typeface="Arial" panose="020B0604020202020204" pitchFamily="34" charset="0"/>
              </a:rPr>
              <a:t>Eli Lilly</a:t>
            </a:r>
          </a:p>
          <a:p>
            <a:r>
              <a:rPr lang="en-US" altLang="en-US">
                <a:cs typeface="Arial" panose="020B0604020202020204" pitchFamily="34" charset="0"/>
              </a:rPr>
              <a:t>Merck</a:t>
            </a:r>
          </a:p>
          <a:p>
            <a:r>
              <a:rPr lang="en-US" altLang="en-US">
                <a:cs typeface="Arial" panose="020B0604020202020204" pitchFamily="34" charset="0"/>
              </a:rPr>
              <a:t>Pieris</a:t>
            </a:r>
          </a:p>
          <a:p>
            <a:r>
              <a:rPr lang="en-US" altLang="en-US">
                <a:cs typeface="Arial" panose="020B0604020202020204" pitchFamily="34" charset="0"/>
              </a:rPr>
              <a:t>Zymeworks</a:t>
            </a:r>
          </a:p>
          <a:p>
            <a:endParaRPr lang="en-US" altLang="en-US">
              <a:cs typeface="Arial" panose="020B0604020202020204" pitchFamily="34" charset="0"/>
            </a:endParaRPr>
          </a:p>
        </p:txBody>
      </p:sp>
    </p:spTree>
    <p:extLst>
      <p:ext uri="{BB962C8B-B14F-4D97-AF65-F5344CB8AC3E}">
        <p14:creationId xmlns:p14="http://schemas.microsoft.com/office/powerpoint/2010/main" val="28790417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bwMode="auto">
          <a:xfrm>
            <a:off x="1878014" y="22225"/>
            <a:ext cx="8231187"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C00000"/>
                </a:solidFill>
              </a:rPr>
              <a:t>Definitive chemoRT</a:t>
            </a:r>
          </a:p>
        </p:txBody>
      </p:sp>
      <p:sp>
        <p:nvSpPr>
          <p:cNvPr id="31746" name="Content Placeholder 2"/>
          <p:cNvSpPr>
            <a:spLocks noGrp="1"/>
          </p:cNvSpPr>
          <p:nvPr>
            <p:ph idx="1"/>
          </p:nvPr>
        </p:nvSpPr>
        <p:spPr bwMode="auto">
          <a:xfrm>
            <a:off x="1878014" y="908051"/>
            <a:ext cx="8231187" cy="533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a:solidFill>
                  <a:srgbClr val="2986E2"/>
                </a:solidFill>
                <a:cs typeface="Arial" panose="020B0604020202020204" pitchFamily="34" charset="0"/>
              </a:rPr>
              <a:t>Definitive chemoradiation </a:t>
            </a:r>
            <a:r>
              <a:rPr lang="en-US" altLang="en-US" sz="2200">
                <a:cs typeface="Arial" panose="020B0604020202020204" pitchFamily="34" charset="0"/>
              </a:rPr>
              <a:t>is a standard-of-care for Pts with locally advanced esophageal/GE junction cancer who are </a:t>
            </a:r>
            <a:r>
              <a:rPr lang="en-US" altLang="en-US" sz="2200">
                <a:solidFill>
                  <a:srgbClr val="2986E2"/>
                </a:solidFill>
                <a:cs typeface="Arial" panose="020B0604020202020204" pitchFamily="34" charset="0"/>
              </a:rPr>
              <a:t>medically inoperable </a:t>
            </a:r>
            <a:r>
              <a:rPr lang="en-US" altLang="en-US" sz="2200">
                <a:cs typeface="Arial" panose="020B0604020202020204" pitchFamily="34" charset="0"/>
              </a:rPr>
              <a:t>[RTOG 85-01]</a:t>
            </a:r>
            <a:endParaRPr lang="en-US" altLang="en-US" sz="2200">
              <a:solidFill>
                <a:srgbClr val="2986E2"/>
              </a:solidFill>
              <a:cs typeface="Arial" panose="020B0604020202020204" pitchFamily="34" charset="0"/>
            </a:endParaRPr>
          </a:p>
          <a:p>
            <a:r>
              <a:rPr lang="en-US" altLang="en-US" sz="2200">
                <a:cs typeface="Arial" panose="020B0604020202020204" pitchFamily="34" charset="0"/>
              </a:rPr>
              <a:t>The pre-operative CROSS study revealed a pathologic complete response (pCR) in only </a:t>
            </a:r>
            <a:r>
              <a:rPr lang="en-US" altLang="en-US" sz="2200">
                <a:solidFill>
                  <a:srgbClr val="2986E2"/>
                </a:solidFill>
                <a:cs typeface="Arial" panose="020B0604020202020204" pitchFamily="34" charset="0"/>
              </a:rPr>
              <a:t>23%</a:t>
            </a:r>
            <a:r>
              <a:rPr lang="en-US" altLang="en-US" sz="2200">
                <a:cs typeface="Arial" panose="020B0604020202020204" pitchFamily="34" charset="0"/>
              </a:rPr>
              <a:t> of adenoCAs</a:t>
            </a:r>
          </a:p>
          <a:p>
            <a:r>
              <a:rPr lang="en-US" altLang="en-US" sz="2200">
                <a:cs typeface="Arial" panose="020B0604020202020204" pitchFamily="34" charset="0"/>
              </a:rPr>
              <a:t>RTOG 0436 randomized 344 Pts to cisplatin/paclitaxel and RT to 50.4 Gy ± cetuximab, an anti-EGFR Ab:</a:t>
            </a:r>
          </a:p>
          <a:p>
            <a:pPr lvl="1"/>
            <a:r>
              <a:rPr lang="en-US" altLang="en-US" sz="2200">
                <a:cs typeface="Arial" panose="020B0604020202020204" pitchFamily="34" charset="0"/>
              </a:rPr>
              <a:t>62% of Pts had adenoCA </a:t>
            </a:r>
          </a:p>
          <a:p>
            <a:pPr lvl="1"/>
            <a:r>
              <a:rPr lang="en-US" altLang="en-US" sz="2200">
                <a:cs typeface="Arial" panose="020B0604020202020204" pitchFamily="34" charset="0"/>
              </a:rPr>
              <a:t>No benefit for cetuximab</a:t>
            </a:r>
          </a:p>
          <a:p>
            <a:pPr lvl="1"/>
            <a:r>
              <a:rPr lang="en-US" altLang="en-US" sz="2200">
                <a:cs typeface="Arial" panose="020B0604020202020204" pitchFamily="34" charset="0"/>
              </a:rPr>
              <a:t>The clinical CR (cCR) rate </a:t>
            </a:r>
            <a:r>
              <a:rPr lang="mr-IN" altLang="en-US" sz="2200">
                <a:cs typeface="Arial" panose="020B0604020202020204" pitchFamily="34" charset="0"/>
              </a:rPr>
              <a:t>–</a:t>
            </a:r>
            <a:r>
              <a:rPr lang="en-US" altLang="en-US" sz="2200">
                <a:cs typeface="Arial" panose="020B0604020202020204" pitchFamily="34" charset="0"/>
              </a:rPr>
              <a:t> defined as -ve EGD </a:t>
            </a:r>
            <a:r>
              <a:rPr lang="mr-IN" altLang="en-US" sz="2200">
                <a:cs typeface="Arial" panose="020B0604020202020204" pitchFamily="34" charset="0"/>
              </a:rPr>
              <a:t>–</a:t>
            </a:r>
            <a:r>
              <a:rPr lang="en-US" altLang="en-US" sz="2200">
                <a:cs typeface="Arial" panose="020B0604020202020204" pitchFamily="34" charset="0"/>
              </a:rPr>
              <a:t> was </a:t>
            </a:r>
            <a:r>
              <a:rPr lang="en-US" altLang="en-US" sz="2200">
                <a:solidFill>
                  <a:srgbClr val="2986E2"/>
                </a:solidFill>
                <a:cs typeface="Arial" panose="020B0604020202020204" pitchFamily="34" charset="0"/>
              </a:rPr>
              <a:t>53%</a:t>
            </a:r>
          </a:p>
          <a:p>
            <a:pPr lvl="1"/>
            <a:r>
              <a:rPr lang="en-US" altLang="en-US" sz="2200">
                <a:cs typeface="Arial" panose="020B0604020202020204" pitchFamily="34" charset="0"/>
              </a:rPr>
              <a:t>The 24-mos local failure rate was </a:t>
            </a:r>
            <a:r>
              <a:rPr lang="en-US" altLang="en-US" sz="2200">
                <a:solidFill>
                  <a:srgbClr val="2986E2"/>
                </a:solidFill>
                <a:cs typeface="Arial" panose="020B0604020202020204" pitchFamily="34" charset="0"/>
              </a:rPr>
              <a:t>48%</a:t>
            </a:r>
          </a:p>
          <a:p>
            <a:endParaRPr lang="en-US" altLang="en-US" sz="1800">
              <a:cs typeface="Arial" panose="020B0604020202020204" pitchFamily="34" charset="0"/>
            </a:endParaRPr>
          </a:p>
        </p:txBody>
      </p:sp>
      <p:sp>
        <p:nvSpPr>
          <p:cNvPr id="31747" name="TextBox 3"/>
          <p:cNvSpPr txBox="1">
            <a:spLocks noChangeArrowheads="1"/>
          </p:cNvSpPr>
          <p:nvPr/>
        </p:nvSpPr>
        <p:spPr bwMode="auto">
          <a:xfrm>
            <a:off x="2792414" y="6048376"/>
            <a:ext cx="7723187" cy="4616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kern="0"/>
              <a:t>Herskovic, NEJM 1992;326;1593;  Suntharalingam, JAMA Oncol 2017;3:1520; Van Hgen, NEJM 2012;366:2074</a:t>
            </a:r>
          </a:p>
        </p:txBody>
      </p:sp>
    </p:spTree>
    <p:extLst>
      <p:ext uri="{BB962C8B-B14F-4D97-AF65-F5344CB8AC3E}">
        <p14:creationId xmlns:p14="http://schemas.microsoft.com/office/powerpoint/2010/main" val="141513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bwMode="auto">
          <a:xfrm>
            <a:off x="1878014" y="22225"/>
            <a:ext cx="8231187"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C00000"/>
                </a:solidFill>
              </a:rPr>
              <a:t>Telomerase</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1320800"/>
            <a:ext cx="8761412"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2771" name="Rectangle 6"/>
          <p:cNvSpPr>
            <a:spLocks noChangeArrowheads="1"/>
          </p:cNvSpPr>
          <p:nvPr/>
        </p:nvSpPr>
        <p:spPr bwMode="auto">
          <a:xfrm>
            <a:off x="6130926" y="4983163"/>
            <a:ext cx="427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kern="0"/>
              <a:t>Telomerase is not active in normal cells</a:t>
            </a:r>
          </a:p>
        </p:txBody>
      </p:sp>
    </p:spTree>
    <p:extLst>
      <p:ext uri="{BB962C8B-B14F-4D97-AF65-F5344CB8AC3E}">
        <p14:creationId xmlns:p14="http://schemas.microsoft.com/office/powerpoint/2010/main" val="9447375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xfrm>
            <a:off x="1878014" y="22225"/>
            <a:ext cx="8231187"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C00000"/>
                </a:solidFill>
              </a:rPr>
              <a:t>OBP-301</a:t>
            </a:r>
          </a:p>
        </p:txBody>
      </p:sp>
      <p:grpSp>
        <p:nvGrpSpPr>
          <p:cNvPr id="6" name="グループ化 771"/>
          <p:cNvGrpSpPr>
            <a:grpSpLocks/>
          </p:cNvGrpSpPr>
          <p:nvPr/>
        </p:nvGrpSpPr>
        <p:grpSpPr bwMode="auto">
          <a:xfrm>
            <a:off x="1611314" y="4252914"/>
            <a:ext cx="8764587" cy="1747837"/>
            <a:chOff x="169416" y="4954588"/>
            <a:chExt cx="8764587" cy="1748513"/>
          </a:xfrm>
        </p:grpSpPr>
        <p:grpSp>
          <p:nvGrpSpPr>
            <p:cNvPr id="34821" name="Group 506"/>
            <p:cNvGrpSpPr>
              <a:grpSpLocks/>
            </p:cNvGrpSpPr>
            <p:nvPr/>
          </p:nvGrpSpPr>
          <p:grpSpPr bwMode="auto">
            <a:xfrm>
              <a:off x="2853879" y="4975225"/>
              <a:ext cx="1519237" cy="1179513"/>
              <a:chOff x="1882" y="2478"/>
              <a:chExt cx="1225" cy="952"/>
            </a:xfrm>
          </p:grpSpPr>
          <p:sp>
            <p:nvSpPr>
              <p:cNvPr id="35206" name="Oval 507"/>
              <p:cNvSpPr>
                <a:spLocks noChangeArrowheads="1"/>
              </p:cNvSpPr>
              <p:nvPr/>
            </p:nvSpPr>
            <p:spPr bwMode="auto">
              <a:xfrm>
                <a:off x="1882" y="2795"/>
                <a:ext cx="317" cy="273"/>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07" name="Oval 508"/>
              <p:cNvSpPr>
                <a:spLocks noChangeArrowheads="1"/>
              </p:cNvSpPr>
              <p:nvPr/>
            </p:nvSpPr>
            <p:spPr bwMode="auto">
              <a:xfrm>
                <a:off x="2426" y="3114"/>
                <a:ext cx="317" cy="273"/>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08" name="Oval 509"/>
              <p:cNvSpPr>
                <a:spLocks noChangeArrowheads="1"/>
              </p:cNvSpPr>
              <p:nvPr/>
            </p:nvSpPr>
            <p:spPr bwMode="auto">
              <a:xfrm>
                <a:off x="2426" y="2523"/>
                <a:ext cx="317" cy="272"/>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09" name="Oval 510"/>
              <p:cNvSpPr>
                <a:spLocks noChangeArrowheads="1"/>
              </p:cNvSpPr>
              <p:nvPr/>
            </p:nvSpPr>
            <p:spPr bwMode="auto">
              <a:xfrm>
                <a:off x="2153" y="2704"/>
                <a:ext cx="319" cy="273"/>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0" name="Oval 511"/>
              <p:cNvSpPr>
                <a:spLocks noChangeArrowheads="1"/>
              </p:cNvSpPr>
              <p:nvPr/>
            </p:nvSpPr>
            <p:spPr bwMode="auto">
              <a:xfrm>
                <a:off x="2381" y="2750"/>
                <a:ext cx="316" cy="273"/>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1" name="Oval 512"/>
              <p:cNvSpPr>
                <a:spLocks noChangeArrowheads="1"/>
              </p:cNvSpPr>
              <p:nvPr/>
            </p:nvSpPr>
            <p:spPr bwMode="auto">
              <a:xfrm>
                <a:off x="2699" y="2750"/>
                <a:ext cx="319" cy="273"/>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2" name="Oval 513"/>
              <p:cNvSpPr>
                <a:spLocks noChangeArrowheads="1"/>
              </p:cNvSpPr>
              <p:nvPr/>
            </p:nvSpPr>
            <p:spPr bwMode="auto">
              <a:xfrm>
                <a:off x="2699" y="2523"/>
                <a:ext cx="319" cy="272"/>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3" name="Oval 514"/>
              <p:cNvSpPr>
                <a:spLocks noChangeArrowheads="1"/>
              </p:cNvSpPr>
              <p:nvPr/>
            </p:nvSpPr>
            <p:spPr bwMode="auto">
              <a:xfrm>
                <a:off x="2246" y="2478"/>
                <a:ext cx="317" cy="272"/>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4" name="Oval 515"/>
              <p:cNvSpPr>
                <a:spLocks noChangeArrowheads="1"/>
              </p:cNvSpPr>
              <p:nvPr/>
            </p:nvSpPr>
            <p:spPr bwMode="auto">
              <a:xfrm>
                <a:off x="2562" y="2886"/>
                <a:ext cx="319" cy="273"/>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5" name="Oval 516"/>
              <p:cNvSpPr>
                <a:spLocks noChangeArrowheads="1"/>
              </p:cNvSpPr>
              <p:nvPr/>
            </p:nvSpPr>
            <p:spPr bwMode="auto">
              <a:xfrm>
                <a:off x="2517" y="2704"/>
                <a:ext cx="319" cy="273"/>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6" name="Oval 517"/>
              <p:cNvSpPr>
                <a:spLocks noChangeArrowheads="1"/>
              </p:cNvSpPr>
              <p:nvPr/>
            </p:nvSpPr>
            <p:spPr bwMode="auto">
              <a:xfrm>
                <a:off x="2064" y="2795"/>
                <a:ext cx="319" cy="273"/>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7" name="Oval 518"/>
              <p:cNvSpPr>
                <a:spLocks noChangeArrowheads="1"/>
              </p:cNvSpPr>
              <p:nvPr/>
            </p:nvSpPr>
            <p:spPr bwMode="auto">
              <a:xfrm>
                <a:off x="2109" y="2614"/>
                <a:ext cx="320" cy="272"/>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8" name="Oval 519"/>
              <p:cNvSpPr>
                <a:spLocks noChangeArrowheads="1"/>
              </p:cNvSpPr>
              <p:nvPr/>
            </p:nvSpPr>
            <p:spPr bwMode="auto">
              <a:xfrm>
                <a:off x="2426" y="2932"/>
                <a:ext cx="317" cy="273"/>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19" name="Oval 520"/>
              <p:cNvSpPr>
                <a:spLocks noChangeArrowheads="1"/>
              </p:cNvSpPr>
              <p:nvPr/>
            </p:nvSpPr>
            <p:spPr bwMode="auto">
              <a:xfrm>
                <a:off x="1882" y="3023"/>
                <a:ext cx="317" cy="273"/>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20" name="Oval 521"/>
              <p:cNvSpPr>
                <a:spLocks noChangeArrowheads="1"/>
              </p:cNvSpPr>
              <p:nvPr/>
            </p:nvSpPr>
            <p:spPr bwMode="auto">
              <a:xfrm>
                <a:off x="2790" y="2932"/>
                <a:ext cx="317" cy="273"/>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21" name="Oval 522"/>
              <p:cNvSpPr>
                <a:spLocks noChangeArrowheads="1"/>
              </p:cNvSpPr>
              <p:nvPr/>
            </p:nvSpPr>
            <p:spPr bwMode="auto">
              <a:xfrm>
                <a:off x="2153" y="3159"/>
                <a:ext cx="319" cy="274"/>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222" name="Oval 523"/>
              <p:cNvSpPr>
                <a:spLocks noChangeArrowheads="1"/>
              </p:cNvSpPr>
              <p:nvPr/>
            </p:nvSpPr>
            <p:spPr bwMode="auto">
              <a:xfrm>
                <a:off x="2153" y="2977"/>
                <a:ext cx="319" cy="274"/>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grpSp>
        <p:grpSp>
          <p:nvGrpSpPr>
            <p:cNvPr id="34822" name="Group 524"/>
            <p:cNvGrpSpPr>
              <a:grpSpLocks/>
            </p:cNvGrpSpPr>
            <p:nvPr/>
          </p:nvGrpSpPr>
          <p:grpSpPr bwMode="auto">
            <a:xfrm>
              <a:off x="478979" y="5075238"/>
              <a:ext cx="906462" cy="965200"/>
              <a:chOff x="1273" y="938"/>
              <a:chExt cx="2297" cy="2445"/>
            </a:xfrm>
          </p:grpSpPr>
          <p:sp>
            <p:nvSpPr>
              <p:cNvPr id="35169" name="Freeform 525"/>
              <p:cNvSpPr>
                <a:spLocks/>
              </p:cNvSpPr>
              <p:nvPr/>
            </p:nvSpPr>
            <p:spPr bwMode="auto">
              <a:xfrm>
                <a:off x="1913" y="1634"/>
                <a:ext cx="507" cy="334"/>
              </a:xfrm>
              <a:custGeom>
                <a:avLst/>
                <a:gdLst>
                  <a:gd name="T0" fmla="*/ 0 w 504"/>
                  <a:gd name="T1" fmla="*/ 308 h 336"/>
                  <a:gd name="T2" fmla="*/ 546 w 504"/>
                  <a:gd name="T3" fmla="*/ 0 h 336"/>
                  <a:gd name="T4" fmla="*/ 510 w 504"/>
                  <a:gd name="T5" fmla="*/ 154 h 336"/>
                  <a:gd name="T6" fmla="*/ 0 w 504"/>
                  <a:gd name="T7" fmla="*/ 308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36">
                    <a:moveTo>
                      <a:pt x="0" y="336"/>
                    </a:moveTo>
                    <a:lnTo>
                      <a:pt x="504" y="0"/>
                    </a:lnTo>
                    <a:lnTo>
                      <a:pt x="468" y="168"/>
                    </a:lnTo>
                    <a:lnTo>
                      <a:pt x="0" y="336"/>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0" name="Freeform 526"/>
              <p:cNvSpPr>
                <a:spLocks/>
              </p:cNvSpPr>
              <p:nvPr/>
            </p:nvSpPr>
            <p:spPr bwMode="auto">
              <a:xfrm>
                <a:off x="2419" y="2459"/>
                <a:ext cx="491" cy="362"/>
              </a:xfrm>
              <a:custGeom>
                <a:avLst/>
                <a:gdLst>
                  <a:gd name="T0" fmla="*/ 334 w 492"/>
                  <a:gd name="T1" fmla="*/ 0 h 360"/>
                  <a:gd name="T2" fmla="*/ 478 w 492"/>
                  <a:gd name="T3" fmla="*/ 60 h 360"/>
                  <a:gd name="T4" fmla="*/ 0 w 492"/>
                  <a:gd name="T5" fmla="*/ 388 h 360"/>
                  <a:gd name="T6" fmla="*/ 334 w 492"/>
                  <a:gd name="T7" fmla="*/ 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360">
                    <a:moveTo>
                      <a:pt x="348" y="0"/>
                    </a:moveTo>
                    <a:lnTo>
                      <a:pt x="492" y="60"/>
                    </a:lnTo>
                    <a:lnTo>
                      <a:pt x="0" y="360"/>
                    </a:lnTo>
                    <a:lnTo>
                      <a:pt x="34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1" name="Freeform 527"/>
              <p:cNvSpPr>
                <a:spLocks/>
              </p:cNvSpPr>
              <p:nvPr/>
            </p:nvSpPr>
            <p:spPr bwMode="auto">
              <a:xfrm>
                <a:off x="1909" y="2471"/>
                <a:ext cx="523" cy="346"/>
              </a:xfrm>
              <a:custGeom>
                <a:avLst/>
                <a:gdLst>
                  <a:gd name="T0" fmla="*/ 0 w 522"/>
                  <a:gd name="T1" fmla="*/ 86 h 342"/>
                  <a:gd name="T2" fmla="*/ 536 w 522"/>
                  <a:gd name="T3" fmla="*/ 401 h 342"/>
                  <a:gd name="T4" fmla="*/ 144 w 522"/>
                  <a:gd name="T5" fmla="*/ 0 h 342"/>
                  <a:gd name="T6" fmla="*/ 0 w 522"/>
                  <a:gd name="T7" fmla="*/ 86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42">
                    <a:moveTo>
                      <a:pt x="0" y="72"/>
                    </a:moveTo>
                    <a:lnTo>
                      <a:pt x="522" y="342"/>
                    </a:lnTo>
                    <a:lnTo>
                      <a:pt x="144" y="0"/>
                    </a:lnTo>
                    <a:lnTo>
                      <a:pt x="0" y="72"/>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2" name="Line 528"/>
              <p:cNvSpPr>
                <a:spLocks noChangeShapeType="1"/>
              </p:cNvSpPr>
              <p:nvPr/>
            </p:nvSpPr>
            <p:spPr bwMode="auto">
              <a:xfrm>
                <a:off x="2436" y="2845"/>
                <a:ext cx="0" cy="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3" name="Line 529"/>
              <p:cNvSpPr>
                <a:spLocks noChangeShapeType="1"/>
              </p:cNvSpPr>
              <p:nvPr/>
            </p:nvSpPr>
            <p:spPr bwMode="auto">
              <a:xfrm>
                <a:off x="2424" y="1115"/>
                <a:ext cx="0" cy="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4" name="Line 530"/>
              <p:cNvSpPr>
                <a:spLocks noChangeShapeType="1"/>
              </p:cNvSpPr>
              <p:nvPr/>
            </p:nvSpPr>
            <p:spPr bwMode="auto">
              <a:xfrm flipH="1">
                <a:off x="2955" y="1570"/>
                <a:ext cx="535" cy="33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5" name="Line 531"/>
              <p:cNvSpPr>
                <a:spLocks noChangeShapeType="1"/>
              </p:cNvSpPr>
              <p:nvPr/>
            </p:nvSpPr>
            <p:spPr bwMode="auto">
              <a:xfrm flipH="1" flipV="1">
                <a:off x="2938" y="2483"/>
                <a:ext cx="463" cy="322"/>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6" name="Line 532"/>
              <p:cNvSpPr>
                <a:spLocks noChangeShapeType="1"/>
              </p:cNvSpPr>
              <p:nvPr/>
            </p:nvSpPr>
            <p:spPr bwMode="auto">
              <a:xfrm>
                <a:off x="2778" y="2459"/>
                <a:ext cx="270" cy="36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7" name="Line 533"/>
              <p:cNvSpPr>
                <a:spLocks noChangeShapeType="1"/>
              </p:cNvSpPr>
              <p:nvPr/>
            </p:nvSpPr>
            <p:spPr bwMode="auto">
              <a:xfrm>
                <a:off x="1506" y="1694"/>
                <a:ext cx="402" cy="29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8" name="Line 534"/>
              <p:cNvSpPr>
                <a:spLocks noChangeShapeType="1"/>
              </p:cNvSpPr>
              <p:nvPr/>
            </p:nvSpPr>
            <p:spPr bwMode="auto">
              <a:xfrm>
                <a:off x="2194" y="1357"/>
                <a:ext cx="189" cy="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79" name="Line 535"/>
              <p:cNvSpPr>
                <a:spLocks noChangeShapeType="1"/>
              </p:cNvSpPr>
              <p:nvPr/>
            </p:nvSpPr>
            <p:spPr bwMode="auto">
              <a:xfrm flipH="1">
                <a:off x="1366" y="2555"/>
                <a:ext cx="515" cy="318"/>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80" name="Freeform 536"/>
              <p:cNvSpPr>
                <a:spLocks/>
              </p:cNvSpPr>
              <p:nvPr/>
            </p:nvSpPr>
            <p:spPr bwMode="auto">
              <a:xfrm>
                <a:off x="2778" y="1932"/>
                <a:ext cx="137" cy="599"/>
              </a:xfrm>
              <a:custGeom>
                <a:avLst/>
                <a:gdLst>
                  <a:gd name="T0" fmla="*/ 124 w 138"/>
                  <a:gd name="T1" fmla="*/ 0 h 600"/>
                  <a:gd name="T2" fmla="*/ 124 w 138"/>
                  <a:gd name="T3" fmla="*/ 586 h 600"/>
                  <a:gd name="T4" fmla="*/ 0 w 138"/>
                  <a:gd name="T5" fmla="*/ 514 h 600"/>
                  <a:gd name="T6" fmla="*/ 124 w 138"/>
                  <a:gd name="T7" fmla="*/ 0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00">
                    <a:moveTo>
                      <a:pt x="138" y="0"/>
                    </a:moveTo>
                    <a:lnTo>
                      <a:pt x="138" y="600"/>
                    </a:lnTo>
                    <a:lnTo>
                      <a:pt x="0" y="528"/>
                    </a:lnTo>
                    <a:lnTo>
                      <a:pt x="13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81" name="Line 537"/>
              <p:cNvSpPr>
                <a:spLocks noChangeShapeType="1"/>
              </p:cNvSpPr>
              <p:nvPr/>
            </p:nvSpPr>
            <p:spPr bwMode="auto">
              <a:xfrm flipH="1">
                <a:off x="1720" y="2479"/>
                <a:ext cx="322" cy="290"/>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82" name="AutoShape 538"/>
              <p:cNvSpPr>
                <a:spLocks noChangeArrowheads="1"/>
              </p:cNvSpPr>
              <p:nvPr/>
            </p:nvSpPr>
            <p:spPr bwMode="auto">
              <a:xfrm>
                <a:off x="2029" y="1787"/>
                <a:ext cx="772" cy="696"/>
              </a:xfrm>
              <a:prstGeom prst="triangle">
                <a:avLst>
                  <a:gd name="adj" fmla="val 46000"/>
                </a:avLst>
              </a:prstGeom>
              <a:gradFill rotWithShape="1">
                <a:gsLst>
                  <a:gs pos="0">
                    <a:srgbClr val="EBEBEB"/>
                  </a:gs>
                  <a:gs pos="100000">
                    <a:srgbClr val="B2B2B2"/>
                  </a:gs>
                </a:gsLst>
                <a:path path="shape">
                  <a:fillToRect l="50000" t="50000" r="50000" b="50000"/>
                </a:path>
              </a:gra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83" name="Freeform 539"/>
              <p:cNvSpPr>
                <a:spLocks/>
              </p:cNvSpPr>
              <p:nvPr/>
            </p:nvSpPr>
            <p:spPr bwMode="auto">
              <a:xfrm>
                <a:off x="1901" y="1787"/>
                <a:ext cx="483" cy="668"/>
              </a:xfrm>
              <a:custGeom>
                <a:avLst/>
                <a:gdLst>
                  <a:gd name="T0" fmla="*/ 522 w 480"/>
                  <a:gd name="T1" fmla="*/ 0 h 666"/>
                  <a:gd name="T2" fmla="*/ 0 w 480"/>
                  <a:gd name="T3" fmla="*/ 194 h 666"/>
                  <a:gd name="T4" fmla="*/ 164 w 480"/>
                  <a:gd name="T5" fmla="*/ 694 h 666"/>
                  <a:gd name="T6" fmla="*/ 522 w 480"/>
                  <a:gd name="T7" fmla="*/ 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666">
                    <a:moveTo>
                      <a:pt x="480" y="0"/>
                    </a:moveTo>
                    <a:lnTo>
                      <a:pt x="0" y="180"/>
                    </a:lnTo>
                    <a:lnTo>
                      <a:pt x="150" y="666"/>
                    </a:lnTo>
                    <a:lnTo>
                      <a:pt x="48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84" name="Freeform 540"/>
              <p:cNvSpPr>
                <a:spLocks/>
              </p:cNvSpPr>
              <p:nvPr/>
            </p:nvSpPr>
            <p:spPr bwMode="auto">
              <a:xfrm>
                <a:off x="2383" y="1787"/>
                <a:ext cx="531" cy="672"/>
              </a:xfrm>
              <a:custGeom>
                <a:avLst/>
                <a:gdLst>
                  <a:gd name="T0" fmla="*/ 0 w 534"/>
                  <a:gd name="T1" fmla="*/ 0 h 672"/>
                  <a:gd name="T2" fmla="*/ 374 w 534"/>
                  <a:gd name="T3" fmla="*/ 672 h 672"/>
                  <a:gd name="T4" fmla="*/ 492 w 534"/>
                  <a:gd name="T5" fmla="*/ 132 h 672"/>
                  <a:gd name="T6" fmla="*/ 0 w 534"/>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4" h="672">
                    <a:moveTo>
                      <a:pt x="0" y="0"/>
                    </a:moveTo>
                    <a:lnTo>
                      <a:pt x="402" y="672"/>
                    </a:lnTo>
                    <a:lnTo>
                      <a:pt x="534" y="132"/>
                    </a:lnTo>
                    <a:lnTo>
                      <a:pt x="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85" name="Freeform 541"/>
              <p:cNvSpPr>
                <a:spLocks/>
              </p:cNvSpPr>
              <p:nvPr/>
            </p:nvSpPr>
            <p:spPr bwMode="auto">
              <a:xfrm>
                <a:off x="2045" y="2459"/>
                <a:ext cx="728" cy="346"/>
              </a:xfrm>
              <a:custGeom>
                <a:avLst/>
                <a:gdLst>
                  <a:gd name="T0" fmla="*/ 0 w 726"/>
                  <a:gd name="T1" fmla="*/ 24 h 342"/>
                  <a:gd name="T2" fmla="*/ 398 w 726"/>
                  <a:gd name="T3" fmla="*/ 401 h 342"/>
                  <a:gd name="T4" fmla="*/ 754 w 726"/>
                  <a:gd name="T5" fmla="*/ 0 h 342"/>
                  <a:gd name="T6" fmla="*/ 0 w 726"/>
                  <a:gd name="T7" fmla="*/ 24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342">
                    <a:moveTo>
                      <a:pt x="0" y="24"/>
                    </a:moveTo>
                    <a:lnTo>
                      <a:pt x="384" y="342"/>
                    </a:lnTo>
                    <a:lnTo>
                      <a:pt x="726" y="0"/>
                    </a:lnTo>
                    <a:lnTo>
                      <a:pt x="0" y="24"/>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86" name="Freeform 542"/>
              <p:cNvSpPr>
                <a:spLocks/>
              </p:cNvSpPr>
              <p:nvPr/>
            </p:nvSpPr>
            <p:spPr bwMode="auto">
              <a:xfrm>
                <a:off x="1901" y="1968"/>
                <a:ext cx="169" cy="583"/>
              </a:xfrm>
              <a:custGeom>
                <a:avLst/>
                <a:gdLst>
                  <a:gd name="T0" fmla="*/ 0 w 168"/>
                  <a:gd name="T1" fmla="*/ 0 h 582"/>
                  <a:gd name="T2" fmla="*/ 0 w 168"/>
                  <a:gd name="T3" fmla="*/ 596 h 582"/>
                  <a:gd name="T4" fmla="*/ 182 w 168"/>
                  <a:gd name="T5" fmla="*/ 518 h 582"/>
                  <a:gd name="T6" fmla="*/ 0 w 168"/>
                  <a:gd name="T7" fmla="*/ 0 h 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82">
                    <a:moveTo>
                      <a:pt x="0" y="0"/>
                    </a:moveTo>
                    <a:lnTo>
                      <a:pt x="0" y="582"/>
                    </a:lnTo>
                    <a:lnTo>
                      <a:pt x="168" y="504"/>
                    </a:lnTo>
                    <a:lnTo>
                      <a:pt x="0"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87" name="Freeform 543"/>
              <p:cNvSpPr>
                <a:spLocks/>
              </p:cNvSpPr>
              <p:nvPr/>
            </p:nvSpPr>
            <p:spPr bwMode="auto">
              <a:xfrm>
                <a:off x="2387" y="1622"/>
                <a:ext cx="523" cy="306"/>
              </a:xfrm>
              <a:custGeom>
                <a:avLst/>
                <a:gdLst>
                  <a:gd name="T0" fmla="*/ 36 w 522"/>
                  <a:gd name="T1" fmla="*/ 0 h 306"/>
                  <a:gd name="T2" fmla="*/ 0 w 522"/>
                  <a:gd name="T3" fmla="*/ 186 h 306"/>
                  <a:gd name="T4" fmla="*/ 536 w 522"/>
                  <a:gd name="T5" fmla="*/ 306 h 306"/>
                  <a:gd name="T6" fmla="*/ 36 w 522"/>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06">
                    <a:moveTo>
                      <a:pt x="36" y="0"/>
                    </a:moveTo>
                    <a:lnTo>
                      <a:pt x="0" y="186"/>
                    </a:lnTo>
                    <a:lnTo>
                      <a:pt x="522" y="306"/>
                    </a:lnTo>
                    <a:lnTo>
                      <a:pt x="36"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88" name="Oval 544"/>
              <p:cNvSpPr>
                <a:spLocks noChangeArrowheads="1"/>
              </p:cNvSpPr>
              <p:nvPr/>
            </p:nvSpPr>
            <p:spPr bwMode="auto">
              <a:xfrm>
                <a:off x="1273" y="2781"/>
                <a:ext cx="181" cy="181"/>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89" name="Oval 545"/>
              <p:cNvSpPr>
                <a:spLocks noChangeArrowheads="1"/>
              </p:cNvSpPr>
              <p:nvPr/>
            </p:nvSpPr>
            <p:spPr bwMode="auto">
              <a:xfrm>
                <a:off x="1631" y="2684"/>
                <a:ext cx="181" cy="181"/>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90" name="Oval 546"/>
              <p:cNvSpPr>
                <a:spLocks noChangeArrowheads="1"/>
              </p:cNvSpPr>
              <p:nvPr/>
            </p:nvSpPr>
            <p:spPr bwMode="auto">
              <a:xfrm>
                <a:off x="1414" y="1602"/>
                <a:ext cx="181" cy="181"/>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91" name="Oval 547"/>
              <p:cNvSpPr>
                <a:spLocks noChangeArrowheads="1"/>
              </p:cNvSpPr>
              <p:nvPr/>
            </p:nvSpPr>
            <p:spPr bwMode="auto">
              <a:xfrm>
                <a:off x="2102" y="1260"/>
                <a:ext cx="181" cy="181"/>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92" name="Oval 548"/>
              <p:cNvSpPr>
                <a:spLocks noChangeArrowheads="1"/>
              </p:cNvSpPr>
              <p:nvPr/>
            </p:nvSpPr>
            <p:spPr bwMode="auto">
              <a:xfrm>
                <a:off x="2339" y="938"/>
                <a:ext cx="181" cy="181"/>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93" name="Oval 549"/>
              <p:cNvSpPr>
                <a:spLocks noChangeArrowheads="1"/>
              </p:cNvSpPr>
              <p:nvPr/>
            </p:nvSpPr>
            <p:spPr bwMode="auto">
              <a:xfrm>
                <a:off x="2963" y="2744"/>
                <a:ext cx="181" cy="181"/>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94" name="Oval 550"/>
              <p:cNvSpPr>
                <a:spLocks noChangeArrowheads="1"/>
              </p:cNvSpPr>
              <p:nvPr/>
            </p:nvSpPr>
            <p:spPr bwMode="auto">
              <a:xfrm>
                <a:off x="2343" y="3203"/>
                <a:ext cx="181" cy="181"/>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95" name="Oval 551"/>
              <p:cNvSpPr>
                <a:spLocks noChangeArrowheads="1"/>
              </p:cNvSpPr>
              <p:nvPr/>
            </p:nvSpPr>
            <p:spPr bwMode="auto">
              <a:xfrm>
                <a:off x="3313" y="2716"/>
                <a:ext cx="181" cy="181"/>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96" name="Oval 552"/>
              <p:cNvSpPr>
                <a:spLocks noChangeArrowheads="1"/>
              </p:cNvSpPr>
              <p:nvPr/>
            </p:nvSpPr>
            <p:spPr bwMode="auto">
              <a:xfrm>
                <a:off x="3389" y="1477"/>
                <a:ext cx="181" cy="181"/>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97" name="Oval 553"/>
              <p:cNvSpPr>
                <a:spLocks noChangeArrowheads="1"/>
              </p:cNvSpPr>
              <p:nvPr/>
            </p:nvSpPr>
            <p:spPr bwMode="auto">
              <a:xfrm>
                <a:off x="2363" y="2761"/>
                <a:ext cx="157" cy="157"/>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98" name="Oval 554"/>
              <p:cNvSpPr>
                <a:spLocks noChangeArrowheads="1"/>
              </p:cNvSpPr>
              <p:nvPr/>
            </p:nvSpPr>
            <p:spPr bwMode="auto">
              <a:xfrm>
                <a:off x="1804" y="2463"/>
                <a:ext cx="157" cy="161"/>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99" name="Oval 555"/>
              <p:cNvSpPr>
                <a:spLocks noChangeArrowheads="1"/>
              </p:cNvSpPr>
              <p:nvPr/>
            </p:nvSpPr>
            <p:spPr bwMode="auto">
              <a:xfrm>
                <a:off x="1965" y="2394"/>
                <a:ext cx="157" cy="157"/>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200" name="Oval 556"/>
              <p:cNvSpPr>
                <a:spLocks noChangeArrowheads="1"/>
              </p:cNvSpPr>
              <p:nvPr/>
            </p:nvSpPr>
            <p:spPr bwMode="auto">
              <a:xfrm>
                <a:off x="2693" y="2374"/>
                <a:ext cx="161" cy="157"/>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201" name="Oval 557"/>
              <p:cNvSpPr>
                <a:spLocks noChangeArrowheads="1"/>
              </p:cNvSpPr>
              <p:nvPr/>
            </p:nvSpPr>
            <p:spPr bwMode="auto">
              <a:xfrm>
                <a:off x="2850" y="2419"/>
                <a:ext cx="157" cy="157"/>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202" name="Oval 558"/>
              <p:cNvSpPr>
                <a:spLocks noChangeArrowheads="1"/>
              </p:cNvSpPr>
              <p:nvPr/>
            </p:nvSpPr>
            <p:spPr bwMode="auto">
              <a:xfrm>
                <a:off x="2870" y="1823"/>
                <a:ext cx="157" cy="157"/>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203" name="Oval 559"/>
              <p:cNvSpPr>
                <a:spLocks noChangeArrowheads="1"/>
              </p:cNvSpPr>
              <p:nvPr/>
            </p:nvSpPr>
            <p:spPr bwMode="auto">
              <a:xfrm>
                <a:off x="1832" y="1892"/>
                <a:ext cx="157" cy="157"/>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204" name="Oval 560"/>
              <p:cNvSpPr>
                <a:spLocks noChangeArrowheads="1"/>
              </p:cNvSpPr>
              <p:nvPr/>
            </p:nvSpPr>
            <p:spPr bwMode="auto">
              <a:xfrm>
                <a:off x="2299" y="1727"/>
                <a:ext cx="157" cy="157"/>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205" name="Oval 561"/>
              <p:cNvSpPr>
                <a:spLocks noChangeArrowheads="1"/>
              </p:cNvSpPr>
              <p:nvPr/>
            </p:nvSpPr>
            <p:spPr bwMode="auto">
              <a:xfrm>
                <a:off x="2335" y="1534"/>
                <a:ext cx="161" cy="157"/>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grpSp>
        <p:grpSp>
          <p:nvGrpSpPr>
            <p:cNvPr id="34823" name="Group 562"/>
            <p:cNvGrpSpPr>
              <a:grpSpLocks/>
            </p:cNvGrpSpPr>
            <p:nvPr/>
          </p:nvGrpSpPr>
          <p:grpSpPr bwMode="auto">
            <a:xfrm>
              <a:off x="1768029" y="5180013"/>
              <a:ext cx="371475" cy="393700"/>
              <a:chOff x="1273" y="938"/>
              <a:chExt cx="2297" cy="2445"/>
            </a:xfrm>
          </p:grpSpPr>
          <p:sp>
            <p:nvSpPr>
              <p:cNvPr id="35132" name="Freeform 563"/>
              <p:cNvSpPr>
                <a:spLocks/>
              </p:cNvSpPr>
              <p:nvPr/>
            </p:nvSpPr>
            <p:spPr bwMode="auto">
              <a:xfrm>
                <a:off x="1911" y="1629"/>
                <a:ext cx="510" cy="335"/>
              </a:xfrm>
              <a:custGeom>
                <a:avLst/>
                <a:gdLst>
                  <a:gd name="T0" fmla="*/ 0 w 504"/>
                  <a:gd name="T1" fmla="*/ 322 h 336"/>
                  <a:gd name="T2" fmla="*/ 595 w 504"/>
                  <a:gd name="T3" fmla="*/ 0 h 336"/>
                  <a:gd name="T4" fmla="*/ 553 w 504"/>
                  <a:gd name="T5" fmla="*/ 168 h 336"/>
                  <a:gd name="T6" fmla="*/ 0 w 504"/>
                  <a:gd name="T7" fmla="*/ 322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36">
                    <a:moveTo>
                      <a:pt x="0" y="336"/>
                    </a:moveTo>
                    <a:lnTo>
                      <a:pt x="504" y="0"/>
                    </a:lnTo>
                    <a:lnTo>
                      <a:pt x="468" y="168"/>
                    </a:lnTo>
                    <a:lnTo>
                      <a:pt x="0" y="336"/>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33" name="Freeform 564"/>
              <p:cNvSpPr>
                <a:spLocks/>
              </p:cNvSpPr>
              <p:nvPr/>
            </p:nvSpPr>
            <p:spPr bwMode="auto">
              <a:xfrm>
                <a:off x="2421" y="2457"/>
                <a:ext cx="491" cy="365"/>
              </a:xfrm>
              <a:custGeom>
                <a:avLst/>
                <a:gdLst>
                  <a:gd name="T0" fmla="*/ 334 w 492"/>
                  <a:gd name="T1" fmla="*/ 0 h 360"/>
                  <a:gd name="T2" fmla="*/ 478 w 492"/>
                  <a:gd name="T3" fmla="*/ 74 h 360"/>
                  <a:gd name="T4" fmla="*/ 0 w 492"/>
                  <a:gd name="T5" fmla="*/ 436 h 360"/>
                  <a:gd name="T6" fmla="*/ 334 w 492"/>
                  <a:gd name="T7" fmla="*/ 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360">
                    <a:moveTo>
                      <a:pt x="348" y="0"/>
                    </a:moveTo>
                    <a:lnTo>
                      <a:pt x="492" y="60"/>
                    </a:lnTo>
                    <a:lnTo>
                      <a:pt x="0" y="360"/>
                    </a:lnTo>
                    <a:lnTo>
                      <a:pt x="34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34" name="Freeform 565"/>
              <p:cNvSpPr>
                <a:spLocks/>
              </p:cNvSpPr>
              <p:nvPr/>
            </p:nvSpPr>
            <p:spPr bwMode="auto">
              <a:xfrm>
                <a:off x="1911" y="2477"/>
                <a:ext cx="520" cy="335"/>
              </a:xfrm>
              <a:custGeom>
                <a:avLst/>
                <a:gdLst>
                  <a:gd name="T0" fmla="*/ 0 w 522"/>
                  <a:gd name="T1" fmla="*/ 58 h 342"/>
                  <a:gd name="T2" fmla="*/ 494 w 522"/>
                  <a:gd name="T3" fmla="*/ 256 h 342"/>
                  <a:gd name="T4" fmla="*/ 130 w 522"/>
                  <a:gd name="T5" fmla="*/ 0 h 342"/>
                  <a:gd name="T6" fmla="*/ 0 w 522"/>
                  <a:gd name="T7" fmla="*/ 58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42">
                    <a:moveTo>
                      <a:pt x="0" y="72"/>
                    </a:moveTo>
                    <a:lnTo>
                      <a:pt x="522" y="342"/>
                    </a:lnTo>
                    <a:lnTo>
                      <a:pt x="144" y="0"/>
                    </a:lnTo>
                    <a:lnTo>
                      <a:pt x="0" y="72"/>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35" name="Line 566"/>
              <p:cNvSpPr>
                <a:spLocks noChangeShapeType="1"/>
              </p:cNvSpPr>
              <p:nvPr/>
            </p:nvSpPr>
            <p:spPr bwMode="auto">
              <a:xfrm>
                <a:off x="2431" y="2842"/>
                <a:ext cx="0"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36" name="Line 567"/>
              <p:cNvSpPr>
                <a:spLocks noChangeShapeType="1"/>
              </p:cNvSpPr>
              <p:nvPr/>
            </p:nvSpPr>
            <p:spPr bwMode="auto">
              <a:xfrm>
                <a:off x="2421" y="1116"/>
                <a:ext cx="0" cy="44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37" name="Line 568"/>
              <p:cNvSpPr>
                <a:spLocks noChangeShapeType="1"/>
              </p:cNvSpPr>
              <p:nvPr/>
            </p:nvSpPr>
            <p:spPr bwMode="auto">
              <a:xfrm flipH="1">
                <a:off x="2952" y="1570"/>
                <a:ext cx="540" cy="3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38" name="Line 569"/>
              <p:cNvSpPr>
                <a:spLocks noChangeShapeType="1"/>
              </p:cNvSpPr>
              <p:nvPr/>
            </p:nvSpPr>
            <p:spPr bwMode="auto">
              <a:xfrm flipH="1" flipV="1">
                <a:off x="2942" y="2487"/>
                <a:ext cx="461"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39" name="Line 570"/>
              <p:cNvSpPr>
                <a:spLocks noChangeShapeType="1"/>
              </p:cNvSpPr>
              <p:nvPr/>
            </p:nvSpPr>
            <p:spPr bwMode="auto">
              <a:xfrm>
                <a:off x="2775" y="2457"/>
                <a:ext cx="275" cy="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40" name="Line 571"/>
              <p:cNvSpPr>
                <a:spLocks noChangeShapeType="1"/>
              </p:cNvSpPr>
              <p:nvPr/>
            </p:nvSpPr>
            <p:spPr bwMode="auto">
              <a:xfrm>
                <a:off x="1509" y="1698"/>
                <a:ext cx="402" cy="28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41" name="Line 572"/>
              <p:cNvSpPr>
                <a:spLocks noChangeShapeType="1"/>
              </p:cNvSpPr>
              <p:nvPr/>
            </p:nvSpPr>
            <p:spPr bwMode="auto">
              <a:xfrm>
                <a:off x="2196" y="1353"/>
                <a:ext cx="187"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42" name="Line 573"/>
              <p:cNvSpPr>
                <a:spLocks noChangeShapeType="1"/>
              </p:cNvSpPr>
              <p:nvPr/>
            </p:nvSpPr>
            <p:spPr bwMode="auto">
              <a:xfrm flipH="1">
                <a:off x="1361" y="2556"/>
                <a:ext cx="520"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43" name="Freeform 574"/>
              <p:cNvSpPr>
                <a:spLocks/>
              </p:cNvSpPr>
              <p:nvPr/>
            </p:nvSpPr>
            <p:spPr bwMode="auto">
              <a:xfrm>
                <a:off x="2775" y="1935"/>
                <a:ext cx="137" cy="602"/>
              </a:xfrm>
              <a:custGeom>
                <a:avLst/>
                <a:gdLst>
                  <a:gd name="T0" fmla="*/ 124 w 138"/>
                  <a:gd name="T1" fmla="*/ 0 h 600"/>
                  <a:gd name="T2" fmla="*/ 124 w 138"/>
                  <a:gd name="T3" fmla="*/ 628 h 600"/>
                  <a:gd name="T4" fmla="*/ 0 w 138"/>
                  <a:gd name="T5" fmla="*/ 556 h 600"/>
                  <a:gd name="T6" fmla="*/ 124 w 138"/>
                  <a:gd name="T7" fmla="*/ 0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00">
                    <a:moveTo>
                      <a:pt x="138" y="0"/>
                    </a:moveTo>
                    <a:lnTo>
                      <a:pt x="138" y="600"/>
                    </a:lnTo>
                    <a:lnTo>
                      <a:pt x="0" y="528"/>
                    </a:lnTo>
                    <a:lnTo>
                      <a:pt x="13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44" name="Line 575"/>
              <p:cNvSpPr>
                <a:spLocks noChangeShapeType="1"/>
              </p:cNvSpPr>
              <p:nvPr/>
            </p:nvSpPr>
            <p:spPr bwMode="auto">
              <a:xfrm flipH="1">
                <a:off x="1715" y="2477"/>
                <a:ext cx="324" cy="29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45" name="AutoShape 576"/>
              <p:cNvSpPr>
                <a:spLocks noChangeArrowheads="1"/>
              </p:cNvSpPr>
              <p:nvPr/>
            </p:nvSpPr>
            <p:spPr bwMode="auto">
              <a:xfrm>
                <a:off x="2029" y="1787"/>
                <a:ext cx="775" cy="700"/>
              </a:xfrm>
              <a:prstGeom prst="triangle">
                <a:avLst>
                  <a:gd name="adj" fmla="val 46000"/>
                </a:avLst>
              </a:prstGeom>
              <a:gradFill rotWithShape="1">
                <a:gsLst>
                  <a:gs pos="0">
                    <a:srgbClr val="EBEBEB"/>
                  </a:gs>
                  <a:gs pos="100000">
                    <a:srgbClr val="B2B2B2"/>
                  </a:gs>
                </a:gsLst>
                <a:path path="shape">
                  <a:fillToRect l="50000" t="50000" r="50000" b="50000"/>
                </a:path>
              </a:gra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46" name="Freeform 577"/>
              <p:cNvSpPr>
                <a:spLocks/>
              </p:cNvSpPr>
              <p:nvPr/>
            </p:nvSpPr>
            <p:spPr bwMode="auto">
              <a:xfrm>
                <a:off x="1901" y="1787"/>
                <a:ext cx="481" cy="671"/>
              </a:xfrm>
              <a:custGeom>
                <a:avLst/>
                <a:gdLst>
                  <a:gd name="T0" fmla="*/ 494 w 480"/>
                  <a:gd name="T1" fmla="*/ 0 h 666"/>
                  <a:gd name="T2" fmla="*/ 0 w 480"/>
                  <a:gd name="T3" fmla="*/ 194 h 666"/>
                  <a:gd name="T4" fmla="*/ 150 w 480"/>
                  <a:gd name="T5" fmla="*/ 736 h 666"/>
                  <a:gd name="T6" fmla="*/ 494 w 480"/>
                  <a:gd name="T7" fmla="*/ 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666">
                    <a:moveTo>
                      <a:pt x="480" y="0"/>
                    </a:moveTo>
                    <a:lnTo>
                      <a:pt x="0" y="180"/>
                    </a:lnTo>
                    <a:lnTo>
                      <a:pt x="150" y="666"/>
                    </a:lnTo>
                    <a:lnTo>
                      <a:pt x="48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47" name="Freeform 578"/>
              <p:cNvSpPr>
                <a:spLocks/>
              </p:cNvSpPr>
              <p:nvPr/>
            </p:nvSpPr>
            <p:spPr bwMode="auto">
              <a:xfrm>
                <a:off x="2382" y="1787"/>
                <a:ext cx="530" cy="671"/>
              </a:xfrm>
              <a:custGeom>
                <a:avLst/>
                <a:gdLst>
                  <a:gd name="T0" fmla="*/ 0 w 534"/>
                  <a:gd name="T1" fmla="*/ 0 h 672"/>
                  <a:gd name="T2" fmla="*/ 360 w 534"/>
                  <a:gd name="T3" fmla="*/ 658 h 672"/>
                  <a:gd name="T4" fmla="*/ 478 w 534"/>
                  <a:gd name="T5" fmla="*/ 132 h 672"/>
                  <a:gd name="T6" fmla="*/ 0 w 534"/>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4" h="672">
                    <a:moveTo>
                      <a:pt x="0" y="0"/>
                    </a:moveTo>
                    <a:lnTo>
                      <a:pt x="402" y="672"/>
                    </a:lnTo>
                    <a:lnTo>
                      <a:pt x="534" y="132"/>
                    </a:lnTo>
                    <a:lnTo>
                      <a:pt x="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48" name="Freeform 579"/>
              <p:cNvSpPr>
                <a:spLocks/>
              </p:cNvSpPr>
              <p:nvPr/>
            </p:nvSpPr>
            <p:spPr bwMode="auto">
              <a:xfrm>
                <a:off x="2048" y="2457"/>
                <a:ext cx="726" cy="345"/>
              </a:xfrm>
              <a:custGeom>
                <a:avLst/>
                <a:gdLst>
                  <a:gd name="T0" fmla="*/ 0 w 726"/>
                  <a:gd name="T1" fmla="*/ 24 h 342"/>
                  <a:gd name="T2" fmla="*/ 384 w 726"/>
                  <a:gd name="T3" fmla="*/ 384 h 342"/>
                  <a:gd name="T4" fmla="*/ 726 w 726"/>
                  <a:gd name="T5" fmla="*/ 0 h 342"/>
                  <a:gd name="T6" fmla="*/ 0 w 726"/>
                  <a:gd name="T7" fmla="*/ 24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342">
                    <a:moveTo>
                      <a:pt x="0" y="24"/>
                    </a:moveTo>
                    <a:lnTo>
                      <a:pt x="384" y="342"/>
                    </a:lnTo>
                    <a:lnTo>
                      <a:pt x="726" y="0"/>
                    </a:lnTo>
                    <a:lnTo>
                      <a:pt x="0" y="24"/>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49" name="Freeform 580"/>
              <p:cNvSpPr>
                <a:spLocks/>
              </p:cNvSpPr>
              <p:nvPr/>
            </p:nvSpPr>
            <p:spPr bwMode="auto">
              <a:xfrm>
                <a:off x="1901" y="1964"/>
                <a:ext cx="167" cy="592"/>
              </a:xfrm>
              <a:custGeom>
                <a:avLst/>
                <a:gdLst>
                  <a:gd name="T0" fmla="*/ 0 w 168"/>
                  <a:gd name="T1" fmla="*/ 0 h 582"/>
                  <a:gd name="T2" fmla="*/ 0 w 168"/>
                  <a:gd name="T3" fmla="*/ 738 h 582"/>
                  <a:gd name="T4" fmla="*/ 154 w 168"/>
                  <a:gd name="T5" fmla="*/ 640 h 582"/>
                  <a:gd name="T6" fmla="*/ 0 w 168"/>
                  <a:gd name="T7" fmla="*/ 0 h 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82">
                    <a:moveTo>
                      <a:pt x="0" y="0"/>
                    </a:moveTo>
                    <a:lnTo>
                      <a:pt x="0" y="582"/>
                    </a:lnTo>
                    <a:lnTo>
                      <a:pt x="168" y="504"/>
                    </a:lnTo>
                    <a:lnTo>
                      <a:pt x="0"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50" name="Freeform 581"/>
              <p:cNvSpPr>
                <a:spLocks/>
              </p:cNvSpPr>
              <p:nvPr/>
            </p:nvSpPr>
            <p:spPr bwMode="auto">
              <a:xfrm>
                <a:off x="2392" y="1619"/>
                <a:ext cx="520" cy="306"/>
              </a:xfrm>
              <a:custGeom>
                <a:avLst/>
                <a:gdLst>
                  <a:gd name="T0" fmla="*/ 36 w 522"/>
                  <a:gd name="T1" fmla="*/ 0 h 306"/>
                  <a:gd name="T2" fmla="*/ 0 w 522"/>
                  <a:gd name="T3" fmla="*/ 186 h 306"/>
                  <a:gd name="T4" fmla="*/ 494 w 522"/>
                  <a:gd name="T5" fmla="*/ 306 h 306"/>
                  <a:gd name="T6" fmla="*/ 36 w 522"/>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06">
                    <a:moveTo>
                      <a:pt x="36" y="0"/>
                    </a:moveTo>
                    <a:lnTo>
                      <a:pt x="0" y="186"/>
                    </a:lnTo>
                    <a:lnTo>
                      <a:pt x="522" y="306"/>
                    </a:lnTo>
                    <a:lnTo>
                      <a:pt x="36"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51" name="Oval 582"/>
              <p:cNvSpPr>
                <a:spLocks noChangeArrowheads="1"/>
              </p:cNvSpPr>
              <p:nvPr/>
            </p:nvSpPr>
            <p:spPr bwMode="auto">
              <a:xfrm>
                <a:off x="1273" y="2783"/>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52" name="Oval 583"/>
              <p:cNvSpPr>
                <a:spLocks noChangeArrowheads="1"/>
              </p:cNvSpPr>
              <p:nvPr/>
            </p:nvSpPr>
            <p:spPr bwMode="auto">
              <a:xfrm>
                <a:off x="1626" y="2684"/>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53" name="Oval 584"/>
              <p:cNvSpPr>
                <a:spLocks noChangeArrowheads="1"/>
              </p:cNvSpPr>
              <p:nvPr/>
            </p:nvSpPr>
            <p:spPr bwMode="auto">
              <a:xfrm>
                <a:off x="1410" y="1599"/>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54" name="Oval 585"/>
              <p:cNvSpPr>
                <a:spLocks noChangeArrowheads="1"/>
              </p:cNvSpPr>
              <p:nvPr/>
            </p:nvSpPr>
            <p:spPr bwMode="auto">
              <a:xfrm>
                <a:off x="2107" y="1254"/>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55" name="Oval 586"/>
              <p:cNvSpPr>
                <a:spLocks noChangeArrowheads="1"/>
              </p:cNvSpPr>
              <p:nvPr/>
            </p:nvSpPr>
            <p:spPr bwMode="auto">
              <a:xfrm>
                <a:off x="2343" y="939"/>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56" name="Oval 587"/>
              <p:cNvSpPr>
                <a:spLocks noChangeArrowheads="1"/>
              </p:cNvSpPr>
              <p:nvPr/>
            </p:nvSpPr>
            <p:spPr bwMode="auto">
              <a:xfrm>
                <a:off x="2961" y="2743"/>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57" name="Oval 588"/>
              <p:cNvSpPr>
                <a:spLocks noChangeArrowheads="1"/>
              </p:cNvSpPr>
              <p:nvPr/>
            </p:nvSpPr>
            <p:spPr bwMode="auto">
              <a:xfrm>
                <a:off x="2343" y="3207"/>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58" name="Oval 589"/>
              <p:cNvSpPr>
                <a:spLocks noChangeArrowheads="1"/>
              </p:cNvSpPr>
              <p:nvPr/>
            </p:nvSpPr>
            <p:spPr bwMode="auto">
              <a:xfrm>
                <a:off x="3315" y="2714"/>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59" name="Oval 590"/>
              <p:cNvSpPr>
                <a:spLocks noChangeArrowheads="1"/>
              </p:cNvSpPr>
              <p:nvPr/>
            </p:nvSpPr>
            <p:spPr bwMode="auto">
              <a:xfrm>
                <a:off x="3393" y="1481"/>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60" name="Oval 591"/>
              <p:cNvSpPr>
                <a:spLocks noChangeArrowheads="1"/>
              </p:cNvSpPr>
              <p:nvPr/>
            </p:nvSpPr>
            <p:spPr bwMode="auto">
              <a:xfrm>
                <a:off x="2363" y="2763"/>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61" name="Oval 592"/>
              <p:cNvSpPr>
                <a:spLocks noChangeArrowheads="1"/>
              </p:cNvSpPr>
              <p:nvPr/>
            </p:nvSpPr>
            <p:spPr bwMode="auto">
              <a:xfrm>
                <a:off x="1803" y="2467"/>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62" name="Oval 593"/>
              <p:cNvSpPr>
                <a:spLocks noChangeArrowheads="1"/>
              </p:cNvSpPr>
              <p:nvPr/>
            </p:nvSpPr>
            <p:spPr bwMode="auto">
              <a:xfrm>
                <a:off x="1960" y="238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63" name="Oval 594"/>
              <p:cNvSpPr>
                <a:spLocks noChangeArrowheads="1"/>
              </p:cNvSpPr>
              <p:nvPr/>
            </p:nvSpPr>
            <p:spPr bwMode="auto">
              <a:xfrm>
                <a:off x="2696" y="236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64" name="Oval 595"/>
              <p:cNvSpPr>
                <a:spLocks noChangeArrowheads="1"/>
              </p:cNvSpPr>
              <p:nvPr/>
            </p:nvSpPr>
            <p:spPr bwMode="auto">
              <a:xfrm>
                <a:off x="2853" y="241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65" name="Oval 596"/>
              <p:cNvSpPr>
                <a:spLocks noChangeArrowheads="1"/>
              </p:cNvSpPr>
              <p:nvPr/>
            </p:nvSpPr>
            <p:spPr bwMode="auto">
              <a:xfrm>
                <a:off x="2873" y="1826"/>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66" name="Oval 597"/>
              <p:cNvSpPr>
                <a:spLocks noChangeArrowheads="1"/>
              </p:cNvSpPr>
              <p:nvPr/>
            </p:nvSpPr>
            <p:spPr bwMode="auto">
              <a:xfrm>
                <a:off x="1833" y="1895"/>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67" name="Oval 598"/>
              <p:cNvSpPr>
                <a:spLocks noChangeArrowheads="1"/>
              </p:cNvSpPr>
              <p:nvPr/>
            </p:nvSpPr>
            <p:spPr bwMode="auto">
              <a:xfrm>
                <a:off x="2294" y="172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68" name="Oval 599"/>
              <p:cNvSpPr>
                <a:spLocks noChangeArrowheads="1"/>
              </p:cNvSpPr>
              <p:nvPr/>
            </p:nvSpPr>
            <p:spPr bwMode="auto">
              <a:xfrm>
                <a:off x="2333" y="1530"/>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grpSp>
        <p:grpSp>
          <p:nvGrpSpPr>
            <p:cNvPr id="34824" name="Group 600"/>
            <p:cNvGrpSpPr>
              <a:grpSpLocks/>
            </p:cNvGrpSpPr>
            <p:nvPr/>
          </p:nvGrpSpPr>
          <p:grpSpPr bwMode="auto">
            <a:xfrm>
              <a:off x="1991866" y="5572125"/>
              <a:ext cx="371475" cy="393700"/>
              <a:chOff x="1273" y="938"/>
              <a:chExt cx="2297" cy="2445"/>
            </a:xfrm>
          </p:grpSpPr>
          <p:sp>
            <p:nvSpPr>
              <p:cNvPr id="35095" name="Freeform 601"/>
              <p:cNvSpPr>
                <a:spLocks/>
              </p:cNvSpPr>
              <p:nvPr/>
            </p:nvSpPr>
            <p:spPr bwMode="auto">
              <a:xfrm>
                <a:off x="1911" y="1630"/>
                <a:ext cx="510" cy="335"/>
              </a:xfrm>
              <a:custGeom>
                <a:avLst/>
                <a:gdLst>
                  <a:gd name="T0" fmla="*/ 0 w 504"/>
                  <a:gd name="T1" fmla="*/ 322 h 336"/>
                  <a:gd name="T2" fmla="*/ 595 w 504"/>
                  <a:gd name="T3" fmla="*/ 0 h 336"/>
                  <a:gd name="T4" fmla="*/ 553 w 504"/>
                  <a:gd name="T5" fmla="*/ 168 h 336"/>
                  <a:gd name="T6" fmla="*/ 0 w 504"/>
                  <a:gd name="T7" fmla="*/ 322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36">
                    <a:moveTo>
                      <a:pt x="0" y="336"/>
                    </a:moveTo>
                    <a:lnTo>
                      <a:pt x="504" y="0"/>
                    </a:lnTo>
                    <a:lnTo>
                      <a:pt x="468" y="168"/>
                    </a:lnTo>
                    <a:lnTo>
                      <a:pt x="0" y="336"/>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96" name="Freeform 602"/>
              <p:cNvSpPr>
                <a:spLocks/>
              </p:cNvSpPr>
              <p:nvPr/>
            </p:nvSpPr>
            <p:spPr bwMode="auto">
              <a:xfrm>
                <a:off x="2421" y="2458"/>
                <a:ext cx="491" cy="365"/>
              </a:xfrm>
              <a:custGeom>
                <a:avLst/>
                <a:gdLst>
                  <a:gd name="T0" fmla="*/ 334 w 492"/>
                  <a:gd name="T1" fmla="*/ 0 h 360"/>
                  <a:gd name="T2" fmla="*/ 478 w 492"/>
                  <a:gd name="T3" fmla="*/ 74 h 360"/>
                  <a:gd name="T4" fmla="*/ 0 w 492"/>
                  <a:gd name="T5" fmla="*/ 436 h 360"/>
                  <a:gd name="T6" fmla="*/ 334 w 492"/>
                  <a:gd name="T7" fmla="*/ 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360">
                    <a:moveTo>
                      <a:pt x="348" y="0"/>
                    </a:moveTo>
                    <a:lnTo>
                      <a:pt x="492" y="60"/>
                    </a:lnTo>
                    <a:lnTo>
                      <a:pt x="0" y="360"/>
                    </a:lnTo>
                    <a:lnTo>
                      <a:pt x="34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97" name="Freeform 603"/>
              <p:cNvSpPr>
                <a:spLocks/>
              </p:cNvSpPr>
              <p:nvPr/>
            </p:nvSpPr>
            <p:spPr bwMode="auto">
              <a:xfrm>
                <a:off x="1911" y="2478"/>
                <a:ext cx="520" cy="335"/>
              </a:xfrm>
              <a:custGeom>
                <a:avLst/>
                <a:gdLst>
                  <a:gd name="T0" fmla="*/ 0 w 522"/>
                  <a:gd name="T1" fmla="*/ 58 h 342"/>
                  <a:gd name="T2" fmla="*/ 494 w 522"/>
                  <a:gd name="T3" fmla="*/ 256 h 342"/>
                  <a:gd name="T4" fmla="*/ 130 w 522"/>
                  <a:gd name="T5" fmla="*/ 0 h 342"/>
                  <a:gd name="T6" fmla="*/ 0 w 522"/>
                  <a:gd name="T7" fmla="*/ 58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42">
                    <a:moveTo>
                      <a:pt x="0" y="72"/>
                    </a:moveTo>
                    <a:lnTo>
                      <a:pt x="522" y="342"/>
                    </a:lnTo>
                    <a:lnTo>
                      <a:pt x="144" y="0"/>
                    </a:lnTo>
                    <a:lnTo>
                      <a:pt x="0" y="72"/>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98" name="Line 604"/>
              <p:cNvSpPr>
                <a:spLocks noChangeShapeType="1"/>
              </p:cNvSpPr>
              <p:nvPr/>
            </p:nvSpPr>
            <p:spPr bwMode="auto">
              <a:xfrm>
                <a:off x="2431" y="2843"/>
                <a:ext cx="0"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99" name="Line 605"/>
              <p:cNvSpPr>
                <a:spLocks noChangeShapeType="1"/>
              </p:cNvSpPr>
              <p:nvPr/>
            </p:nvSpPr>
            <p:spPr bwMode="auto">
              <a:xfrm>
                <a:off x="2421" y="1117"/>
                <a:ext cx="0" cy="44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00" name="Line 606"/>
              <p:cNvSpPr>
                <a:spLocks noChangeShapeType="1"/>
              </p:cNvSpPr>
              <p:nvPr/>
            </p:nvSpPr>
            <p:spPr bwMode="auto">
              <a:xfrm flipH="1">
                <a:off x="2952" y="1571"/>
                <a:ext cx="540" cy="3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01" name="Line 607"/>
              <p:cNvSpPr>
                <a:spLocks noChangeShapeType="1"/>
              </p:cNvSpPr>
              <p:nvPr/>
            </p:nvSpPr>
            <p:spPr bwMode="auto">
              <a:xfrm flipH="1" flipV="1">
                <a:off x="2942" y="2488"/>
                <a:ext cx="461"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02" name="Line 608"/>
              <p:cNvSpPr>
                <a:spLocks noChangeShapeType="1"/>
              </p:cNvSpPr>
              <p:nvPr/>
            </p:nvSpPr>
            <p:spPr bwMode="auto">
              <a:xfrm>
                <a:off x="2775" y="2458"/>
                <a:ext cx="275" cy="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03" name="Line 609"/>
              <p:cNvSpPr>
                <a:spLocks noChangeShapeType="1"/>
              </p:cNvSpPr>
              <p:nvPr/>
            </p:nvSpPr>
            <p:spPr bwMode="auto">
              <a:xfrm>
                <a:off x="1509" y="1699"/>
                <a:ext cx="402" cy="28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04" name="Line 610"/>
              <p:cNvSpPr>
                <a:spLocks noChangeShapeType="1"/>
              </p:cNvSpPr>
              <p:nvPr/>
            </p:nvSpPr>
            <p:spPr bwMode="auto">
              <a:xfrm>
                <a:off x="2196" y="1354"/>
                <a:ext cx="187"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05" name="Line 611"/>
              <p:cNvSpPr>
                <a:spLocks noChangeShapeType="1"/>
              </p:cNvSpPr>
              <p:nvPr/>
            </p:nvSpPr>
            <p:spPr bwMode="auto">
              <a:xfrm flipH="1">
                <a:off x="1361" y="2557"/>
                <a:ext cx="520"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06" name="Freeform 612"/>
              <p:cNvSpPr>
                <a:spLocks/>
              </p:cNvSpPr>
              <p:nvPr/>
            </p:nvSpPr>
            <p:spPr bwMode="auto">
              <a:xfrm>
                <a:off x="2775" y="1936"/>
                <a:ext cx="137" cy="602"/>
              </a:xfrm>
              <a:custGeom>
                <a:avLst/>
                <a:gdLst>
                  <a:gd name="T0" fmla="*/ 124 w 138"/>
                  <a:gd name="T1" fmla="*/ 0 h 600"/>
                  <a:gd name="T2" fmla="*/ 124 w 138"/>
                  <a:gd name="T3" fmla="*/ 628 h 600"/>
                  <a:gd name="T4" fmla="*/ 0 w 138"/>
                  <a:gd name="T5" fmla="*/ 556 h 600"/>
                  <a:gd name="T6" fmla="*/ 124 w 138"/>
                  <a:gd name="T7" fmla="*/ 0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00">
                    <a:moveTo>
                      <a:pt x="138" y="0"/>
                    </a:moveTo>
                    <a:lnTo>
                      <a:pt x="138" y="600"/>
                    </a:lnTo>
                    <a:lnTo>
                      <a:pt x="0" y="528"/>
                    </a:lnTo>
                    <a:lnTo>
                      <a:pt x="13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07" name="Line 613"/>
              <p:cNvSpPr>
                <a:spLocks noChangeShapeType="1"/>
              </p:cNvSpPr>
              <p:nvPr/>
            </p:nvSpPr>
            <p:spPr bwMode="auto">
              <a:xfrm flipH="1">
                <a:off x="1715" y="2478"/>
                <a:ext cx="324" cy="29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08" name="AutoShape 614"/>
              <p:cNvSpPr>
                <a:spLocks noChangeArrowheads="1"/>
              </p:cNvSpPr>
              <p:nvPr/>
            </p:nvSpPr>
            <p:spPr bwMode="auto">
              <a:xfrm>
                <a:off x="2029" y="1788"/>
                <a:ext cx="775" cy="700"/>
              </a:xfrm>
              <a:prstGeom prst="triangle">
                <a:avLst>
                  <a:gd name="adj" fmla="val 46000"/>
                </a:avLst>
              </a:prstGeom>
              <a:gradFill rotWithShape="1">
                <a:gsLst>
                  <a:gs pos="0">
                    <a:srgbClr val="EBEBEB"/>
                  </a:gs>
                  <a:gs pos="100000">
                    <a:srgbClr val="B2B2B2"/>
                  </a:gs>
                </a:gsLst>
                <a:path path="shape">
                  <a:fillToRect l="50000" t="50000" r="50000" b="50000"/>
                </a:path>
              </a:gra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09" name="Freeform 615"/>
              <p:cNvSpPr>
                <a:spLocks/>
              </p:cNvSpPr>
              <p:nvPr/>
            </p:nvSpPr>
            <p:spPr bwMode="auto">
              <a:xfrm>
                <a:off x="1901" y="1788"/>
                <a:ext cx="481" cy="671"/>
              </a:xfrm>
              <a:custGeom>
                <a:avLst/>
                <a:gdLst>
                  <a:gd name="T0" fmla="*/ 494 w 480"/>
                  <a:gd name="T1" fmla="*/ 0 h 666"/>
                  <a:gd name="T2" fmla="*/ 0 w 480"/>
                  <a:gd name="T3" fmla="*/ 194 h 666"/>
                  <a:gd name="T4" fmla="*/ 150 w 480"/>
                  <a:gd name="T5" fmla="*/ 736 h 666"/>
                  <a:gd name="T6" fmla="*/ 494 w 480"/>
                  <a:gd name="T7" fmla="*/ 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666">
                    <a:moveTo>
                      <a:pt x="480" y="0"/>
                    </a:moveTo>
                    <a:lnTo>
                      <a:pt x="0" y="180"/>
                    </a:lnTo>
                    <a:lnTo>
                      <a:pt x="150" y="666"/>
                    </a:lnTo>
                    <a:lnTo>
                      <a:pt x="48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10" name="Freeform 616"/>
              <p:cNvSpPr>
                <a:spLocks/>
              </p:cNvSpPr>
              <p:nvPr/>
            </p:nvSpPr>
            <p:spPr bwMode="auto">
              <a:xfrm>
                <a:off x="2382" y="1788"/>
                <a:ext cx="530" cy="671"/>
              </a:xfrm>
              <a:custGeom>
                <a:avLst/>
                <a:gdLst>
                  <a:gd name="T0" fmla="*/ 0 w 534"/>
                  <a:gd name="T1" fmla="*/ 0 h 672"/>
                  <a:gd name="T2" fmla="*/ 360 w 534"/>
                  <a:gd name="T3" fmla="*/ 658 h 672"/>
                  <a:gd name="T4" fmla="*/ 478 w 534"/>
                  <a:gd name="T5" fmla="*/ 132 h 672"/>
                  <a:gd name="T6" fmla="*/ 0 w 534"/>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4" h="672">
                    <a:moveTo>
                      <a:pt x="0" y="0"/>
                    </a:moveTo>
                    <a:lnTo>
                      <a:pt x="402" y="672"/>
                    </a:lnTo>
                    <a:lnTo>
                      <a:pt x="534" y="132"/>
                    </a:lnTo>
                    <a:lnTo>
                      <a:pt x="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11" name="Freeform 617"/>
              <p:cNvSpPr>
                <a:spLocks/>
              </p:cNvSpPr>
              <p:nvPr/>
            </p:nvSpPr>
            <p:spPr bwMode="auto">
              <a:xfrm>
                <a:off x="2048" y="2458"/>
                <a:ext cx="726" cy="345"/>
              </a:xfrm>
              <a:custGeom>
                <a:avLst/>
                <a:gdLst>
                  <a:gd name="T0" fmla="*/ 0 w 726"/>
                  <a:gd name="T1" fmla="*/ 24 h 342"/>
                  <a:gd name="T2" fmla="*/ 384 w 726"/>
                  <a:gd name="T3" fmla="*/ 384 h 342"/>
                  <a:gd name="T4" fmla="*/ 726 w 726"/>
                  <a:gd name="T5" fmla="*/ 0 h 342"/>
                  <a:gd name="T6" fmla="*/ 0 w 726"/>
                  <a:gd name="T7" fmla="*/ 24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342">
                    <a:moveTo>
                      <a:pt x="0" y="24"/>
                    </a:moveTo>
                    <a:lnTo>
                      <a:pt x="384" y="342"/>
                    </a:lnTo>
                    <a:lnTo>
                      <a:pt x="726" y="0"/>
                    </a:lnTo>
                    <a:lnTo>
                      <a:pt x="0" y="24"/>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12" name="Freeform 618"/>
              <p:cNvSpPr>
                <a:spLocks/>
              </p:cNvSpPr>
              <p:nvPr/>
            </p:nvSpPr>
            <p:spPr bwMode="auto">
              <a:xfrm>
                <a:off x="1901" y="1965"/>
                <a:ext cx="167" cy="592"/>
              </a:xfrm>
              <a:custGeom>
                <a:avLst/>
                <a:gdLst>
                  <a:gd name="T0" fmla="*/ 0 w 168"/>
                  <a:gd name="T1" fmla="*/ 0 h 582"/>
                  <a:gd name="T2" fmla="*/ 0 w 168"/>
                  <a:gd name="T3" fmla="*/ 738 h 582"/>
                  <a:gd name="T4" fmla="*/ 154 w 168"/>
                  <a:gd name="T5" fmla="*/ 640 h 582"/>
                  <a:gd name="T6" fmla="*/ 0 w 168"/>
                  <a:gd name="T7" fmla="*/ 0 h 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82">
                    <a:moveTo>
                      <a:pt x="0" y="0"/>
                    </a:moveTo>
                    <a:lnTo>
                      <a:pt x="0" y="582"/>
                    </a:lnTo>
                    <a:lnTo>
                      <a:pt x="168" y="504"/>
                    </a:lnTo>
                    <a:lnTo>
                      <a:pt x="0"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13" name="Freeform 619"/>
              <p:cNvSpPr>
                <a:spLocks/>
              </p:cNvSpPr>
              <p:nvPr/>
            </p:nvSpPr>
            <p:spPr bwMode="auto">
              <a:xfrm>
                <a:off x="2392" y="1620"/>
                <a:ext cx="520" cy="306"/>
              </a:xfrm>
              <a:custGeom>
                <a:avLst/>
                <a:gdLst>
                  <a:gd name="T0" fmla="*/ 36 w 522"/>
                  <a:gd name="T1" fmla="*/ 0 h 306"/>
                  <a:gd name="T2" fmla="*/ 0 w 522"/>
                  <a:gd name="T3" fmla="*/ 186 h 306"/>
                  <a:gd name="T4" fmla="*/ 494 w 522"/>
                  <a:gd name="T5" fmla="*/ 306 h 306"/>
                  <a:gd name="T6" fmla="*/ 36 w 522"/>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06">
                    <a:moveTo>
                      <a:pt x="36" y="0"/>
                    </a:moveTo>
                    <a:lnTo>
                      <a:pt x="0" y="186"/>
                    </a:lnTo>
                    <a:lnTo>
                      <a:pt x="522" y="306"/>
                    </a:lnTo>
                    <a:lnTo>
                      <a:pt x="36"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114" name="Oval 620"/>
              <p:cNvSpPr>
                <a:spLocks noChangeArrowheads="1"/>
              </p:cNvSpPr>
              <p:nvPr/>
            </p:nvSpPr>
            <p:spPr bwMode="auto">
              <a:xfrm>
                <a:off x="1273" y="2784"/>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15" name="Oval 621"/>
              <p:cNvSpPr>
                <a:spLocks noChangeArrowheads="1"/>
              </p:cNvSpPr>
              <p:nvPr/>
            </p:nvSpPr>
            <p:spPr bwMode="auto">
              <a:xfrm>
                <a:off x="1626" y="2685"/>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16" name="Oval 622"/>
              <p:cNvSpPr>
                <a:spLocks noChangeArrowheads="1"/>
              </p:cNvSpPr>
              <p:nvPr/>
            </p:nvSpPr>
            <p:spPr bwMode="auto">
              <a:xfrm>
                <a:off x="1410" y="1600"/>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17" name="Oval 623"/>
              <p:cNvSpPr>
                <a:spLocks noChangeArrowheads="1"/>
              </p:cNvSpPr>
              <p:nvPr/>
            </p:nvSpPr>
            <p:spPr bwMode="auto">
              <a:xfrm>
                <a:off x="2107" y="1255"/>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18" name="Oval 624"/>
              <p:cNvSpPr>
                <a:spLocks noChangeArrowheads="1"/>
              </p:cNvSpPr>
              <p:nvPr/>
            </p:nvSpPr>
            <p:spPr bwMode="auto">
              <a:xfrm>
                <a:off x="2343" y="939"/>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19" name="Oval 625"/>
              <p:cNvSpPr>
                <a:spLocks noChangeArrowheads="1"/>
              </p:cNvSpPr>
              <p:nvPr/>
            </p:nvSpPr>
            <p:spPr bwMode="auto">
              <a:xfrm>
                <a:off x="2961" y="2744"/>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20" name="Oval 626"/>
              <p:cNvSpPr>
                <a:spLocks noChangeArrowheads="1"/>
              </p:cNvSpPr>
              <p:nvPr/>
            </p:nvSpPr>
            <p:spPr bwMode="auto">
              <a:xfrm>
                <a:off x="2343" y="3208"/>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21" name="Oval 627"/>
              <p:cNvSpPr>
                <a:spLocks noChangeArrowheads="1"/>
              </p:cNvSpPr>
              <p:nvPr/>
            </p:nvSpPr>
            <p:spPr bwMode="auto">
              <a:xfrm>
                <a:off x="3315" y="2715"/>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22" name="Oval 628"/>
              <p:cNvSpPr>
                <a:spLocks noChangeArrowheads="1"/>
              </p:cNvSpPr>
              <p:nvPr/>
            </p:nvSpPr>
            <p:spPr bwMode="auto">
              <a:xfrm>
                <a:off x="3393" y="1482"/>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123" name="Oval 629"/>
              <p:cNvSpPr>
                <a:spLocks noChangeArrowheads="1"/>
              </p:cNvSpPr>
              <p:nvPr/>
            </p:nvSpPr>
            <p:spPr bwMode="auto">
              <a:xfrm>
                <a:off x="2363" y="2764"/>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24" name="Oval 630"/>
              <p:cNvSpPr>
                <a:spLocks noChangeArrowheads="1"/>
              </p:cNvSpPr>
              <p:nvPr/>
            </p:nvSpPr>
            <p:spPr bwMode="auto">
              <a:xfrm>
                <a:off x="1803" y="246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25" name="Oval 631"/>
              <p:cNvSpPr>
                <a:spLocks noChangeArrowheads="1"/>
              </p:cNvSpPr>
              <p:nvPr/>
            </p:nvSpPr>
            <p:spPr bwMode="auto">
              <a:xfrm>
                <a:off x="1960" y="238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26" name="Oval 632"/>
              <p:cNvSpPr>
                <a:spLocks noChangeArrowheads="1"/>
              </p:cNvSpPr>
              <p:nvPr/>
            </p:nvSpPr>
            <p:spPr bwMode="auto">
              <a:xfrm>
                <a:off x="2696" y="2370"/>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27" name="Oval 633"/>
              <p:cNvSpPr>
                <a:spLocks noChangeArrowheads="1"/>
              </p:cNvSpPr>
              <p:nvPr/>
            </p:nvSpPr>
            <p:spPr bwMode="auto">
              <a:xfrm>
                <a:off x="2853" y="241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28" name="Oval 634"/>
              <p:cNvSpPr>
                <a:spLocks noChangeArrowheads="1"/>
              </p:cNvSpPr>
              <p:nvPr/>
            </p:nvSpPr>
            <p:spPr bwMode="auto">
              <a:xfrm>
                <a:off x="2873" y="1827"/>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29" name="Oval 635"/>
              <p:cNvSpPr>
                <a:spLocks noChangeArrowheads="1"/>
              </p:cNvSpPr>
              <p:nvPr/>
            </p:nvSpPr>
            <p:spPr bwMode="auto">
              <a:xfrm>
                <a:off x="1833" y="1896"/>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30" name="Oval 636"/>
              <p:cNvSpPr>
                <a:spLocks noChangeArrowheads="1"/>
              </p:cNvSpPr>
              <p:nvPr/>
            </p:nvSpPr>
            <p:spPr bwMode="auto">
              <a:xfrm>
                <a:off x="2294" y="172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131" name="Oval 637"/>
              <p:cNvSpPr>
                <a:spLocks noChangeArrowheads="1"/>
              </p:cNvSpPr>
              <p:nvPr/>
            </p:nvSpPr>
            <p:spPr bwMode="auto">
              <a:xfrm>
                <a:off x="2333" y="1531"/>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grpSp>
        <p:sp>
          <p:nvSpPr>
            <p:cNvPr id="34825" name="AutoShape 638"/>
            <p:cNvSpPr>
              <a:spLocks noChangeArrowheads="1"/>
            </p:cNvSpPr>
            <p:nvPr/>
          </p:nvSpPr>
          <p:spPr bwMode="auto">
            <a:xfrm>
              <a:off x="1383853" y="5464372"/>
              <a:ext cx="312738" cy="250922"/>
            </a:xfrm>
            <a:prstGeom prst="rightArrow">
              <a:avLst>
                <a:gd name="adj1" fmla="val 50000"/>
                <a:gd name="adj2" fmla="val 31170"/>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26" name="AutoShape 639"/>
            <p:cNvSpPr>
              <a:spLocks noChangeArrowheads="1"/>
            </p:cNvSpPr>
            <p:nvPr/>
          </p:nvSpPr>
          <p:spPr bwMode="auto">
            <a:xfrm>
              <a:off x="2428428" y="5464372"/>
              <a:ext cx="312738" cy="250922"/>
            </a:xfrm>
            <a:prstGeom prst="rightArrow">
              <a:avLst>
                <a:gd name="adj1" fmla="val 50000"/>
                <a:gd name="adj2" fmla="val 31170"/>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27" name="AutoShape 640"/>
            <p:cNvSpPr>
              <a:spLocks noChangeArrowheads="1"/>
            </p:cNvSpPr>
            <p:nvPr/>
          </p:nvSpPr>
          <p:spPr bwMode="auto">
            <a:xfrm>
              <a:off x="4557266" y="5467548"/>
              <a:ext cx="312737" cy="250922"/>
            </a:xfrm>
            <a:prstGeom prst="rightArrow">
              <a:avLst>
                <a:gd name="adj1" fmla="val 50000"/>
                <a:gd name="adj2" fmla="val 31170"/>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28" name="AutoShape 641"/>
            <p:cNvSpPr>
              <a:spLocks noChangeArrowheads="1"/>
            </p:cNvSpPr>
            <p:nvPr/>
          </p:nvSpPr>
          <p:spPr bwMode="auto">
            <a:xfrm>
              <a:off x="6670228" y="5467548"/>
              <a:ext cx="312738" cy="250922"/>
            </a:xfrm>
            <a:prstGeom prst="rightArrow">
              <a:avLst>
                <a:gd name="adj1" fmla="val 50000"/>
                <a:gd name="adj2" fmla="val 31170"/>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29" name="Oval 642"/>
            <p:cNvSpPr>
              <a:spLocks noChangeArrowheads="1"/>
            </p:cNvSpPr>
            <p:nvPr/>
          </p:nvSpPr>
          <p:spPr bwMode="auto">
            <a:xfrm>
              <a:off x="5014466" y="5357969"/>
              <a:ext cx="393700" cy="338268"/>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0" name="Oval 643"/>
            <p:cNvSpPr>
              <a:spLocks noChangeArrowheads="1"/>
            </p:cNvSpPr>
            <p:nvPr/>
          </p:nvSpPr>
          <p:spPr bwMode="auto">
            <a:xfrm>
              <a:off x="5687566" y="5753409"/>
              <a:ext cx="395287" cy="338269"/>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1" name="Oval 644"/>
            <p:cNvSpPr>
              <a:spLocks noChangeArrowheads="1"/>
            </p:cNvSpPr>
            <p:nvPr/>
          </p:nvSpPr>
          <p:spPr bwMode="auto">
            <a:xfrm>
              <a:off x="5687566" y="5021289"/>
              <a:ext cx="395287"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2" name="Oval 645"/>
            <p:cNvSpPr>
              <a:spLocks noChangeArrowheads="1"/>
            </p:cNvSpPr>
            <p:nvPr/>
          </p:nvSpPr>
          <p:spPr bwMode="auto">
            <a:xfrm>
              <a:off x="5352603" y="5245212"/>
              <a:ext cx="392113" cy="338269"/>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3" name="Oval 646"/>
            <p:cNvSpPr>
              <a:spLocks noChangeArrowheads="1"/>
            </p:cNvSpPr>
            <p:nvPr/>
          </p:nvSpPr>
          <p:spPr bwMode="auto">
            <a:xfrm>
              <a:off x="5632003" y="5303973"/>
              <a:ext cx="395288" cy="335092"/>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4" name="Oval 647"/>
            <p:cNvSpPr>
              <a:spLocks noChangeArrowheads="1"/>
            </p:cNvSpPr>
            <p:nvPr/>
          </p:nvSpPr>
          <p:spPr bwMode="auto">
            <a:xfrm>
              <a:off x="6027291" y="5303973"/>
              <a:ext cx="392112" cy="335092"/>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5" name="Oval 648"/>
            <p:cNvSpPr>
              <a:spLocks noChangeArrowheads="1"/>
            </p:cNvSpPr>
            <p:nvPr/>
          </p:nvSpPr>
          <p:spPr bwMode="auto">
            <a:xfrm>
              <a:off x="6027291" y="5021289"/>
              <a:ext cx="392112"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6" name="Oval 649"/>
            <p:cNvSpPr>
              <a:spLocks noChangeArrowheads="1"/>
            </p:cNvSpPr>
            <p:nvPr/>
          </p:nvSpPr>
          <p:spPr bwMode="auto">
            <a:xfrm>
              <a:off x="5463728" y="4965704"/>
              <a:ext cx="395288" cy="338269"/>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7" name="Oval 650"/>
            <p:cNvSpPr>
              <a:spLocks noChangeArrowheads="1"/>
            </p:cNvSpPr>
            <p:nvPr/>
          </p:nvSpPr>
          <p:spPr bwMode="auto">
            <a:xfrm>
              <a:off x="5857428" y="5472313"/>
              <a:ext cx="393700"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8" name="Oval 651"/>
            <p:cNvSpPr>
              <a:spLocks noChangeArrowheads="1"/>
            </p:cNvSpPr>
            <p:nvPr/>
          </p:nvSpPr>
          <p:spPr bwMode="auto">
            <a:xfrm>
              <a:off x="5801866" y="5245212"/>
              <a:ext cx="392112" cy="338269"/>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39" name="Oval 652"/>
            <p:cNvSpPr>
              <a:spLocks noChangeArrowheads="1"/>
            </p:cNvSpPr>
            <p:nvPr/>
          </p:nvSpPr>
          <p:spPr bwMode="auto">
            <a:xfrm>
              <a:off x="5239891" y="5357969"/>
              <a:ext cx="393700" cy="338268"/>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40" name="Oval 653"/>
            <p:cNvSpPr>
              <a:spLocks noChangeArrowheads="1"/>
            </p:cNvSpPr>
            <p:nvPr/>
          </p:nvSpPr>
          <p:spPr bwMode="auto">
            <a:xfrm>
              <a:off x="5687566" y="5527897"/>
              <a:ext cx="395287" cy="336680"/>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41" name="Oval 654"/>
            <p:cNvSpPr>
              <a:spLocks noChangeArrowheads="1"/>
            </p:cNvSpPr>
            <p:nvPr/>
          </p:nvSpPr>
          <p:spPr bwMode="auto">
            <a:xfrm>
              <a:off x="5014466" y="5639065"/>
              <a:ext cx="393700" cy="338269"/>
            </a:xfrm>
            <a:prstGeom prst="ellipse">
              <a:avLst/>
            </a:prstGeom>
            <a:gradFill rotWithShape="1">
              <a:gsLst>
                <a:gs pos="0">
                  <a:srgbClr val="0066FF"/>
                </a:gs>
                <a:gs pos="50000">
                  <a:srgbClr val="BED8FF"/>
                </a:gs>
                <a:gs pos="100000">
                  <a:srgbClr val="0066FF"/>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42" name="Oval 655"/>
            <p:cNvSpPr>
              <a:spLocks noChangeArrowheads="1"/>
            </p:cNvSpPr>
            <p:nvPr/>
          </p:nvSpPr>
          <p:spPr bwMode="auto">
            <a:xfrm>
              <a:off x="6138416" y="5527897"/>
              <a:ext cx="393700"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43" name="Oval 656"/>
            <p:cNvSpPr>
              <a:spLocks noChangeArrowheads="1"/>
            </p:cNvSpPr>
            <p:nvPr/>
          </p:nvSpPr>
          <p:spPr bwMode="auto">
            <a:xfrm>
              <a:off x="5352603" y="5808993"/>
              <a:ext cx="392113"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44" name="Freeform 657"/>
            <p:cNvSpPr>
              <a:spLocks/>
            </p:cNvSpPr>
            <p:nvPr/>
          </p:nvSpPr>
          <p:spPr bwMode="auto">
            <a:xfrm>
              <a:off x="5212903" y="5091166"/>
              <a:ext cx="503238" cy="439907"/>
            </a:xfrm>
            <a:custGeom>
              <a:avLst/>
              <a:gdLst>
                <a:gd name="T0" fmla="*/ 2147483646 w 545"/>
                <a:gd name="T1" fmla="*/ 2147483646 h 499"/>
                <a:gd name="T2" fmla="*/ 2147483646 w 545"/>
                <a:gd name="T3" fmla="*/ 2147483646 h 499"/>
                <a:gd name="T4" fmla="*/ 2147483646 w 545"/>
                <a:gd name="T5" fmla="*/ 2147483646 h 499"/>
                <a:gd name="T6" fmla="*/ 2147483646 w 545"/>
                <a:gd name="T7" fmla="*/ 2147483646 h 499"/>
                <a:gd name="T8" fmla="*/ 2147483646 w 545"/>
                <a:gd name="T9" fmla="*/ 2147483646 h 499"/>
                <a:gd name="T10" fmla="*/ 2147483646 w 545"/>
                <a:gd name="T11" fmla="*/ 2147483646 h 499"/>
                <a:gd name="T12" fmla="*/ 2147483646 w 545"/>
                <a:gd name="T13" fmla="*/ 2147483646 h 499"/>
                <a:gd name="T14" fmla="*/ 2147483646 w 545"/>
                <a:gd name="T15" fmla="*/ 2147483646 h 499"/>
                <a:gd name="T16" fmla="*/ 2147483646 w 545"/>
                <a:gd name="T17" fmla="*/ 2147483646 h 499"/>
                <a:gd name="T18" fmla="*/ 2147483646 w 545"/>
                <a:gd name="T19" fmla="*/ 2147483646 h 499"/>
                <a:gd name="T20" fmla="*/ 2147483646 w 545"/>
                <a:gd name="T21" fmla="*/ 2147483646 h 499"/>
                <a:gd name="T22" fmla="*/ 2147483646 w 545"/>
                <a:gd name="T23" fmla="*/ 2147483646 h 499"/>
                <a:gd name="T24" fmla="*/ 2147483646 w 545"/>
                <a:gd name="T25" fmla="*/ 2147483646 h 499"/>
                <a:gd name="T26" fmla="*/ 2147483646 w 545"/>
                <a:gd name="T27" fmla="*/ 2147483646 h 499"/>
                <a:gd name="T28" fmla="*/ 2147483646 w 545"/>
                <a:gd name="T29" fmla="*/ 2147483646 h 499"/>
                <a:gd name="T30" fmla="*/ 0 w 545"/>
                <a:gd name="T31" fmla="*/ 2147483646 h 499"/>
                <a:gd name="T32" fmla="*/ 2147483646 w 545"/>
                <a:gd name="T33" fmla="*/ 2147483646 h 499"/>
                <a:gd name="T34" fmla="*/ 2147483646 w 545"/>
                <a:gd name="T35" fmla="*/ 2147483646 h 499"/>
                <a:gd name="T36" fmla="*/ 2147483646 w 545"/>
                <a:gd name="T37" fmla="*/ 2147483646 h 499"/>
                <a:gd name="T38" fmla="*/ 2147483646 w 545"/>
                <a:gd name="T39" fmla="*/ 0 h 499"/>
                <a:gd name="T40" fmla="*/ 2147483646 w 545"/>
                <a:gd name="T41" fmla="*/ 2147483646 h 499"/>
                <a:gd name="T42" fmla="*/ 2147483646 w 545"/>
                <a:gd name="T43" fmla="*/ 2147483646 h 499"/>
                <a:gd name="T44" fmla="*/ 2147483646 w 545"/>
                <a:gd name="T45" fmla="*/ 2147483646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5" h="499">
                  <a:moveTo>
                    <a:pt x="318" y="182"/>
                  </a:moveTo>
                  <a:lnTo>
                    <a:pt x="499" y="91"/>
                  </a:lnTo>
                  <a:lnTo>
                    <a:pt x="318" y="227"/>
                  </a:lnTo>
                  <a:lnTo>
                    <a:pt x="545" y="227"/>
                  </a:lnTo>
                  <a:lnTo>
                    <a:pt x="408" y="272"/>
                  </a:lnTo>
                  <a:lnTo>
                    <a:pt x="545" y="363"/>
                  </a:lnTo>
                  <a:lnTo>
                    <a:pt x="363" y="272"/>
                  </a:lnTo>
                  <a:lnTo>
                    <a:pt x="408" y="454"/>
                  </a:lnTo>
                  <a:lnTo>
                    <a:pt x="318" y="318"/>
                  </a:lnTo>
                  <a:lnTo>
                    <a:pt x="318" y="499"/>
                  </a:lnTo>
                  <a:lnTo>
                    <a:pt x="272" y="318"/>
                  </a:lnTo>
                  <a:lnTo>
                    <a:pt x="136" y="454"/>
                  </a:lnTo>
                  <a:lnTo>
                    <a:pt x="227" y="318"/>
                  </a:lnTo>
                  <a:lnTo>
                    <a:pt x="46" y="318"/>
                  </a:lnTo>
                  <a:lnTo>
                    <a:pt x="182" y="272"/>
                  </a:lnTo>
                  <a:lnTo>
                    <a:pt x="0" y="182"/>
                  </a:lnTo>
                  <a:lnTo>
                    <a:pt x="182" y="227"/>
                  </a:lnTo>
                  <a:lnTo>
                    <a:pt x="136" y="46"/>
                  </a:lnTo>
                  <a:lnTo>
                    <a:pt x="227" y="182"/>
                  </a:lnTo>
                  <a:lnTo>
                    <a:pt x="227" y="0"/>
                  </a:lnTo>
                  <a:lnTo>
                    <a:pt x="272" y="182"/>
                  </a:lnTo>
                  <a:lnTo>
                    <a:pt x="363" y="91"/>
                  </a:lnTo>
                  <a:lnTo>
                    <a:pt x="318" y="182"/>
                  </a:lnTo>
                  <a:close/>
                </a:path>
              </a:pathLst>
            </a:custGeom>
            <a:gradFill rotWithShape="1">
              <a:gsLst>
                <a:gs pos="0">
                  <a:srgbClr val="0066FF"/>
                </a:gs>
                <a:gs pos="50000">
                  <a:srgbClr val="DFECFF"/>
                </a:gs>
                <a:gs pos="100000">
                  <a:srgbClr val="0066FF"/>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45" name="Freeform 658"/>
            <p:cNvSpPr>
              <a:spLocks/>
            </p:cNvSpPr>
            <p:nvPr/>
          </p:nvSpPr>
          <p:spPr bwMode="auto">
            <a:xfrm>
              <a:off x="5276403" y="5531073"/>
              <a:ext cx="503238" cy="439908"/>
            </a:xfrm>
            <a:custGeom>
              <a:avLst/>
              <a:gdLst>
                <a:gd name="T0" fmla="*/ 2147483646 w 545"/>
                <a:gd name="T1" fmla="*/ 2147483646 h 499"/>
                <a:gd name="T2" fmla="*/ 2147483646 w 545"/>
                <a:gd name="T3" fmla="*/ 2147483646 h 499"/>
                <a:gd name="T4" fmla="*/ 2147483646 w 545"/>
                <a:gd name="T5" fmla="*/ 2147483646 h 499"/>
                <a:gd name="T6" fmla="*/ 2147483646 w 545"/>
                <a:gd name="T7" fmla="*/ 2147483646 h 499"/>
                <a:gd name="T8" fmla="*/ 2147483646 w 545"/>
                <a:gd name="T9" fmla="*/ 2147483646 h 499"/>
                <a:gd name="T10" fmla="*/ 2147483646 w 545"/>
                <a:gd name="T11" fmla="*/ 2147483646 h 499"/>
                <a:gd name="T12" fmla="*/ 2147483646 w 545"/>
                <a:gd name="T13" fmla="*/ 2147483646 h 499"/>
                <a:gd name="T14" fmla="*/ 2147483646 w 545"/>
                <a:gd name="T15" fmla="*/ 2147483646 h 499"/>
                <a:gd name="T16" fmla="*/ 2147483646 w 545"/>
                <a:gd name="T17" fmla="*/ 2147483646 h 499"/>
                <a:gd name="T18" fmla="*/ 2147483646 w 545"/>
                <a:gd name="T19" fmla="*/ 2147483646 h 499"/>
                <a:gd name="T20" fmla="*/ 2147483646 w 545"/>
                <a:gd name="T21" fmla="*/ 2147483646 h 499"/>
                <a:gd name="T22" fmla="*/ 2147483646 w 545"/>
                <a:gd name="T23" fmla="*/ 2147483646 h 499"/>
                <a:gd name="T24" fmla="*/ 2147483646 w 545"/>
                <a:gd name="T25" fmla="*/ 2147483646 h 499"/>
                <a:gd name="T26" fmla="*/ 2147483646 w 545"/>
                <a:gd name="T27" fmla="*/ 2147483646 h 499"/>
                <a:gd name="T28" fmla="*/ 2147483646 w 545"/>
                <a:gd name="T29" fmla="*/ 2147483646 h 499"/>
                <a:gd name="T30" fmla="*/ 0 w 545"/>
                <a:gd name="T31" fmla="*/ 2147483646 h 499"/>
                <a:gd name="T32" fmla="*/ 2147483646 w 545"/>
                <a:gd name="T33" fmla="*/ 2147483646 h 499"/>
                <a:gd name="T34" fmla="*/ 2147483646 w 545"/>
                <a:gd name="T35" fmla="*/ 2147483646 h 499"/>
                <a:gd name="T36" fmla="*/ 2147483646 w 545"/>
                <a:gd name="T37" fmla="*/ 2147483646 h 499"/>
                <a:gd name="T38" fmla="*/ 2147483646 w 545"/>
                <a:gd name="T39" fmla="*/ 0 h 499"/>
                <a:gd name="T40" fmla="*/ 2147483646 w 545"/>
                <a:gd name="T41" fmla="*/ 2147483646 h 499"/>
                <a:gd name="T42" fmla="*/ 2147483646 w 545"/>
                <a:gd name="T43" fmla="*/ 2147483646 h 499"/>
                <a:gd name="T44" fmla="*/ 2147483646 w 545"/>
                <a:gd name="T45" fmla="*/ 2147483646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5" h="499">
                  <a:moveTo>
                    <a:pt x="318" y="182"/>
                  </a:moveTo>
                  <a:lnTo>
                    <a:pt x="499" y="91"/>
                  </a:lnTo>
                  <a:lnTo>
                    <a:pt x="318" y="227"/>
                  </a:lnTo>
                  <a:lnTo>
                    <a:pt x="545" y="227"/>
                  </a:lnTo>
                  <a:lnTo>
                    <a:pt x="408" y="272"/>
                  </a:lnTo>
                  <a:lnTo>
                    <a:pt x="545" y="363"/>
                  </a:lnTo>
                  <a:lnTo>
                    <a:pt x="363" y="272"/>
                  </a:lnTo>
                  <a:lnTo>
                    <a:pt x="408" y="454"/>
                  </a:lnTo>
                  <a:lnTo>
                    <a:pt x="318" y="318"/>
                  </a:lnTo>
                  <a:lnTo>
                    <a:pt x="318" y="499"/>
                  </a:lnTo>
                  <a:lnTo>
                    <a:pt x="272" y="318"/>
                  </a:lnTo>
                  <a:lnTo>
                    <a:pt x="136" y="454"/>
                  </a:lnTo>
                  <a:lnTo>
                    <a:pt x="227" y="318"/>
                  </a:lnTo>
                  <a:lnTo>
                    <a:pt x="46" y="318"/>
                  </a:lnTo>
                  <a:lnTo>
                    <a:pt x="182" y="272"/>
                  </a:lnTo>
                  <a:lnTo>
                    <a:pt x="0" y="182"/>
                  </a:lnTo>
                  <a:lnTo>
                    <a:pt x="182" y="227"/>
                  </a:lnTo>
                  <a:lnTo>
                    <a:pt x="136" y="46"/>
                  </a:lnTo>
                  <a:lnTo>
                    <a:pt x="227" y="182"/>
                  </a:lnTo>
                  <a:lnTo>
                    <a:pt x="227" y="0"/>
                  </a:lnTo>
                  <a:lnTo>
                    <a:pt x="272" y="182"/>
                  </a:lnTo>
                  <a:lnTo>
                    <a:pt x="363" y="91"/>
                  </a:lnTo>
                  <a:lnTo>
                    <a:pt x="318" y="182"/>
                  </a:lnTo>
                  <a:close/>
                </a:path>
              </a:pathLst>
            </a:custGeom>
            <a:gradFill rotWithShape="1">
              <a:gsLst>
                <a:gs pos="0">
                  <a:srgbClr val="0066FF"/>
                </a:gs>
                <a:gs pos="50000">
                  <a:srgbClr val="DFECFF"/>
                </a:gs>
                <a:gs pos="100000">
                  <a:srgbClr val="0066FF"/>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grpSp>
          <p:nvGrpSpPr>
            <p:cNvPr id="34846" name="Group 659"/>
            <p:cNvGrpSpPr>
              <a:grpSpLocks/>
            </p:cNvGrpSpPr>
            <p:nvPr/>
          </p:nvGrpSpPr>
          <p:grpSpPr bwMode="auto">
            <a:xfrm>
              <a:off x="5662166" y="5497513"/>
              <a:ext cx="371475" cy="393700"/>
              <a:chOff x="1273" y="938"/>
              <a:chExt cx="2297" cy="2445"/>
            </a:xfrm>
          </p:grpSpPr>
          <p:sp>
            <p:nvSpPr>
              <p:cNvPr id="35058" name="Freeform 660"/>
              <p:cNvSpPr>
                <a:spLocks/>
              </p:cNvSpPr>
              <p:nvPr/>
            </p:nvSpPr>
            <p:spPr bwMode="auto">
              <a:xfrm>
                <a:off x="1911" y="1630"/>
                <a:ext cx="510" cy="335"/>
              </a:xfrm>
              <a:custGeom>
                <a:avLst/>
                <a:gdLst>
                  <a:gd name="T0" fmla="*/ 0 w 504"/>
                  <a:gd name="T1" fmla="*/ 322 h 336"/>
                  <a:gd name="T2" fmla="*/ 595 w 504"/>
                  <a:gd name="T3" fmla="*/ 0 h 336"/>
                  <a:gd name="T4" fmla="*/ 553 w 504"/>
                  <a:gd name="T5" fmla="*/ 168 h 336"/>
                  <a:gd name="T6" fmla="*/ 0 w 504"/>
                  <a:gd name="T7" fmla="*/ 322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36">
                    <a:moveTo>
                      <a:pt x="0" y="336"/>
                    </a:moveTo>
                    <a:lnTo>
                      <a:pt x="504" y="0"/>
                    </a:lnTo>
                    <a:lnTo>
                      <a:pt x="468" y="168"/>
                    </a:lnTo>
                    <a:lnTo>
                      <a:pt x="0" y="336"/>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59" name="Freeform 661"/>
              <p:cNvSpPr>
                <a:spLocks/>
              </p:cNvSpPr>
              <p:nvPr/>
            </p:nvSpPr>
            <p:spPr bwMode="auto">
              <a:xfrm>
                <a:off x="2421" y="2458"/>
                <a:ext cx="491" cy="365"/>
              </a:xfrm>
              <a:custGeom>
                <a:avLst/>
                <a:gdLst>
                  <a:gd name="T0" fmla="*/ 334 w 492"/>
                  <a:gd name="T1" fmla="*/ 0 h 360"/>
                  <a:gd name="T2" fmla="*/ 478 w 492"/>
                  <a:gd name="T3" fmla="*/ 74 h 360"/>
                  <a:gd name="T4" fmla="*/ 0 w 492"/>
                  <a:gd name="T5" fmla="*/ 436 h 360"/>
                  <a:gd name="T6" fmla="*/ 334 w 492"/>
                  <a:gd name="T7" fmla="*/ 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360">
                    <a:moveTo>
                      <a:pt x="348" y="0"/>
                    </a:moveTo>
                    <a:lnTo>
                      <a:pt x="492" y="60"/>
                    </a:lnTo>
                    <a:lnTo>
                      <a:pt x="0" y="360"/>
                    </a:lnTo>
                    <a:lnTo>
                      <a:pt x="34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0" name="Freeform 662"/>
              <p:cNvSpPr>
                <a:spLocks/>
              </p:cNvSpPr>
              <p:nvPr/>
            </p:nvSpPr>
            <p:spPr bwMode="auto">
              <a:xfrm>
                <a:off x="1911" y="2478"/>
                <a:ext cx="520" cy="335"/>
              </a:xfrm>
              <a:custGeom>
                <a:avLst/>
                <a:gdLst>
                  <a:gd name="T0" fmla="*/ 0 w 522"/>
                  <a:gd name="T1" fmla="*/ 58 h 342"/>
                  <a:gd name="T2" fmla="*/ 494 w 522"/>
                  <a:gd name="T3" fmla="*/ 256 h 342"/>
                  <a:gd name="T4" fmla="*/ 130 w 522"/>
                  <a:gd name="T5" fmla="*/ 0 h 342"/>
                  <a:gd name="T6" fmla="*/ 0 w 522"/>
                  <a:gd name="T7" fmla="*/ 58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42">
                    <a:moveTo>
                      <a:pt x="0" y="72"/>
                    </a:moveTo>
                    <a:lnTo>
                      <a:pt x="522" y="342"/>
                    </a:lnTo>
                    <a:lnTo>
                      <a:pt x="144" y="0"/>
                    </a:lnTo>
                    <a:lnTo>
                      <a:pt x="0" y="72"/>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1" name="Line 663"/>
              <p:cNvSpPr>
                <a:spLocks noChangeShapeType="1"/>
              </p:cNvSpPr>
              <p:nvPr/>
            </p:nvSpPr>
            <p:spPr bwMode="auto">
              <a:xfrm>
                <a:off x="2431" y="2843"/>
                <a:ext cx="0"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2" name="Line 664"/>
              <p:cNvSpPr>
                <a:spLocks noChangeShapeType="1"/>
              </p:cNvSpPr>
              <p:nvPr/>
            </p:nvSpPr>
            <p:spPr bwMode="auto">
              <a:xfrm>
                <a:off x="2421" y="1117"/>
                <a:ext cx="0" cy="44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3" name="Line 665"/>
              <p:cNvSpPr>
                <a:spLocks noChangeShapeType="1"/>
              </p:cNvSpPr>
              <p:nvPr/>
            </p:nvSpPr>
            <p:spPr bwMode="auto">
              <a:xfrm flipH="1">
                <a:off x="2952" y="1571"/>
                <a:ext cx="540" cy="3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4" name="Line 666"/>
              <p:cNvSpPr>
                <a:spLocks noChangeShapeType="1"/>
              </p:cNvSpPr>
              <p:nvPr/>
            </p:nvSpPr>
            <p:spPr bwMode="auto">
              <a:xfrm flipH="1" flipV="1">
                <a:off x="2942" y="2488"/>
                <a:ext cx="461"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5" name="Line 667"/>
              <p:cNvSpPr>
                <a:spLocks noChangeShapeType="1"/>
              </p:cNvSpPr>
              <p:nvPr/>
            </p:nvSpPr>
            <p:spPr bwMode="auto">
              <a:xfrm>
                <a:off x="2775" y="2458"/>
                <a:ext cx="275" cy="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6" name="Line 668"/>
              <p:cNvSpPr>
                <a:spLocks noChangeShapeType="1"/>
              </p:cNvSpPr>
              <p:nvPr/>
            </p:nvSpPr>
            <p:spPr bwMode="auto">
              <a:xfrm>
                <a:off x="1509" y="1699"/>
                <a:ext cx="402" cy="28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7" name="Line 669"/>
              <p:cNvSpPr>
                <a:spLocks noChangeShapeType="1"/>
              </p:cNvSpPr>
              <p:nvPr/>
            </p:nvSpPr>
            <p:spPr bwMode="auto">
              <a:xfrm>
                <a:off x="2196" y="1354"/>
                <a:ext cx="187"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8" name="Line 670"/>
              <p:cNvSpPr>
                <a:spLocks noChangeShapeType="1"/>
              </p:cNvSpPr>
              <p:nvPr/>
            </p:nvSpPr>
            <p:spPr bwMode="auto">
              <a:xfrm flipH="1">
                <a:off x="1361" y="2557"/>
                <a:ext cx="520"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69" name="Freeform 671"/>
              <p:cNvSpPr>
                <a:spLocks/>
              </p:cNvSpPr>
              <p:nvPr/>
            </p:nvSpPr>
            <p:spPr bwMode="auto">
              <a:xfrm>
                <a:off x="2775" y="1935"/>
                <a:ext cx="137" cy="602"/>
              </a:xfrm>
              <a:custGeom>
                <a:avLst/>
                <a:gdLst>
                  <a:gd name="T0" fmla="*/ 124 w 138"/>
                  <a:gd name="T1" fmla="*/ 0 h 600"/>
                  <a:gd name="T2" fmla="*/ 124 w 138"/>
                  <a:gd name="T3" fmla="*/ 628 h 600"/>
                  <a:gd name="T4" fmla="*/ 0 w 138"/>
                  <a:gd name="T5" fmla="*/ 556 h 600"/>
                  <a:gd name="T6" fmla="*/ 124 w 138"/>
                  <a:gd name="T7" fmla="*/ 0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00">
                    <a:moveTo>
                      <a:pt x="138" y="0"/>
                    </a:moveTo>
                    <a:lnTo>
                      <a:pt x="138" y="600"/>
                    </a:lnTo>
                    <a:lnTo>
                      <a:pt x="0" y="528"/>
                    </a:lnTo>
                    <a:lnTo>
                      <a:pt x="13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70" name="Line 672"/>
              <p:cNvSpPr>
                <a:spLocks noChangeShapeType="1"/>
              </p:cNvSpPr>
              <p:nvPr/>
            </p:nvSpPr>
            <p:spPr bwMode="auto">
              <a:xfrm flipH="1">
                <a:off x="1715" y="2478"/>
                <a:ext cx="324" cy="29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71" name="AutoShape 673"/>
              <p:cNvSpPr>
                <a:spLocks noChangeArrowheads="1"/>
              </p:cNvSpPr>
              <p:nvPr/>
            </p:nvSpPr>
            <p:spPr bwMode="auto">
              <a:xfrm>
                <a:off x="2029" y="1787"/>
                <a:ext cx="775" cy="700"/>
              </a:xfrm>
              <a:prstGeom prst="triangle">
                <a:avLst>
                  <a:gd name="adj" fmla="val 46000"/>
                </a:avLst>
              </a:prstGeom>
              <a:gradFill rotWithShape="1">
                <a:gsLst>
                  <a:gs pos="0">
                    <a:srgbClr val="EBEBEB"/>
                  </a:gs>
                  <a:gs pos="100000">
                    <a:srgbClr val="B2B2B2"/>
                  </a:gs>
                </a:gsLst>
                <a:path path="shape">
                  <a:fillToRect l="50000" t="50000" r="50000" b="50000"/>
                </a:path>
              </a:gra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72" name="Freeform 674"/>
              <p:cNvSpPr>
                <a:spLocks/>
              </p:cNvSpPr>
              <p:nvPr/>
            </p:nvSpPr>
            <p:spPr bwMode="auto">
              <a:xfrm>
                <a:off x="1901" y="1787"/>
                <a:ext cx="481" cy="671"/>
              </a:xfrm>
              <a:custGeom>
                <a:avLst/>
                <a:gdLst>
                  <a:gd name="T0" fmla="*/ 494 w 480"/>
                  <a:gd name="T1" fmla="*/ 0 h 666"/>
                  <a:gd name="T2" fmla="*/ 0 w 480"/>
                  <a:gd name="T3" fmla="*/ 194 h 666"/>
                  <a:gd name="T4" fmla="*/ 150 w 480"/>
                  <a:gd name="T5" fmla="*/ 736 h 666"/>
                  <a:gd name="T6" fmla="*/ 494 w 480"/>
                  <a:gd name="T7" fmla="*/ 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666">
                    <a:moveTo>
                      <a:pt x="480" y="0"/>
                    </a:moveTo>
                    <a:lnTo>
                      <a:pt x="0" y="180"/>
                    </a:lnTo>
                    <a:lnTo>
                      <a:pt x="150" y="666"/>
                    </a:lnTo>
                    <a:lnTo>
                      <a:pt x="48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73" name="Freeform 675"/>
              <p:cNvSpPr>
                <a:spLocks/>
              </p:cNvSpPr>
              <p:nvPr/>
            </p:nvSpPr>
            <p:spPr bwMode="auto">
              <a:xfrm>
                <a:off x="2382" y="1787"/>
                <a:ext cx="530" cy="671"/>
              </a:xfrm>
              <a:custGeom>
                <a:avLst/>
                <a:gdLst>
                  <a:gd name="T0" fmla="*/ 0 w 534"/>
                  <a:gd name="T1" fmla="*/ 0 h 672"/>
                  <a:gd name="T2" fmla="*/ 360 w 534"/>
                  <a:gd name="T3" fmla="*/ 658 h 672"/>
                  <a:gd name="T4" fmla="*/ 478 w 534"/>
                  <a:gd name="T5" fmla="*/ 132 h 672"/>
                  <a:gd name="T6" fmla="*/ 0 w 534"/>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4" h="672">
                    <a:moveTo>
                      <a:pt x="0" y="0"/>
                    </a:moveTo>
                    <a:lnTo>
                      <a:pt x="402" y="672"/>
                    </a:lnTo>
                    <a:lnTo>
                      <a:pt x="534" y="132"/>
                    </a:lnTo>
                    <a:lnTo>
                      <a:pt x="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74" name="Freeform 676"/>
              <p:cNvSpPr>
                <a:spLocks/>
              </p:cNvSpPr>
              <p:nvPr/>
            </p:nvSpPr>
            <p:spPr bwMode="auto">
              <a:xfrm>
                <a:off x="2048" y="2458"/>
                <a:ext cx="726" cy="345"/>
              </a:xfrm>
              <a:custGeom>
                <a:avLst/>
                <a:gdLst>
                  <a:gd name="T0" fmla="*/ 0 w 726"/>
                  <a:gd name="T1" fmla="*/ 24 h 342"/>
                  <a:gd name="T2" fmla="*/ 384 w 726"/>
                  <a:gd name="T3" fmla="*/ 384 h 342"/>
                  <a:gd name="T4" fmla="*/ 726 w 726"/>
                  <a:gd name="T5" fmla="*/ 0 h 342"/>
                  <a:gd name="T6" fmla="*/ 0 w 726"/>
                  <a:gd name="T7" fmla="*/ 24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342">
                    <a:moveTo>
                      <a:pt x="0" y="24"/>
                    </a:moveTo>
                    <a:lnTo>
                      <a:pt x="384" y="342"/>
                    </a:lnTo>
                    <a:lnTo>
                      <a:pt x="726" y="0"/>
                    </a:lnTo>
                    <a:lnTo>
                      <a:pt x="0" y="24"/>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75" name="Freeform 677"/>
              <p:cNvSpPr>
                <a:spLocks/>
              </p:cNvSpPr>
              <p:nvPr/>
            </p:nvSpPr>
            <p:spPr bwMode="auto">
              <a:xfrm>
                <a:off x="1901" y="1965"/>
                <a:ext cx="167" cy="592"/>
              </a:xfrm>
              <a:custGeom>
                <a:avLst/>
                <a:gdLst>
                  <a:gd name="T0" fmla="*/ 0 w 168"/>
                  <a:gd name="T1" fmla="*/ 0 h 582"/>
                  <a:gd name="T2" fmla="*/ 0 w 168"/>
                  <a:gd name="T3" fmla="*/ 738 h 582"/>
                  <a:gd name="T4" fmla="*/ 154 w 168"/>
                  <a:gd name="T5" fmla="*/ 640 h 582"/>
                  <a:gd name="T6" fmla="*/ 0 w 168"/>
                  <a:gd name="T7" fmla="*/ 0 h 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82">
                    <a:moveTo>
                      <a:pt x="0" y="0"/>
                    </a:moveTo>
                    <a:lnTo>
                      <a:pt x="0" y="582"/>
                    </a:lnTo>
                    <a:lnTo>
                      <a:pt x="168" y="504"/>
                    </a:lnTo>
                    <a:lnTo>
                      <a:pt x="0"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76" name="Freeform 678"/>
              <p:cNvSpPr>
                <a:spLocks/>
              </p:cNvSpPr>
              <p:nvPr/>
            </p:nvSpPr>
            <p:spPr bwMode="auto">
              <a:xfrm>
                <a:off x="2392" y="1620"/>
                <a:ext cx="520" cy="306"/>
              </a:xfrm>
              <a:custGeom>
                <a:avLst/>
                <a:gdLst>
                  <a:gd name="T0" fmla="*/ 36 w 522"/>
                  <a:gd name="T1" fmla="*/ 0 h 306"/>
                  <a:gd name="T2" fmla="*/ 0 w 522"/>
                  <a:gd name="T3" fmla="*/ 186 h 306"/>
                  <a:gd name="T4" fmla="*/ 494 w 522"/>
                  <a:gd name="T5" fmla="*/ 306 h 306"/>
                  <a:gd name="T6" fmla="*/ 36 w 522"/>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06">
                    <a:moveTo>
                      <a:pt x="36" y="0"/>
                    </a:moveTo>
                    <a:lnTo>
                      <a:pt x="0" y="186"/>
                    </a:lnTo>
                    <a:lnTo>
                      <a:pt x="522" y="306"/>
                    </a:lnTo>
                    <a:lnTo>
                      <a:pt x="36"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77" name="Oval 679"/>
              <p:cNvSpPr>
                <a:spLocks noChangeArrowheads="1"/>
              </p:cNvSpPr>
              <p:nvPr/>
            </p:nvSpPr>
            <p:spPr bwMode="auto">
              <a:xfrm>
                <a:off x="1273" y="2784"/>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78" name="Oval 680"/>
              <p:cNvSpPr>
                <a:spLocks noChangeArrowheads="1"/>
              </p:cNvSpPr>
              <p:nvPr/>
            </p:nvSpPr>
            <p:spPr bwMode="auto">
              <a:xfrm>
                <a:off x="1626" y="2685"/>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79" name="Oval 681"/>
              <p:cNvSpPr>
                <a:spLocks noChangeArrowheads="1"/>
              </p:cNvSpPr>
              <p:nvPr/>
            </p:nvSpPr>
            <p:spPr bwMode="auto">
              <a:xfrm>
                <a:off x="1410" y="1600"/>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80" name="Oval 682"/>
              <p:cNvSpPr>
                <a:spLocks noChangeArrowheads="1"/>
              </p:cNvSpPr>
              <p:nvPr/>
            </p:nvSpPr>
            <p:spPr bwMode="auto">
              <a:xfrm>
                <a:off x="2107" y="1255"/>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81" name="Oval 683"/>
              <p:cNvSpPr>
                <a:spLocks noChangeArrowheads="1"/>
              </p:cNvSpPr>
              <p:nvPr/>
            </p:nvSpPr>
            <p:spPr bwMode="auto">
              <a:xfrm>
                <a:off x="2343" y="939"/>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82" name="Oval 684"/>
              <p:cNvSpPr>
                <a:spLocks noChangeArrowheads="1"/>
              </p:cNvSpPr>
              <p:nvPr/>
            </p:nvSpPr>
            <p:spPr bwMode="auto">
              <a:xfrm>
                <a:off x="2961" y="2744"/>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83" name="Oval 685"/>
              <p:cNvSpPr>
                <a:spLocks noChangeArrowheads="1"/>
              </p:cNvSpPr>
              <p:nvPr/>
            </p:nvSpPr>
            <p:spPr bwMode="auto">
              <a:xfrm>
                <a:off x="2343" y="3208"/>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84" name="Oval 686"/>
              <p:cNvSpPr>
                <a:spLocks noChangeArrowheads="1"/>
              </p:cNvSpPr>
              <p:nvPr/>
            </p:nvSpPr>
            <p:spPr bwMode="auto">
              <a:xfrm>
                <a:off x="3315" y="2715"/>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85" name="Oval 687"/>
              <p:cNvSpPr>
                <a:spLocks noChangeArrowheads="1"/>
              </p:cNvSpPr>
              <p:nvPr/>
            </p:nvSpPr>
            <p:spPr bwMode="auto">
              <a:xfrm>
                <a:off x="3393" y="1482"/>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86" name="Oval 688"/>
              <p:cNvSpPr>
                <a:spLocks noChangeArrowheads="1"/>
              </p:cNvSpPr>
              <p:nvPr/>
            </p:nvSpPr>
            <p:spPr bwMode="auto">
              <a:xfrm>
                <a:off x="2363" y="2764"/>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87" name="Oval 689"/>
              <p:cNvSpPr>
                <a:spLocks noChangeArrowheads="1"/>
              </p:cNvSpPr>
              <p:nvPr/>
            </p:nvSpPr>
            <p:spPr bwMode="auto">
              <a:xfrm>
                <a:off x="1803" y="246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88" name="Oval 690"/>
              <p:cNvSpPr>
                <a:spLocks noChangeArrowheads="1"/>
              </p:cNvSpPr>
              <p:nvPr/>
            </p:nvSpPr>
            <p:spPr bwMode="auto">
              <a:xfrm>
                <a:off x="1960" y="238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89" name="Oval 691"/>
              <p:cNvSpPr>
                <a:spLocks noChangeArrowheads="1"/>
              </p:cNvSpPr>
              <p:nvPr/>
            </p:nvSpPr>
            <p:spPr bwMode="auto">
              <a:xfrm>
                <a:off x="2696" y="236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90" name="Oval 692"/>
              <p:cNvSpPr>
                <a:spLocks noChangeArrowheads="1"/>
              </p:cNvSpPr>
              <p:nvPr/>
            </p:nvSpPr>
            <p:spPr bwMode="auto">
              <a:xfrm>
                <a:off x="2853" y="241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91" name="Oval 693"/>
              <p:cNvSpPr>
                <a:spLocks noChangeArrowheads="1"/>
              </p:cNvSpPr>
              <p:nvPr/>
            </p:nvSpPr>
            <p:spPr bwMode="auto">
              <a:xfrm>
                <a:off x="2873" y="1827"/>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92" name="Oval 694"/>
              <p:cNvSpPr>
                <a:spLocks noChangeArrowheads="1"/>
              </p:cNvSpPr>
              <p:nvPr/>
            </p:nvSpPr>
            <p:spPr bwMode="auto">
              <a:xfrm>
                <a:off x="1833" y="1896"/>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93" name="Oval 695"/>
              <p:cNvSpPr>
                <a:spLocks noChangeArrowheads="1"/>
              </p:cNvSpPr>
              <p:nvPr/>
            </p:nvSpPr>
            <p:spPr bwMode="auto">
              <a:xfrm>
                <a:off x="2294" y="172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94" name="Oval 696"/>
              <p:cNvSpPr>
                <a:spLocks noChangeArrowheads="1"/>
              </p:cNvSpPr>
              <p:nvPr/>
            </p:nvSpPr>
            <p:spPr bwMode="auto">
              <a:xfrm>
                <a:off x="2333" y="1531"/>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grpSp>
        <p:grpSp>
          <p:nvGrpSpPr>
            <p:cNvPr id="34847" name="Group 697"/>
            <p:cNvGrpSpPr>
              <a:grpSpLocks/>
            </p:cNvGrpSpPr>
            <p:nvPr/>
          </p:nvGrpSpPr>
          <p:grpSpPr bwMode="auto">
            <a:xfrm>
              <a:off x="5014466" y="5568950"/>
              <a:ext cx="371475" cy="393700"/>
              <a:chOff x="1273" y="938"/>
              <a:chExt cx="2297" cy="2445"/>
            </a:xfrm>
          </p:grpSpPr>
          <p:sp>
            <p:nvSpPr>
              <p:cNvPr id="35021" name="Freeform 698"/>
              <p:cNvSpPr>
                <a:spLocks/>
              </p:cNvSpPr>
              <p:nvPr/>
            </p:nvSpPr>
            <p:spPr bwMode="auto">
              <a:xfrm>
                <a:off x="1911" y="1630"/>
                <a:ext cx="510" cy="335"/>
              </a:xfrm>
              <a:custGeom>
                <a:avLst/>
                <a:gdLst>
                  <a:gd name="T0" fmla="*/ 0 w 504"/>
                  <a:gd name="T1" fmla="*/ 322 h 336"/>
                  <a:gd name="T2" fmla="*/ 595 w 504"/>
                  <a:gd name="T3" fmla="*/ 0 h 336"/>
                  <a:gd name="T4" fmla="*/ 553 w 504"/>
                  <a:gd name="T5" fmla="*/ 168 h 336"/>
                  <a:gd name="T6" fmla="*/ 0 w 504"/>
                  <a:gd name="T7" fmla="*/ 322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36">
                    <a:moveTo>
                      <a:pt x="0" y="336"/>
                    </a:moveTo>
                    <a:lnTo>
                      <a:pt x="504" y="0"/>
                    </a:lnTo>
                    <a:lnTo>
                      <a:pt x="468" y="168"/>
                    </a:lnTo>
                    <a:lnTo>
                      <a:pt x="0" y="336"/>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22" name="Freeform 699"/>
              <p:cNvSpPr>
                <a:spLocks/>
              </p:cNvSpPr>
              <p:nvPr/>
            </p:nvSpPr>
            <p:spPr bwMode="auto">
              <a:xfrm>
                <a:off x="2421" y="2458"/>
                <a:ext cx="491" cy="365"/>
              </a:xfrm>
              <a:custGeom>
                <a:avLst/>
                <a:gdLst>
                  <a:gd name="T0" fmla="*/ 334 w 492"/>
                  <a:gd name="T1" fmla="*/ 0 h 360"/>
                  <a:gd name="T2" fmla="*/ 478 w 492"/>
                  <a:gd name="T3" fmla="*/ 74 h 360"/>
                  <a:gd name="T4" fmla="*/ 0 w 492"/>
                  <a:gd name="T5" fmla="*/ 436 h 360"/>
                  <a:gd name="T6" fmla="*/ 334 w 492"/>
                  <a:gd name="T7" fmla="*/ 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360">
                    <a:moveTo>
                      <a:pt x="348" y="0"/>
                    </a:moveTo>
                    <a:lnTo>
                      <a:pt x="492" y="60"/>
                    </a:lnTo>
                    <a:lnTo>
                      <a:pt x="0" y="360"/>
                    </a:lnTo>
                    <a:lnTo>
                      <a:pt x="34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23" name="Freeform 700"/>
              <p:cNvSpPr>
                <a:spLocks/>
              </p:cNvSpPr>
              <p:nvPr/>
            </p:nvSpPr>
            <p:spPr bwMode="auto">
              <a:xfrm>
                <a:off x="1911" y="2478"/>
                <a:ext cx="520" cy="335"/>
              </a:xfrm>
              <a:custGeom>
                <a:avLst/>
                <a:gdLst>
                  <a:gd name="T0" fmla="*/ 0 w 522"/>
                  <a:gd name="T1" fmla="*/ 58 h 342"/>
                  <a:gd name="T2" fmla="*/ 494 w 522"/>
                  <a:gd name="T3" fmla="*/ 256 h 342"/>
                  <a:gd name="T4" fmla="*/ 130 w 522"/>
                  <a:gd name="T5" fmla="*/ 0 h 342"/>
                  <a:gd name="T6" fmla="*/ 0 w 522"/>
                  <a:gd name="T7" fmla="*/ 58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42">
                    <a:moveTo>
                      <a:pt x="0" y="72"/>
                    </a:moveTo>
                    <a:lnTo>
                      <a:pt x="522" y="342"/>
                    </a:lnTo>
                    <a:lnTo>
                      <a:pt x="144" y="0"/>
                    </a:lnTo>
                    <a:lnTo>
                      <a:pt x="0" y="72"/>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24" name="Line 701"/>
              <p:cNvSpPr>
                <a:spLocks noChangeShapeType="1"/>
              </p:cNvSpPr>
              <p:nvPr/>
            </p:nvSpPr>
            <p:spPr bwMode="auto">
              <a:xfrm>
                <a:off x="2431" y="2843"/>
                <a:ext cx="0"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25" name="Line 702"/>
              <p:cNvSpPr>
                <a:spLocks noChangeShapeType="1"/>
              </p:cNvSpPr>
              <p:nvPr/>
            </p:nvSpPr>
            <p:spPr bwMode="auto">
              <a:xfrm>
                <a:off x="2421" y="1117"/>
                <a:ext cx="0" cy="44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26" name="Line 703"/>
              <p:cNvSpPr>
                <a:spLocks noChangeShapeType="1"/>
              </p:cNvSpPr>
              <p:nvPr/>
            </p:nvSpPr>
            <p:spPr bwMode="auto">
              <a:xfrm flipH="1">
                <a:off x="2952" y="1571"/>
                <a:ext cx="540" cy="3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27" name="Line 704"/>
              <p:cNvSpPr>
                <a:spLocks noChangeShapeType="1"/>
              </p:cNvSpPr>
              <p:nvPr/>
            </p:nvSpPr>
            <p:spPr bwMode="auto">
              <a:xfrm flipH="1" flipV="1">
                <a:off x="2942" y="2488"/>
                <a:ext cx="461"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28" name="Line 705"/>
              <p:cNvSpPr>
                <a:spLocks noChangeShapeType="1"/>
              </p:cNvSpPr>
              <p:nvPr/>
            </p:nvSpPr>
            <p:spPr bwMode="auto">
              <a:xfrm>
                <a:off x="2775" y="2458"/>
                <a:ext cx="275" cy="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29" name="Line 706"/>
              <p:cNvSpPr>
                <a:spLocks noChangeShapeType="1"/>
              </p:cNvSpPr>
              <p:nvPr/>
            </p:nvSpPr>
            <p:spPr bwMode="auto">
              <a:xfrm>
                <a:off x="1509" y="1699"/>
                <a:ext cx="402" cy="28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30" name="Line 707"/>
              <p:cNvSpPr>
                <a:spLocks noChangeShapeType="1"/>
              </p:cNvSpPr>
              <p:nvPr/>
            </p:nvSpPr>
            <p:spPr bwMode="auto">
              <a:xfrm>
                <a:off x="2196" y="1354"/>
                <a:ext cx="187"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31" name="Line 708"/>
              <p:cNvSpPr>
                <a:spLocks noChangeShapeType="1"/>
              </p:cNvSpPr>
              <p:nvPr/>
            </p:nvSpPr>
            <p:spPr bwMode="auto">
              <a:xfrm flipH="1">
                <a:off x="1361" y="2557"/>
                <a:ext cx="520"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32" name="Freeform 709"/>
              <p:cNvSpPr>
                <a:spLocks/>
              </p:cNvSpPr>
              <p:nvPr/>
            </p:nvSpPr>
            <p:spPr bwMode="auto">
              <a:xfrm>
                <a:off x="2775" y="1936"/>
                <a:ext cx="137" cy="602"/>
              </a:xfrm>
              <a:custGeom>
                <a:avLst/>
                <a:gdLst>
                  <a:gd name="T0" fmla="*/ 124 w 138"/>
                  <a:gd name="T1" fmla="*/ 0 h 600"/>
                  <a:gd name="T2" fmla="*/ 124 w 138"/>
                  <a:gd name="T3" fmla="*/ 628 h 600"/>
                  <a:gd name="T4" fmla="*/ 0 w 138"/>
                  <a:gd name="T5" fmla="*/ 556 h 600"/>
                  <a:gd name="T6" fmla="*/ 124 w 138"/>
                  <a:gd name="T7" fmla="*/ 0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00">
                    <a:moveTo>
                      <a:pt x="138" y="0"/>
                    </a:moveTo>
                    <a:lnTo>
                      <a:pt x="138" y="600"/>
                    </a:lnTo>
                    <a:lnTo>
                      <a:pt x="0" y="528"/>
                    </a:lnTo>
                    <a:lnTo>
                      <a:pt x="13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33" name="Line 710"/>
              <p:cNvSpPr>
                <a:spLocks noChangeShapeType="1"/>
              </p:cNvSpPr>
              <p:nvPr/>
            </p:nvSpPr>
            <p:spPr bwMode="auto">
              <a:xfrm flipH="1">
                <a:off x="1715" y="2478"/>
                <a:ext cx="324" cy="29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34" name="AutoShape 711"/>
              <p:cNvSpPr>
                <a:spLocks noChangeArrowheads="1"/>
              </p:cNvSpPr>
              <p:nvPr/>
            </p:nvSpPr>
            <p:spPr bwMode="auto">
              <a:xfrm>
                <a:off x="2029" y="1788"/>
                <a:ext cx="775" cy="700"/>
              </a:xfrm>
              <a:prstGeom prst="triangle">
                <a:avLst>
                  <a:gd name="adj" fmla="val 46000"/>
                </a:avLst>
              </a:prstGeom>
              <a:gradFill rotWithShape="1">
                <a:gsLst>
                  <a:gs pos="0">
                    <a:srgbClr val="EBEBEB"/>
                  </a:gs>
                  <a:gs pos="100000">
                    <a:srgbClr val="B2B2B2"/>
                  </a:gs>
                </a:gsLst>
                <a:path path="shape">
                  <a:fillToRect l="50000" t="50000" r="50000" b="50000"/>
                </a:path>
              </a:gra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35" name="Freeform 712"/>
              <p:cNvSpPr>
                <a:spLocks/>
              </p:cNvSpPr>
              <p:nvPr/>
            </p:nvSpPr>
            <p:spPr bwMode="auto">
              <a:xfrm>
                <a:off x="1901" y="1788"/>
                <a:ext cx="481" cy="671"/>
              </a:xfrm>
              <a:custGeom>
                <a:avLst/>
                <a:gdLst>
                  <a:gd name="T0" fmla="*/ 494 w 480"/>
                  <a:gd name="T1" fmla="*/ 0 h 666"/>
                  <a:gd name="T2" fmla="*/ 0 w 480"/>
                  <a:gd name="T3" fmla="*/ 194 h 666"/>
                  <a:gd name="T4" fmla="*/ 150 w 480"/>
                  <a:gd name="T5" fmla="*/ 736 h 666"/>
                  <a:gd name="T6" fmla="*/ 494 w 480"/>
                  <a:gd name="T7" fmla="*/ 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666">
                    <a:moveTo>
                      <a:pt x="480" y="0"/>
                    </a:moveTo>
                    <a:lnTo>
                      <a:pt x="0" y="180"/>
                    </a:lnTo>
                    <a:lnTo>
                      <a:pt x="150" y="666"/>
                    </a:lnTo>
                    <a:lnTo>
                      <a:pt x="48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36" name="Freeform 713"/>
              <p:cNvSpPr>
                <a:spLocks/>
              </p:cNvSpPr>
              <p:nvPr/>
            </p:nvSpPr>
            <p:spPr bwMode="auto">
              <a:xfrm>
                <a:off x="2382" y="1788"/>
                <a:ext cx="530" cy="671"/>
              </a:xfrm>
              <a:custGeom>
                <a:avLst/>
                <a:gdLst>
                  <a:gd name="T0" fmla="*/ 0 w 534"/>
                  <a:gd name="T1" fmla="*/ 0 h 672"/>
                  <a:gd name="T2" fmla="*/ 360 w 534"/>
                  <a:gd name="T3" fmla="*/ 658 h 672"/>
                  <a:gd name="T4" fmla="*/ 478 w 534"/>
                  <a:gd name="T5" fmla="*/ 132 h 672"/>
                  <a:gd name="T6" fmla="*/ 0 w 534"/>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4" h="672">
                    <a:moveTo>
                      <a:pt x="0" y="0"/>
                    </a:moveTo>
                    <a:lnTo>
                      <a:pt x="402" y="672"/>
                    </a:lnTo>
                    <a:lnTo>
                      <a:pt x="534" y="132"/>
                    </a:lnTo>
                    <a:lnTo>
                      <a:pt x="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37" name="Freeform 714"/>
              <p:cNvSpPr>
                <a:spLocks/>
              </p:cNvSpPr>
              <p:nvPr/>
            </p:nvSpPr>
            <p:spPr bwMode="auto">
              <a:xfrm>
                <a:off x="2048" y="2458"/>
                <a:ext cx="726" cy="345"/>
              </a:xfrm>
              <a:custGeom>
                <a:avLst/>
                <a:gdLst>
                  <a:gd name="T0" fmla="*/ 0 w 726"/>
                  <a:gd name="T1" fmla="*/ 24 h 342"/>
                  <a:gd name="T2" fmla="*/ 384 w 726"/>
                  <a:gd name="T3" fmla="*/ 384 h 342"/>
                  <a:gd name="T4" fmla="*/ 726 w 726"/>
                  <a:gd name="T5" fmla="*/ 0 h 342"/>
                  <a:gd name="T6" fmla="*/ 0 w 726"/>
                  <a:gd name="T7" fmla="*/ 24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342">
                    <a:moveTo>
                      <a:pt x="0" y="24"/>
                    </a:moveTo>
                    <a:lnTo>
                      <a:pt x="384" y="342"/>
                    </a:lnTo>
                    <a:lnTo>
                      <a:pt x="726" y="0"/>
                    </a:lnTo>
                    <a:lnTo>
                      <a:pt x="0" y="24"/>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38" name="Freeform 715"/>
              <p:cNvSpPr>
                <a:spLocks/>
              </p:cNvSpPr>
              <p:nvPr/>
            </p:nvSpPr>
            <p:spPr bwMode="auto">
              <a:xfrm>
                <a:off x="1901" y="1965"/>
                <a:ext cx="167" cy="592"/>
              </a:xfrm>
              <a:custGeom>
                <a:avLst/>
                <a:gdLst>
                  <a:gd name="T0" fmla="*/ 0 w 168"/>
                  <a:gd name="T1" fmla="*/ 0 h 582"/>
                  <a:gd name="T2" fmla="*/ 0 w 168"/>
                  <a:gd name="T3" fmla="*/ 738 h 582"/>
                  <a:gd name="T4" fmla="*/ 154 w 168"/>
                  <a:gd name="T5" fmla="*/ 640 h 582"/>
                  <a:gd name="T6" fmla="*/ 0 w 168"/>
                  <a:gd name="T7" fmla="*/ 0 h 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82">
                    <a:moveTo>
                      <a:pt x="0" y="0"/>
                    </a:moveTo>
                    <a:lnTo>
                      <a:pt x="0" y="582"/>
                    </a:lnTo>
                    <a:lnTo>
                      <a:pt x="168" y="504"/>
                    </a:lnTo>
                    <a:lnTo>
                      <a:pt x="0"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39" name="Freeform 716"/>
              <p:cNvSpPr>
                <a:spLocks/>
              </p:cNvSpPr>
              <p:nvPr/>
            </p:nvSpPr>
            <p:spPr bwMode="auto">
              <a:xfrm>
                <a:off x="2392" y="1620"/>
                <a:ext cx="520" cy="306"/>
              </a:xfrm>
              <a:custGeom>
                <a:avLst/>
                <a:gdLst>
                  <a:gd name="T0" fmla="*/ 36 w 522"/>
                  <a:gd name="T1" fmla="*/ 0 h 306"/>
                  <a:gd name="T2" fmla="*/ 0 w 522"/>
                  <a:gd name="T3" fmla="*/ 186 h 306"/>
                  <a:gd name="T4" fmla="*/ 494 w 522"/>
                  <a:gd name="T5" fmla="*/ 306 h 306"/>
                  <a:gd name="T6" fmla="*/ 36 w 522"/>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06">
                    <a:moveTo>
                      <a:pt x="36" y="0"/>
                    </a:moveTo>
                    <a:lnTo>
                      <a:pt x="0" y="186"/>
                    </a:lnTo>
                    <a:lnTo>
                      <a:pt x="522" y="306"/>
                    </a:lnTo>
                    <a:lnTo>
                      <a:pt x="36"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40" name="Oval 717"/>
              <p:cNvSpPr>
                <a:spLocks noChangeArrowheads="1"/>
              </p:cNvSpPr>
              <p:nvPr/>
            </p:nvSpPr>
            <p:spPr bwMode="auto">
              <a:xfrm>
                <a:off x="1273" y="2784"/>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41" name="Oval 718"/>
              <p:cNvSpPr>
                <a:spLocks noChangeArrowheads="1"/>
              </p:cNvSpPr>
              <p:nvPr/>
            </p:nvSpPr>
            <p:spPr bwMode="auto">
              <a:xfrm>
                <a:off x="1626" y="2685"/>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42" name="Oval 719"/>
              <p:cNvSpPr>
                <a:spLocks noChangeArrowheads="1"/>
              </p:cNvSpPr>
              <p:nvPr/>
            </p:nvSpPr>
            <p:spPr bwMode="auto">
              <a:xfrm>
                <a:off x="1410" y="1600"/>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43" name="Oval 720"/>
              <p:cNvSpPr>
                <a:spLocks noChangeArrowheads="1"/>
              </p:cNvSpPr>
              <p:nvPr/>
            </p:nvSpPr>
            <p:spPr bwMode="auto">
              <a:xfrm>
                <a:off x="2107" y="1255"/>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44" name="Oval 721"/>
              <p:cNvSpPr>
                <a:spLocks noChangeArrowheads="1"/>
              </p:cNvSpPr>
              <p:nvPr/>
            </p:nvSpPr>
            <p:spPr bwMode="auto">
              <a:xfrm>
                <a:off x="2343" y="939"/>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45" name="Oval 722"/>
              <p:cNvSpPr>
                <a:spLocks noChangeArrowheads="1"/>
              </p:cNvSpPr>
              <p:nvPr/>
            </p:nvSpPr>
            <p:spPr bwMode="auto">
              <a:xfrm>
                <a:off x="2961" y="2744"/>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46" name="Oval 723"/>
              <p:cNvSpPr>
                <a:spLocks noChangeArrowheads="1"/>
              </p:cNvSpPr>
              <p:nvPr/>
            </p:nvSpPr>
            <p:spPr bwMode="auto">
              <a:xfrm>
                <a:off x="2343" y="3208"/>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47" name="Oval 724"/>
              <p:cNvSpPr>
                <a:spLocks noChangeArrowheads="1"/>
              </p:cNvSpPr>
              <p:nvPr/>
            </p:nvSpPr>
            <p:spPr bwMode="auto">
              <a:xfrm>
                <a:off x="3315" y="2715"/>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48" name="Oval 725"/>
              <p:cNvSpPr>
                <a:spLocks noChangeArrowheads="1"/>
              </p:cNvSpPr>
              <p:nvPr/>
            </p:nvSpPr>
            <p:spPr bwMode="auto">
              <a:xfrm>
                <a:off x="3393" y="1482"/>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49" name="Oval 726"/>
              <p:cNvSpPr>
                <a:spLocks noChangeArrowheads="1"/>
              </p:cNvSpPr>
              <p:nvPr/>
            </p:nvSpPr>
            <p:spPr bwMode="auto">
              <a:xfrm>
                <a:off x="2363" y="2764"/>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50" name="Oval 727"/>
              <p:cNvSpPr>
                <a:spLocks noChangeArrowheads="1"/>
              </p:cNvSpPr>
              <p:nvPr/>
            </p:nvSpPr>
            <p:spPr bwMode="auto">
              <a:xfrm>
                <a:off x="1803" y="246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51" name="Oval 728"/>
              <p:cNvSpPr>
                <a:spLocks noChangeArrowheads="1"/>
              </p:cNvSpPr>
              <p:nvPr/>
            </p:nvSpPr>
            <p:spPr bwMode="auto">
              <a:xfrm>
                <a:off x="1960" y="238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52" name="Oval 729"/>
              <p:cNvSpPr>
                <a:spLocks noChangeArrowheads="1"/>
              </p:cNvSpPr>
              <p:nvPr/>
            </p:nvSpPr>
            <p:spPr bwMode="auto">
              <a:xfrm>
                <a:off x="2696" y="2370"/>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53" name="Oval 730"/>
              <p:cNvSpPr>
                <a:spLocks noChangeArrowheads="1"/>
              </p:cNvSpPr>
              <p:nvPr/>
            </p:nvSpPr>
            <p:spPr bwMode="auto">
              <a:xfrm>
                <a:off x="2853" y="241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54" name="Oval 731"/>
              <p:cNvSpPr>
                <a:spLocks noChangeArrowheads="1"/>
              </p:cNvSpPr>
              <p:nvPr/>
            </p:nvSpPr>
            <p:spPr bwMode="auto">
              <a:xfrm>
                <a:off x="2873" y="1827"/>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55" name="Oval 732"/>
              <p:cNvSpPr>
                <a:spLocks noChangeArrowheads="1"/>
              </p:cNvSpPr>
              <p:nvPr/>
            </p:nvSpPr>
            <p:spPr bwMode="auto">
              <a:xfrm>
                <a:off x="1833" y="1896"/>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56" name="Oval 733"/>
              <p:cNvSpPr>
                <a:spLocks noChangeArrowheads="1"/>
              </p:cNvSpPr>
              <p:nvPr/>
            </p:nvSpPr>
            <p:spPr bwMode="auto">
              <a:xfrm>
                <a:off x="2294" y="172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57" name="Oval 734"/>
              <p:cNvSpPr>
                <a:spLocks noChangeArrowheads="1"/>
              </p:cNvSpPr>
              <p:nvPr/>
            </p:nvSpPr>
            <p:spPr bwMode="auto">
              <a:xfrm>
                <a:off x="2333" y="1531"/>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grpSp>
        <p:grpSp>
          <p:nvGrpSpPr>
            <p:cNvPr id="34848" name="Group 735"/>
            <p:cNvGrpSpPr>
              <a:grpSpLocks/>
            </p:cNvGrpSpPr>
            <p:nvPr/>
          </p:nvGrpSpPr>
          <p:grpSpPr bwMode="auto">
            <a:xfrm>
              <a:off x="5806629" y="5208588"/>
              <a:ext cx="369887" cy="393700"/>
              <a:chOff x="1273" y="938"/>
              <a:chExt cx="2297" cy="2445"/>
            </a:xfrm>
          </p:grpSpPr>
          <p:sp>
            <p:nvSpPr>
              <p:cNvPr id="34984" name="Freeform 736"/>
              <p:cNvSpPr>
                <a:spLocks/>
              </p:cNvSpPr>
              <p:nvPr/>
            </p:nvSpPr>
            <p:spPr bwMode="auto">
              <a:xfrm>
                <a:off x="1914" y="1629"/>
                <a:ext cx="503" cy="335"/>
              </a:xfrm>
              <a:custGeom>
                <a:avLst/>
                <a:gdLst>
                  <a:gd name="T0" fmla="*/ 0 w 504"/>
                  <a:gd name="T1" fmla="*/ 322 h 336"/>
                  <a:gd name="T2" fmla="*/ 490 w 504"/>
                  <a:gd name="T3" fmla="*/ 0 h 336"/>
                  <a:gd name="T4" fmla="*/ 454 w 504"/>
                  <a:gd name="T5" fmla="*/ 168 h 336"/>
                  <a:gd name="T6" fmla="*/ 0 w 504"/>
                  <a:gd name="T7" fmla="*/ 322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36">
                    <a:moveTo>
                      <a:pt x="0" y="336"/>
                    </a:moveTo>
                    <a:lnTo>
                      <a:pt x="504" y="0"/>
                    </a:lnTo>
                    <a:lnTo>
                      <a:pt x="468" y="168"/>
                    </a:lnTo>
                    <a:lnTo>
                      <a:pt x="0" y="336"/>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85" name="Freeform 737"/>
              <p:cNvSpPr>
                <a:spLocks/>
              </p:cNvSpPr>
              <p:nvPr/>
            </p:nvSpPr>
            <p:spPr bwMode="auto">
              <a:xfrm>
                <a:off x="2417" y="2457"/>
                <a:ext cx="493" cy="365"/>
              </a:xfrm>
              <a:custGeom>
                <a:avLst/>
                <a:gdLst>
                  <a:gd name="T0" fmla="*/ 362 w 492"/>
                  <a:gd name="T1" fmla="*/ 0 h 360"/>
                  <a:gd name="T2" fmla="*/ 506 w 492"/>
                  <a:gd name="T3" fmla="*/ 74 h 360"/>
                  <a:gd name="T4" fmla="*/ 0 w 492"/>
                  <a:gd name="T5" fmla="*/ 436 h 360"/>
                  <a:gd name="T6" fmla="*/ 362 w 492"/>
                  <a:gd name="T7" fmla="*/ 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360">
                    <a:moveTo>
                      <a:pt x="348" y="0"/>
                    </a:moveTo>
                    <a:lnTo>
                      <a:pt x="492" y="60"/>
                    </a:lnTo>
                    <a:lnTo>
                      <a:pt x="0" y="360"/>
                    </a:lnTo>
                    <a:lnTo>
                      <a:pt x="34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86" name="Freeform 738"/>
              <p:cNvSpPr>
                <a:spLocks/>
              </p:cNvSpPr>
              <p:nvPr/>
            </p:nvSpPr>
            <p:spPr bwMode="auto">
              <a:xfrm>
                <a:off x="1904" y="2477"/>
                <a:ext cx="522" cy="335"/>
              </a:xfrm>
              <a:custGeom>
                <a:avLst/>
                <a:gdLst>
                  <a:gd name="T0" fmla="*/ 0 w 522"/>
                  <a:gd name="T1" fmla="*/ 58 h 342"/>
                  <a:gd name="T2" fmla="*/ 522 w 522"/>
                  <a:gd name="T3" fmla="*/ 256 h 342"/>
                  <a:gd name="T4" fmla="*/ 144 w 522"/>
                  <a:gd name="T5" fmla="*/ 0 h 342"/>
                  <a:gd name="T6" fmla="*/ 0 w 522"/>
                  <a:gd name="T7" fmla="*/ 58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42">
                    <a:moveTo>
                      <a:pt x="0" y="72"/>
                    </a:moveTo>
                    <a:lnTo>
                      <a:pt x="522" y="342"/>
                    </a:lnTo>
                    <a:lnTo>
                      <a:pt x="144" y="0"/>
                    </a:lnTo>
                    <a:lnTo>
                      <a:pt x="0" y="72"/>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87" name="Line 739"/>
              <p:cNvSpPr>
                <a:spLocks noChangeShapeType="1"/>
              </p:cNvSpPr>
              <p:nvPr/>
            </p:nvSpPr>
            <p:spPr bwMode="auto">
              <a:xfrm>
                <a:off x="2436" y="2842"/>
                <a:ext cx="0"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88" name="Line 740"/>
              <p:cNvSpPr>
                <a:spLocks noChangeShapeType="1"/>
              </p:cNvSpPr>
              <p:nvPr/>
            </p:nvSpPr>
            <p:spPr bwMode="auto">
              <a:xfrm>
                <a:off x="2426" y="1116"/>
                <a:ext cx="0" cy="44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89" name="Line 741"/>
              <p:cNvSpPr>
                <a:spLocks noChangeShapeType="1"/>
              </p:cNvSpPr>
              <p:nvPr/>
            </p:nvSpPr>
            <p:spPr bwMode="auto">
              <a:xfrm flipH="1">
                <a:off x="2959" y="1570"/>
                <a:ext cx="532" cy="3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90" name="Line 742"/>
              <p:cNvSpPr>
                <a:spLocks noChangeShapeType="1"/>
              </p:cNvSpPr>
              <p:nvPr/>
            </p:nvSpPr>
            <p:spPr bwMode="auto">
              <a:xfrm flipH="1" flipV="1">
                <a:off x="2939" y="2487"/>
                <a:ext cx="463"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91" name="Line 743"/>
              <p:cNvSpPr>
                <a:spLocks noChangeShapeType="1"/>
              </p:cNvSpPr>
              <p:nvPr/>
            </p:nvSpPr>
            <p:spPr bwMode="auto">
              <a:xfrm>
                <a:off x="2771" y="2457"/>
                <a:ext cx="276" cy="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92" name="Line 744"/>
              <p:cNvSpPr>
                <a:spLocks noChangeShapeType="1"/>
              </p:cNvSpPr>
              <p:nvPr/>
            </p:nvSpPr>
            <p:spPr bwMode="auto">
              <a:xfrm>
                <a:off x="1510" y="1698"/>
                <a:ext cx="404" cy="28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93" name="Line 745"/>
              <p:cNvSpPr>
                <a:spLocks noChangeShapeType="1"/>
              </p:cNvSpPr>
              <p:nvPr/>
            </p:nvSpPr>
            <p:spPr bwMode="auto">
              <a:xfrm>
                <a:off x="2200" y="1353"/>
                <a:ext cx="177"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94" name="Line 746"/>
              <p:cNvSpPr>
                <a:spLocks noChangeShapeType="1"/>
              </p:cNvSpPr>
              <p:nvPr/>
            </p:nvSpPr>
            <p:spPr bwMode="auto">
              <a:xfrm flipH="1">
                <a:off x="1362" y="2556"/>
                <a:ext cx="522"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95" name="Freeform 747"/>
              <p:cNvSpPr>
                <a:spLocks/>
              </p:cNvSpPr>
              <p:nvPr/>
            </p:nvSpPr>
            <p:spPr bwMode="auto">
              <a:xfrm>
                <a:off x="2781" y="1935"/>
                <a:ext cx="138" cy="602"/>
              </a:xfrm>
              <a:custGeom>
                <a:avLst/>
                <a:gdLst>
                  <a:gd name="T0" fmla="*/ 138 w 138"/>
                  <a:gd name="T1" fmla="*/ 0 h 600"/>
                  <a:gd name="T2" fmla="*/ 138 w 138"/>
                  <a:gd name="T3" fmla="*/ 628 h 600"/>
                  <a:gd name="T4" fmla="*/ 0 w 138"/>
                  <a:gd name="T5" fmla="*/ 556 h 600"/>
                  <a:gd name="T6" fmla="*/ 138 w 138"/>
                  <a:gd name="T7" fmla="*/ 0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00">
                    <a:moveTo>
                      <a:pt x="138" y="0"/>
                    </a:moveTo>
                    <a:lnTo>
                      <a:pt x="138" y="600"/>
                    </a:lnTo>
                    <a:lnTo>
                      <a:pt x="0" y="528"/>
                    </a:lnTo>
                    <a:lnTo>
                      <a:pt x="13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96" name="Line 748"/>
              <p:cNvSpPr>
                <a:spLocks noChangeShapeType="1"/>
              </p:cNvSpPr>
              <p:nvPr/>
            </p:nvSpPr>
            <p:spPr bwMode="auto">
              <a:xfrm flipH="1">
                <a:off x="1717" y="2477"/>
                <a:ext cx="325" cy="29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97" name="AutoShape 749"/>
              <p:cNvSpPr>
                <a:spLocks noChangeArrowheads="1"/>
              </p:cNvSpPr>
              <p:nvPr/>
            </p:nvSpPr>
            <p:spPr bwMode="auto">
              <a:xfrm>
                <a:off x="2032" y="1787"/>
                <a:ext cx="769" cy="700"/>
              </a:xfrm>
              <a:prstGeom prst="triangle">
                <a:avLst>
                  <a:gd name="adj" fmla="val 46000"/>
                </a:avLst>
              </a:prstGeom>
              <a:gradFill rotWithShape="1">
                <a:gsLst>
                  <a:gs pos="0">
                    <a:srgbClr val="EBEBEB"/>
                  </a:gs>
                  <a:gs pos="100000">
                    <a:srgbClr val="B2B2B2"/>
                  </a:gs>
                </a:gsLst>
                <a:path path="shape">
                  <a:fillToRect l="50000" t="50000" r="50000" b="50000"/>
                </a:path>
              </a:gra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98" name="Freeform 750"/>
              <p:cNvSpPr>
                <a:spLocks/>
              </p:cNvSpPr>
              <p:nvPr/>
            </p:nvSpPr>
            <p:spPr bwMode="auto">
              <a:xfrm>
                <a:off x="1904" y="1787"/>
                <a:ext cx="473" cy="671"/>
              </a:xfrm>
              <a:custGeom>
                <a:avLst/>
                <a:gdLst>
                  <a:gd name="T0" fmla="*/ 391 w 480"/>
                  <a:gd name="T1" fmla="*/ 0 h 666"/>
                  <a:gd name="T2" fmla="*/ 0 w 480"/>
                  <a:gd name="T3" fmla="*/ 194 h 666"/>
                  <a:gd name="T4" fmla="*/ 122 w 480"/>
                  <a:gd name="T5" fmla="*/ 736 h 666"/>
                  <a:gd name="T6" fmla="*/ 391 w 480"/>
                  <a:gd name="T7" fmla="*/ 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666">
                    <a:moveTo>
                      <a:pt x="480" y="0"/>
                    </a:moveTo>
                    <a:lnTo>
                      <a:pt x="0" y="180"/>
                    </a:lnTo>
                    <a:lnTo>
                      <a:pt x="150" y="666"/>
                    </a:lnTo>
                    <a:lnTo>
                      <a:pt x="48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99" name="Freeform 751"/>
              <p:cNvSpPr>
                <a:spLocks/>
              </p:cNvSpPr>
              <p:nvPr/>
            </p:nvSpPr>
            <p:spPr bwMode="auto">
              <a:xfrm>
                <a:off x="2377" y="1787"/>
                <a:ext cx="542" cy="671"/>
              </a:xfrm>
              <a:custGeom>
                <a:avLst/>
                <a:gdLst>
                  <a:gd name="T0" fmla="*/ 0 w 534"/>
                  <a:gd name="T1" fmla="*/ 0 h 672"/>
                  <a:gd name="T2" fmla="*/ 494 w 534"/>
                  <a:gd name="T3" fmla="*/ 658 h 672"/>
                  <a:gd name="T4" fmla="*/ 657 w 534"/>
                  <a:gd name="T5" fmla="*/ 132 h 672"/>
                  <a:gd name="T6" fmla="*/ 0 w 534"/>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4" h="672">
                    <a:moveTo>
                      <a:pt x="0" y="0"/>
                    </a:moveTo>
                    <a:lnTo>
                      <a:pt x="402" y="672"/>
                    </a:lnTo>
                    <a:lnTo>
                      <a:pt x="534" y="132"/>
                    </a:lnTo>
                    <a:lnTo>
                      <a:pt x="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00" name="Freeform 752"/>
              <p:cNvSpPr>
                <a:spLocks/>
              </p:cNvSpPr>
              <p:nvPr/>
            </p:nvSpPr>
            <p:spPr bwMode="auto">
              <a:xfrm>
                <a:off x="2042" y="2457"/>
                <a:ext cx="730" cy="345"/>
              </a:xfrm>
              <a:custGeom>
                <a:avLst/>
                <a:gdLst>
                  <a:gd name="T0" fmla="*/ 0 w 726"/>
                  <a:gd name="T1" fmla="*/ 24 h 342"/>
                  <a:gd name="T2" fmla="*/ 412 w 726"/>
                  <a:gd name="T3" fmla="*/ 384 h 342"/>
                  <a:gd name="T4" fmla="*/ 782 w 726"/>
                  <a:gd name="T5" fmla="*/ 0 h 342"/>
                  <a:gd name="T6" fmla="*/ 0 w 726"/>
                  <a:gd name="T7" fmla="*/ 24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342">
                    <a:moveTo>
                      <a:pt x="0" y="24"/>
                    </a:moveTo>
                    <a:lnTo>
                      <a:pt x="384" y="342"/>
                    </a:lnTo>
                    <a:lnTo>
                      <a:pt x="726" y="0"/>
                    </a:lnTo>
                    <a:lnTo>
                      <a:pt x="0" y="24"/>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01" name="Freeform 753"/>
              <p:cNvSpPr>
                <a:spLocks/>
              </p:cNvSpPr>
              <p:nvPr/>
            </p:nvSpPr>
            <p:spPr bwMode="auto">
              <a:xfrm>
                <a:off x="1904" y="1964"/>
                <a:ext cx="168" cy="592"/>
              </a:xfrm>
              <a:custGeom>
                <a:avLst/>
                <a:gdLst>
                  <a:gd name="T0" fmla="*/ 0 w 168"/>
                  <a:gd name="T1" fmla="*/ 0 h 582"/>
                  <a:gd name="T2" fmla="*/ 0 w 168"/>
                  <a:gd name="T3" fmla="*/ 738 h 582"/>
                  <a:gd name="T4" fmla="*/ 168 w 168"/>
                  <a:gd name="T5" fmla="*/ 640 h 582"/>
                  <a:gd name="T6" fmla="*/ 0 w 168"/>
                  <a:gd name="T7" fmla="*/ 0 h 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82">
                    <a:moveTo>
                      <a:pt x="0" y="0"/>
                    </a:moveTo>
                    <a:lnTo>
                      <a:pt x="0" y="582"/>
                    </a:lnTo>
                    <a:lnTo>
                      <a:pt x="168" y="504"/>
                    </a:lnTo>
                    <a:lnTo>
                      <a:pt x="0"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02" name="Freeform 754"/>
              <p:cNvSpPr>
                <a:spLocks/>
              </p:cNvSpPr>
              <p:nvPr/>
            </p:nvSpPr>
            <p:spPr bwMode="auto">
              <a:xfrm>
                <a:off x="2387" y="1619"/>
                <a:ext cx="522" cy="306"/>
              </a:xfrm>
              <a:custGeom>
                <a:avLst/>
                <a:gdLst>
                  <a:gd name="T0" fmla="*/ 36 w 522"/>
                  <a:gd name="T1" fmla="*/ 0 h 306"/>
                  <a:gd name="T2" fmla="*/ 0 w 522"/>
                  <a:gd name="T3" fmla="*/ 186 h 306"/>
                  <a:gd name="T4" fmla="*/ 522 w 522"/>
                  <a:gd name="T5" fmla="*/ 306 h 306"/>
                  <a:gd name="T6" fmla="*/ 36 w 522"/>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06">
                    <a:moveTo>
                      <a:pt x="36" y="0"/>
                    </a:moveTo>
                    <a:lnTo>
                      <a:pt x="0" y="186"/>
                    </a:lnTo>
                    <a:lnTo>
                      <a:pt x="522" y="306"/>
                    </a:lnTo>
                    <a:lnTo>
                      <a:pt x="36"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5003" name="Oval 755"/>
              <p:cNvSpPr>
                <a:spLocks noChangeArrowheads="1"/>
              </p:cNvSpPr>
              <p:nvPr/>
            </p:nvSpPr>
            <p:spPr bwMode="auto">
              <a:xfrm>
                <a:off x="1273" y="2783"/>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04" name="Oval 756"/>
              <p:cNvSpPr>
                <a:spLocks noChangeArrowheads="1"/>
              </p:cNvSpPr>
              <p:nvPr/>
            </p:nvSpPr>
            <p:spPr bwMode="auto">
              <a:xfrm>
                <a:off x="1628" y="2684"/>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05" name="Oval 757"/>
              <p:cNvSpPr>
                <a:spLocks noChangeArrowheads="1"/>
              </p:cNvSpPr>
              <p:nvPr/>
            </p:nvSpPr>
            <p:spPr bwMode="auto">
              <a:xfrm>
                <a:off x="1411" y="1599"/>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06" name="Oval 758"/>
              <p:cNvSpPr>
                <a:spLocks noChangeArrowheads="1"/>
              </p:cNvSpPr>
              <p:nvPr/>
            </p:nvSpPr>
            <p:spPr bwMode="auto">
              <a:xfrm>
                <a:off x="2101" y="1254"/>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07" name="Oval 759"/>
              <p:cNvSpPr>
                <a:spLocks noChangeArrowheads="1"/>
              </p:cNvSpPr>
              <p:nvPr/>
            </p:nvSpPr>
            <p:spPr bwMode="auto">
              <a:xfrm>
                <a:off x="2338" y="939"/>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08" name="Oval 760"/>
              <p:cNvSpPr>
                <a:spLocks noChangeArrowheads="1"/>
              </p:cNvSpPr>
              <p:nvPr/>
            </p:nvSpPr>
            <p:spPr bwMode="auto">
              <a:xfrm>
                <a:off x="2959" y="2743"/>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09" name="Oval 761"/>
              <p:cNvSpPr>
                <a:spLocks noChangeArrowheads="1"/>
              </p:cNvSpPr>
              <p:nvPr/>
            </p:nvSpPr>
            <p:spPr bwMode="auto">
              <a:xfrm>
                <a:off x="2348" y="3207"/>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10" name="Oval 762"/>
              <p:cNvSpPr>
                <a:spLocks noChangeArrowheads="1"/>
              </p:cNvSpPr>
              <p:nvPr/>
            </p:nvSpPr>
            <p:spPr bwMode="auto">
              <a:xfrm>
                <a:off x="3314" y="2714"/>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11" name="Oval 763"/>
              <p:cNvSpPr>
                <a:spLocks noChangeArrowheads="1"/>
              </p:cNvSpPr>
              <p:nvPr/>
            </p:nvSpPr>
            <p:spPr bwMode="auto">
              <a:xfrm>
                <a:off x="3393" y="1481"/>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5012" name="Oval 764"/>
              <p:cNvSpPr>
                <a:spLocks noChangeArrowheads="1"/>
              </p:cNvSpPr>
              <p:nvPr/>
            </p:nvSpPr>
            <p:spPr bwMode="auto">
              <a:xfrm>
                <a:off x="2367" y="2763"/>
                <a:ext cx="14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13" name="Oval 765"/>
              <p:cNvSpPr>
                <a:spLocks noChangeArrowheads="1"/>
              </p:cNvSpPr>
              <p:nvPr/>
            </p:nvSpPr>
            <p:spPr bwMode="auto">
              <a:xfrm>
                <a:off x="1805" y="2467"/>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14" name="Oval 766"/>
              <p:cNvSpPr>
                <a:spLocks noChangeArrowheads="1"/>
              </p:cNvSpPr>
              <p:nvPr/>
            </p:nvSpPr>
            <p:spPr bwMode="auto">
              <a:xfrm>
                <a:off x="1963" y="2388"/>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15" name="Oval 767"/>
              <p:cNvSpPr>
                <a:spLocks noChangeArrowheads="1"/>
              </p:cNvSpPr>
              <p:nvPr/>
            </p:nvSpPr>
            <p:spPr bwMode="auto">
              <a:xfrm>
                <a:off x="2693" y="2369"/>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16" name="Oval 768"/>
              <p:cNvSpPr>
                <a:spLocks noChangeArrowheads="1"/>
              </p:cNvSpPr>
              <p:nvPr/>
            </p:nvSpPr>
            <p:spPr bwMode="auto">
              <a:xfrm>
                <a:off x="2850" y="2418"/>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17" name="Oval 769"/>
              <p:cNvSpPr>
                <a:spLocks noChangeArrowheads="1"/>
              </p:cNvSpPr>
              <p:nvPr/>
            </p:nvSpPr>
            <p:spPr bwMode="auto">
              <a:xfrm>
                <a:off x="2870" y="1826"/>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18" name="Oval 770"/>
              <p:cNvSpPr>
                <a:spLocks noChangeArrowheads="1"/>
              </p:cNvSpPr>
              <p:nvPr/>
            </p:nvSpPr>
            <p:spPr bwMode="auto">
              <a:xfrm>
                <a:off x="1835" y="1895"/>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19" name="Oval 771"/>
              <p:cNvSpPr>
                <a:spLocks noChangeArrowheads="1"/>
              </p:cNvSpPr>
              <p:nvPr/>
            </p:nvSpPr>
            <p:spPr bwMode="auto">
              <a:xfrm>
                <a:off x="2298" y="1728"/>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5020" name="Oval 772"/>
              <p:cNvSpPr>
                <a:spLocks noChangeArrowheads="1"/>
              </p:cNvSpPr>
              <p:nvPr/>
            </p:nvSpPr>
            <p:spPr bwMode="auto">
              <a:xfrm>
                <a:off x="2338" y="1530"/>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grpSp>
        <p:grpSp>
          <p:nvGrpSpPr>
            <p:cNvPr id="34849" name="Group 773"/>
            <p:cNvGrpSpPr>
              <a:grpSpLocks/>
            </p:cNvGrpSpPr>
            <p:nvPr/>
          </p:nvGrpSpPr>
          <p:grpSpPr bwMode="auto">
            <a:xfrm>
              <a:off x="5230366" y="5313363"/>
              <a:ext cx="369887" cy="393700"/>
              <a:chOff x="1273" y="938"/>
              <a:chExt cx="2297" cy="2445"/>
            </a:xfrm>
          </p:grpSpPr>
          <p:sp>
            <p:nvSpPr>
              <p:cNvPr id="34947" name="Freeform 774"/>
              <p:cNvSpPr>
                <a:spLocks/>
              </p:cNvSpPr>
              <p:nvPr/>
            </p:nvSpPr>
            <p:spPr bwMode="auto">
              <a:xfrm>
                <a:off x="1914" y="1629"/>
                <a:ext cx="503" cy="335"/>
              </a:xfrm>
              <a:custGeom>
                <a:avLst/>
                <a:gdLst>
                  <a:gd name="T0" fmla="*/ 0 w 504"/>
                  <a:gd name="T1" fmla="*/ 322 h 336"/>
                  <a:gd name="T2" fmla="*/ 490 w 504"/>
                  <a:gd name="T3" fmla="*/ 0 h 336"/>
                  <a:gd name="T4" fmla="*/ 454 w 504"/>
                  <a:gd name="T5" fmla="*/ 168 h 336"/>
                  <a:gd name="T6" fmla="*/ 0 w 504"/>
                  <a:gd name="T7" fmla="*/ 322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36">
                    <a:moveTo>
                      <a:pt x="0" y="336"/>
                    </a:moveTo>
                    <a:lnTo>
                      <a:pt x="504" y="0"/>
                    </a:lnTo>
                    <a:lnTo>
                      <a:pt x="468" y="168"/>
                    </a:lnTo>
                    <a:lnTo>
                      <a:pt x="0" y="336"/>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48" name="Freeform 775"/>
              <p:cNvSpPr>
                <a:spLocks/>
              </p:cNvSpPr>
              <p:nvPr/>
            </p:nvSpPr>
            <p:spPr bwMode="auto">
              <a:xfrm>
                <a:off x="2417" y="2458"/>
                <a:ext cx="493" cy="365"/>
              </a:xfrm>
              <a:custGeom>
                <a:avLst/>
                <a:gdLst>
                  <a:gd name="T0" fmla="*/ 362 w 492"/>
                  <a:gd name="T1" fmla="*/ 0 h 360"/>
                  <a:gd name="T2" fmla="*/ 506 w 492"/>
                  <a:gd name="T3" fmla="*/ 74 h 360"/>
                  <a:gd name="T4" fmla="*/ 0 w 492"/>
                  <a:gd name="T5" fmla="*/ 436 h 360"/>
                  <a:gd name="T6" fmla="*/ 362 w 492"/>
                  <a:gd name="T7" fmla="*/ 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360">
                    <a:moveTo>
                      <a:pt x="348" y="0"/>
                    </a:moveTo>
                    <a:lnTo>
                      <a:pt x="492" y="60"/>
                    </a:lnTo>
                    <a:lnTo>
                      <a:pt x="0" y="360"/>
                    </a:lnTo>
                    <a:lnTo>
                      <a:pt x="34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49" name="Freeform 776"/>
              <p:cNvSpPr>
                <a:spLocks/>
              </p:cNvSpPr>
              <p:nvPr/>
            </p:nvSpPr>
            <p:spPr bwMode="auto">
              <a:xfrm>
                <a:off x="1904" y="2477"/>
                <a:ext cx="522" cy="335"/>
              </a:xfrm>
              <a:custGeom>
                <a:avLst/>
                <a:gdLst>
                  <a:gd name="T0" fmla="*/ 0 w 522"/>
                  <a:gd name="T1" fmla="*/ 58 h 342"/>
                  <a:gd name="T2" fmla="*/ 522 w 522"/>
                  <a:gd name="T3" fmla="*/ 256 h 342"/>
                  <a:gd name="T4" fmla="*/ 144 w 522"/>
                  <a:gd name="T5" fmla="*/ 0 h 342"/>
                  <a:gd name="T6" fmla="*/ 0 w 522"/>
                  <a:gd name="T7" fmla="*/ 58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42">
                    <a:moveTo>
                      <a:pt x="0" y="72"/>
                    </a:moveTo>
                    <a:lnTo>
                      <a:pt x="522" y="342"/>
                    </a:lnTo>
                    <a:lnTo>
                      <a:pt x="144" y="0"/>
                    </a:lnTo>
                    <a:lnTo>
                      <a:pt x="0" y="72"/>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0" name="Line 777"/>
              <p:cNvSpPr>
                <a:spLocks noChangeShapeType="1"/>
              </p:cNvSpPr>
              <p:nvPr/>
            </p:nvSpPr>
            <p:spPr bwMode="auto">
              <a:xfrm>
                <a:off x="2436" y="2842"/>
                <a:ext cx="0"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1" name="Line 778"/>
              <p:cNvSpPr>
                <a:spLocks noChangeShapeType="1"/>
              </p:cNvSpPr>
              <p:nvPr/>
            </p:nvSpPr>
            <p:spPr bwMode="auto">
              <a:xfrm>
                <a:off x="2426" y="1116"/>
                <a:ext cx="0" cy="44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2" name="Line 779"/>
              <p:cNvSpPr>
                <a:spLocks noChangeShapeType="1"/>
              </p:cNvSpPr>
              <p:nvPr/>
            </p:nvSpPr>
            <p:spPr bwMode="auto">
              <a:xfrm flipH="1">
                <a:off x="2959" y="1570"/>
                <a:ext cx="532" cy="3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3" name="Line 780"/>
              <p:cNvSpPr>
                <a:spLocks noChangeShapeType="1"/>
              </p:cNvSpPr>
              <p:nvPr/>
            </p:nvSpPr>
            <p:spPr bwMode="auto">
              <a:xfrm flipH="1" flipV="1">
                <a:off x="2939" y="2487"/>
                <a:ext cx="463"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4" name="Line 781"/>
              <p:cNvSpPr>
                <a:spLocks noChangeShapeType="1"/>
              </p:cNvSpPr>
              <p:nvPr/>
            </p:nvSpPr>
            <p:spPr bwMode="auto">
              <a:xfrm>
                <a:off x="2771" y="2458"/>
                <a:ext cx="276" cy="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5" name="Line 782"/>
              <p:cNvSpPr>
                <a:spLocks noChangeShapeType="1"/>
              </p:cNvSpPr>
              <p:nvPr/>
            </p:nvSpPr>
            <p:spPr bwMode="auto">
              <a:xfrm>
                <a:off x="1510" y="1698"/>
                <a:ext cx="404" cy="28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6" name="Line 783"/>
              <p:cNvSpPr>
                <a:spLocks noChangeShapeType="1"/>
              </p:cNvSpPr>
              <p:nvPr/>
            </p:nvSpPr>
            <p:spPr bwMode="auto">
              <a:xfrm>
                <a:off x="2200" y="1353"/>
                <a:ext cx="177"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7" name="Line 784"/>
              <p:cNvSpPr>
                <a:spLocks noChangeShapeType="1"/>
              </p:cNvSpPr>
              <p:nvPr/>
            </p:nvSpPr>
            <p:spPr bwMode="auto">
              <a:xfrm flipH="1">
                <a:off x="1362" y="2556"/>
                <a:ext cx="522"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8" name="Freeform 785"/>
              <p:cNvSpPr>
                <a:spLocks/>
              </p:cNvSpPr>
              <p:nvPr/>
            </p:nvSpPr>
            <p:spPr bwMode="auto">
              <a:xfrm>
                <a:off x="2781" y="1935"/>
                <a:ext cx="138" cy="602"/>
              </a:xfrm>
              <a:custGeom>
                <a:avLst/>
                <a:gdLst>
                  <a:gd name="T0" fmla="*/ 138 w 138"/>
                  <a:gd name="T1" fmla="*/ 0 h 600"/>
                  <a:gd name="T2" fmla="*/ 138 w 138"/>
                  <a:gd name="T3" fmla="*/ 628 h 600"/>
                  <a:gd name="T4" fmla="*/ 0 w 138"/>
                  <a:gd name="T5" fmla="*/ 556 h 600"/>
                  <a:gd name="T6" fmla="*/ 138 w 138"/>
                  <a:gd name="T7" fmla="*/ 0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00">
                    <a:moveTo>
                      <a:pt x="138" y="0"/>
                    </a:moveTo>
                    <a:lnTo>
                      <a:pt x="138" y="600"/>
                    </a:lnTo>
                    <a:lnTo>
                      <a:pt x="0" y="528"/>
                    </a:lnTo>
                    <a:lnTo>
                      <a:pt x="13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59" name="Line 786"/>
              <p:cNvSpPr>
                <a:spLocks noChangeShapeType="1"/>
              </p:cNvSpPr>
              <p:nvPr/>
            </p:nvSpPr>
            <p:spPr bwMode="auto">
              <a:xfrm flipH="1">
                <a:off x="1717" y="2477"/>
                <a:ext cx="325" cy="29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60" name="AutoShape 787"/>
              <p:cNvSpPr>
                <a:spLocks noChangeArrowheads="1"/>
              </p:cNvSpPr>
              <p:nvPr/>
            </p:nvSpPr>
            <p:spPr bwMode="auto">
              <a:xfrm>
                <a:off x="2032" y="1787"/>
                <a:ext cx="769" cy="700"/>
              </a:xfrm>
              <a:prstGeom prst="triangle">
                <a:avLst>
                  <a:gd name="adj" fmla="val 46000"/>
                </a:avLst>
              </a:prstGeom>
              <a:gradFill rotWithShape="1">
                <a:gsLst>
                  <a:gs pos="0">
                    <a:srgbClr val="EBEBEB"/>
                  </a:gs>
                  <a:gs pos="100000">
                    <a:srgbClr val="B2B2B2"/>
                  </a:gs>
                </a:gsLst>
                <a:path path="shape">
                  <a:fillToRect l="50000" t="50000" r="50000" b="50000"/>
                </a:path>
              </a:gra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61" name="Freeform 788"/>
              <p:cNvSpPr>
                <a:spLocks/>
              </p:cNvSpPr>
              <p:nvPr/>
            </p:nvSpPr>
            <p:spPr bwMode="auto">
              <a:xfrm>
                <a:off x="1904" y="1787"/>
                <a:ext cx="473" cy="671"/>
              </a:xfrm>
              <a:custGeom>
                <a:avLst/>
                <a:gdLst>
                  <a:gd name="T0" fmla="*/ 391 w 480"/>
                  <a:gd name="T1" fmla="*/ 0 h 666"/>
                  <a:gd name="T2" fmla="*/ 0 w 480"/>
                  <a:gd name="T3" fmla="*/ 194 h 666"/>
                  <a:gd name="T4" fmla="*/ 122 w 480"/>
                  <a:gd name="T5" fmla="*/ 736 h 666"/>
                  <a:gd name="T6" fmla="*/ 391 w 480"/>
                  <a:gd name="T7" fmla="*/ 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666">
                    <a:moveTo>
                      <a:pt x="480" y="0"/>
                    </a:moveTo>
                    <a:lnTo>
                      <a:pt x="0" y="180"/>
                    </a:lnTo>
                    <a:lnTo>
                      <a:pt x="150" y="666"/>
                    </a:lnTo>
                    <a:lnTo>
                      <a:pt x="48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62" name="Freeform 789"/>
              <p:cNvSpPr>
                <a:spLocks/>
              </p:cNvSpPr>
              <p:nvPr/>
            </p:nvSpPr>
            <p:spPr bwMode="auto">
              <a:xfrm>
                <a:off x="2377" y="1787"/>
                <a:ext cx="542" cy="671"/>
              </a:xfrm>
              <a:custGeom>
                <a:avLst/>
                <a:gdLst>
                  <a:gd name="T0" fmla="*/ 0 w 534"/>
                  <a:gd name="T1" fmla="*/ 0 h 672"/>
                  <a:gd name="T2" fmla="*/ 494 w 534"/>
                  <a:gd name="T3" fmla="*/ 658 h 672"/>
                  <a:gd name="T4" fmla="*/ 657 w 534"/>
                  <a:gd name="T5" fmla="*/ 132 h 672"/>
                  <a:gd name="T6" fmla="*/ 0 w 534"/>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4" h="672">
                    <a:moveTo>
                      <a:pt x="0" y="0"/>
                    </a:moveTo>
                    <a:lnTo>
                      <a:pt x="402" y="672"/>
                    </a:lnTo>
                    <a:lnTo>
                      <a:pt x="534" y="132"/>
                    </a:lnTo>
                    <a:lnTo>
                      <a:pt x="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63" name="Freeform 790"/>
              <p:cNvSpPr>
                <a:spLocks/>
              </p:cNvSpPr>
              <p:nvPr/>
            </p:nvSpPr>
            <p:spPr bwMode="auto">
              <a:xfrm>
                <a:off x="2042" y="2458"/>
                <a:ext cx="730" cy="345"/>
              </a:xfrm>
              <a:custGeom>
                <a:avLst/>
                <a:gdLst>
                  <a:gd name="T0" fmla="*/ 0 w 726"/>
                  <a:gd name="T1" fmla="*/ 24 h 342"/>
                  <a:gd name="T2" fmla="*/ 412 w 726"/>
                  <a:gd name="T3" fmla="*/ 384 h 342"/>
                  <a:gd name="T4" fmla="*/ 782 w 726"/>
                  <a:gd name="T5" fmla="*/ 0 h 342"/>
                  <a:gd name="T6" fmla="*/ 0 w 726"/>
                  <a:gd name="T7" fmla="*/ 24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342">
                    <a:moveTo>
                      <a:pt x="0" y="24"/>
                    </a:moveTo>
                    <a:lnTo>
                      <a:pt x="384" y="342"/>
                    </a:lnTo>
                    <a:lnTo>
                      <a:pt x="726" y="0"/>
                    </a:lnTo>
                    <a:lnTo>
                      <a:pt x="0" y="24"/>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64" name="Freeform 791"/>
              <p:cNvSpPr>
                <a:spLocks/>
              </p:cNvSpPr>
              <p:nvPr/>
            </p:nvSpPr>
            <p:spPr bwMode="auto">
              <a:xfrm>
                <a:off x="1904" y="1965"/>
                <a:ext cx="168" cy="592"/>
              </a:xfrm>
              <a:custGeom>
                <a:avLst/>
                <a:gdLst>
                  <a:gd name="T0" fmla="*/ 0 w 168"/>
                  <a:gd name="T1" fmla="*/ 0 h 582"/>
                  <a:gd name="T2" fmla="*/ 0 w 168"/>
                  <a:gd name="T3" fmla="*/ 738 h 582"/>
                  <a:gd name="T4" fmla="*/ 168 w 168"/>
                  <a:gd name="T5" fmla="*/ 640 h 582"/>
                  <a:gd name="T6" fmla="*/ 0 w 168"/>
                  <a:gd name="T7" fmla="*/ 0 h 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82">
                    <a:moveTo>
                      <a:pt x="0" y="0"/>
                    </a:moveTo>
                    <a:lnTo>
                      <a:pt x="0" y="582"/>
                    </a:lnTo>
                    <a:lnTo>
                      <a:pt x="168" y="504"/>
                    </a:lnTo>
                    <a:lnTo>
                      <a:pt x="0"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65" name="Freeform 792"/>
              <p:cNvSpPr>
                <a:spLocks/>
              </p:cNvSpPr>
              <p:nvPr/>
            </p:nvSpPr>
            <p:spPr bwMode="auto">
              <a:xfrm>
                <a:off x="2387" y="1619"/>
                <a:ext cx="522" cy="306"/>
              </a:xfrm>
              <a:custGeom>
                <a:avLst/>
                <a:gdLst>
                  <a:gd name="T0" fmla="*/ 36 w 522"/>
                  <a:gd name="T1" fmla="*/ 0 h 306"/>
                  <a:gd name="T2" fmla="*/ 0 w 522"/>
                  <a:gd name="T3" fmla="*/ 186 h 306"/>
                  <a:gd name="T4" fmla="*/ 522 w 522"/>
                  <a:gd name="T5" fmla="*/ 306 h 306"/>
                  <a:gd name="T6" fmla="*/ 36 w 522"/>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06">
                    <a:moveTo>
                      <a:pt x="36" y="0"/>
                    </a:moveTo>
                    <a:lnTo>
                      <a:pt x="0" y="186"/>
                    </a:lnTo>
                    <a:lnTo>
                      <a:pt x="522" y="306"/>
                    </a:lnTo>
                    <a:lnTo>
                      <a:pt x="36"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66" name="Oval 793"/>
              <p:cNvSpPr>
                <a:spLocks noChangeArrowheads="1"/>
              </p:cNvSpPr>
              <p:nvPr/>
            </p:nvSpPr>
            <p:spPr bwMode="auto">
              <a:xfrm>
                <a:off x="1273" y="2783"/>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67" name="Oval 794"/>
              <p:cNvSpPr>
                <a:spLocks noChangeArrowheads="1"/>
              </p:cNvSpPr>
              <p:nvPr/>
            </p:nvSpPr>
            <p:spPr bwMode="auto">
              <a:xfrm>
                <a:off x="1628" y="2685"/>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68" name="Oval 795"/>
              <p:cNvSpPr>
                <a:spLocks noChangeArrowheads="1"/>
              </p:cNvSpPr>
              <p:nvPr/>
            </p:nvSpPr>
            <p:spPr bwMode="auto">
              <a:xfrm>
                <a:off x="1411" y="1600"/>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69" name="Oval 796"/>
              <p:cNvSpPr>
                <a:spLocks noChangeArrowheads="1"/>
              </p:cNvSpPr>
              <p:nvPr/>
            </p:nvSpPr>
            <p:spPr bwMode="auto">
              <a:xfrm>
                <a:off x="2101" y="1254"/>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70" name="Oval 797"/>
              <p:cNvSpPr>
                <a:spLocks noChangeArrowheads="1"/>
              </p:cNvSpPr>
              <p:nvPr/>
            </p:nvSpPr>
            <p:spPr bwMode="auto">
              <a:xfrm>
                <a:off x="2338" y="939"/>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71" name="Oval 798"/>
              <p:cNvSpPr>
                <a:spLocks noChangeArrowheads="1"/>
              </p:cNvSpPr>
              <p:nvPr/>
            </p:nvSpPr>
            <p:spPr bwMode="auto">
              <a:xfrm>
                <a:off x="2959" y="2744"/>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72" name="Oval 799"/>
              <p:cNvSpPr>
                <a:spLocks noChangeArrowheads="1"/>
              </p:cNvSpPr>
              <p:nvPr/>
            </p:nvSpPr>
            <p:spPr bwMode="auto">
              <a:xfrm>
                <a:off x="2348" y="3207"/>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73" name="Oval 800"/>
              <p:cNvSpPr>
                <a:spLocks noChangeArrowheads="1"/>
              </p:cNvSpPr>
              <p:nvPr/>
            </p:nvSpPr>
            <p:spPr bwMode="auto">
              <a:xfrm>
                <a:off x="3314" y="2714"/>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74" name="Oval 801"/>
              <p:cNvSpPr>
                <a:spLocks noChangeArrowheads="1"/>
              </p:cNvSpPr>
              <p:nvPr/>
            </p:nvSpPr>
            <p:spPr bwMode="auto">
              <a:xfrm>
                <a:off x="3393" y="1481"/>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75" name="Oval 802"/>
              <p:cNvSpPr>
                <a:spLocks noChangeArrowheads="1"/>
              </p:cNvSpPr>
              <p:nvPr/>
            </p:nvSpPr>
            <p:spPr bwMode="auto">
              <a:xfrm>
                <a:off x="2367" y="2763"/>
                <a:ext cx="14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76" name="Oval 803"/>
              <p:cNvSpPr>
                <a:spLocks noChangeArrowheads="1"/>
              </p:cNvSpPr>
              <p:nvPr/>
            </p:nvSpPr>
            <p:spPr bwMode="auto">
              <a:xfrm>
                <a:off x="1805" y="2468"/>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77" name="Oval 804"/>
              <p:cNvSpPr>
                <a:spLocks noChangeArrowheads="1"/>
              </p:cNvSpPr>
              <p:nvPr/>
            </p:nvSpPr>
            <p:spPr bwMode="auto">
              <a:xfrm>
                <a:off x="1963" y="2389"/>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78" name="Oval 805"/>
              <p:cNvSpPr>
                <a:spLocks noChangeArrowheads="1"/>
              </p:cNvSpPr>
              <p:nvPr/>
            </p:nvSpPr>
            <p:spPr bwMode="auto">
              <a:xfrm>
                <a:off x="2693" y="2369"/>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79" name="Oval 806"/>
              <p:cNvSpPr>
                <a:spLocks noChangeArrowheads="1"/>
              </p:cNvSpPr>
              <p:nvPr/>
            </p:nvSpPr>
            <p:spPr bwMode="auto">
              <a:xfrm>
                <a:off x="2850" y="2418"/>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80" name="Oval 807"/>
              <p:cNvSpPr>
                <a:spLocks noChangeArrowheads="1"/>
              </p:cNvSpPr>
              <p:nvPr/>
            </p:nvSpPr>
            <p:spPr bwMode="auto">
              <a:xfrm>
                <a:off x="2870" y="1827"/>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81" name="Oval 808"/>
              <p:cNvSpPr>
                <a:spLocks noChangeArrowheads="1"/>
              </p:cNvSpPr>
              <p:nvPr/>
            </p:nvSpPr>
            <p:spPr bwMode="auto">
              <a:xfrm>
                <a:off x="1835" y="1896"/>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82" name="Oval 809"/>
              <p:cNvSpPr>
                <a:spLocks noChangeArrowheads="1"/>
              </p:cNvSpPr>
              <p:nvPr/>
            </p:nvSpPr>
            <p:spPr bwMode="auto">
              <a:xfrm>
                <a:off x="2298" y="1728"/>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83" name="Oval 810"/>
              <p:cNvSpPr>
                <a:spLocks noChangeArrowheads="1"/>
              </p:cNvSpPr>
              <p:nvPr/>
            </p:nvSpPr>
            <p:spPr bwMode="auto">
              <a:xfrm>
                <a:off x="2338" y="1531"/>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grpSp>
        <p:sp>
          <p:nvSpPr>
            <p:cNvPr id="34850" name="Oval 811"/>
            <p:cNvSpPr>
              <a:spLocks noChangeArrowheads="1"/>
            </p:cNvSpPr>
            <p:nvPr/>
          </p:nvSpPr>
          <p:spPr bwMode="auto">
            <a:xfrm>
              <a:off x="7102028" y="5391319"/>
              <a:ext cx="393700" cy="338269"/>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51" name="Oval 812"/>
            <p:cNvSpPr>
              <a:spLocks noChangeArrowheads="1"/>
            </p:cNvSpPr>
            <p:nvPr/>
          </p:nvSpPr>
          <p:spPr bwMode="auto">
            <a:xfrm>
              <a:off x="7775128" y="5786760"/>
              <a:ext cx="395288" cy="338268"/>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52" name="Oval 813"/>
            <p:cNvSpPr>
              <a:spLocks noChangeArrowheads="1"/>
            </p:cNvSpPr>
            <p:nvPr/>
          </p:nvSpPr>
          <p:spPr bwMode="auto">
            <a:xfrm>
              <a:off x="7775128" y="5054639"/>
              <a:ext cx="395288"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53" name="Oval 814"/>
            <p:cNvSpPr>
              <a:spLocks noChangeArrowheads="1"/>
            </p:cNvSpPr>
            <p:nvPr/>
          </p:nvSpPr>
          <p:spPr bwMode="auto">
            <a:xfrm>
              <a:off x="7440166" y="5278563"/>
              <a:ext cx="392112" cy="338268"/>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54" name="Oval 815"/>
            <p:cNvSpPr>
              <a:spLocks noChangeArrowheads="1"/>
            </p:cNvSpPr>
            <p:nvPr/>
          </p:nvSpPr>
          <p:spPr bwMode="auto">
            <a:xfrm>
              <a:off x="7719566" y="5337323"/>
              <a:ext cx="395287" cy="335093"/>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55" name="Oval 816"/>
            <p:cNvSpPr>
              <a:spLocks noChangeArrowheads="1"/>
            </p:cNvSpPr>
            <p:nvPr/>
          </p:nvSpPr>
          <p:spPr bwMode="auto">
            <a:xfrm>
              <a:off x="8114853" y="5337323"/>
              <a:ext cx="392113" cy="335093"/>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56" name="Oval 817"/>
            <p:cNvSpPr>
              <a:spLocks noChangeArrowheads="1"/>
            </p:cNvSpPr>
            <p:nvPr/>
          </p:nvSpPr>
          <p:spPr bwMode="auto">
            <a:xfrm>
              <a:off x="8114853" y="5054639"/>
              <a:ext cx="392113"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57" name="Oval 818"/>
            <p:cNvSpPr>
              <a:spLocks noChangeArrowheads="1"/>
            </p:cNvSpPr>
            <p:nvPr/>
          </p:nvSpPr>
          <p:spPr bwMode="auto">
            <a:xfrm>
              <a:off x="7551291" y="4999055"/>
              <a:ext cx="395287" cy="338268"/>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58" name="Oval 819"/>
            <p:cNvSpPr>
              <a:spLocks noChangeArrowheads="1"/>
            </p:cNvSpPr>
            <p:nvPr/>
          </p:nvSpPr>
          <p:spPr bwMode="auto">
            <a:xfrm>
              <a:off x="7944991" y="5505663"/>
              <a:ext cx="393700"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59" name="Oval 820"/>
            <p:cNvSpPr>
              <a:spLocks noChangeArrowheads="1"/>
            </p:cNvSpPr>
            <p:nvPr/>
          </p:nvSpPr>
          <p:spPr bwMode="auto">
            <a:xfrm>
              <a:off x="8225978" y="5561248"/>
              <a:ext cx="393700"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60" name="Oval 821"/>
            <p:cNvSpPr>
              <a:spLocks noChangeArrowheads="1"/>
            </p:cNvSpPr>
            <p:nvPr/>
          </p:nvSpPr>
          <p:spPr bwMode="auto">
            <a:xfrm>
              <a:off x="7440166" y="5842343"/>
              <a:ext cx="392112" cy="336680"/>
            </a:xfrm>
            <a:prstGeom prst="ellipse">
              <a:avLst/>
            </a:prstGeom>
            <a:gradFill rotWithShape="1">
              <a:gsLst>
                <a:gs pos="0">
                  <a:srgbClr val="FF6600"/>
                </a:gs>
                <a:gs pos="50000">
                  <a:srgbClr val="FFD8BE"/>
                </a:gs>
                <a:gs pos="100000">
                  <a:srgbClr val="FF6600"/>
                </a:gs>
              </a:gsLst>
              <a:lin ang="2700000" scaled="1"/>
            </a:gra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61" name="AutoShape 822"/>
            <p:cNvSpPr>
              <a:spLocks noChangeArrowheads="1"/>
            </p:cNvSpPr>
            <p:nvPr/>
          </p:nvSpPr>
          <p:spPr bwMode="auto">
            <a:xfrm rot="657770">
              <a:off x="5589141" y="4954588"/>
              <a:ext cx="431800" cy="215984"/>
            </a:xfrm>
            <a:prstGeom prst="curvedDownArrow">
              <a:avLst>
                <a:gd name="adj1" fmla="val 39994"/>
                <a:gd name="adj2" fmla="val 79997"/>
                <a:gd name="adj3" fmla="val 33333"/>
              </a:avLst>
            </a:prstGeom>
            <a:gradFill rotWithShape="1">
              <a:gsLst>
                <a:gs pos="0">
                  <a:srgbClr val="FFFFFF"/>
                </a:gs>
                <a:gs pos="100000">
                  <a:srgbClr val="FFCCFF"/>
                </a:gs>
              </a:gsLst>
              <a:lin ang="189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62" name="AutoShape 823"/>
            <p:cNvSpPr>
              <a:spLocks noChangeArrowheads="1"/>
            </p:cNvSpPr>
            <p:nvPr/>
          </p:nvSpPr>
          <p:spPr bwMode="auto">
            <a:xfrm rot="20782632" flipV="1">
              <a:off x="5517703" y="5963040"/>
              <a:ext cx="431800" cy="215984"/>
            </a:xfrm>
            <a:prstGeom prst="curvedDownArrow">
              <a:avLst>
                <a:gd name="adj1" fmla="val 39994"/>
                <a:gd name="adj2" fmla="val 79997"/>
                <a:gd name="adj3" fmla="val 33333"/>
              </a:avLst>
            </a:prstGeom>
            <a:gradFill rotWithShape="1">
              <a:gsLst>
                <a:gs pos="0">
                  <a:srgbClr val="FFFFFF"/>
                </a:gs>
                <a:gs pos="100000">
                  <a:srgbClr val="FFCCFF"/>
                </a:gs>
              </a:gsLst>
              <a:lin ang="18900000" scaled="1"/>
            </a:gra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grpSp>
          <p:nvGrpSpPr>
            <p:cNvPr id="34863" name="Group 824"/>
            <p:cNvGrpSpPr>
              <a:grpSpLocks/>
            </p:cNvGrpSpPr>
            <p:nvPr/>
          </p:nvGrpSpPr>
          <p:grpSpPr bwMode="auto">
            <a:xfrm>
              <a:off x="3163441" y="5097463"/>
              <a:ext cx="369887" cy="393700"/>
              <a:chOff x="1273" y="938"/>
              <a:chExt cx="2297" cy="2445"/>
            </a:xfrm>
          </p:grpSpPr>
          <p:sp>
            <p:nvSpPr>
              <p:cNvPr id="34910" name="Freeform 825"/>
              <p:cNvSpPr>
                <a:spLocks/>
              </p:cNvSpPr>
              <p:nvPr/>
            </p:nvSpPr>
            <p:spPr bwMode="auto">
              <a:xfrm>
                <a:off x="1914" y="1629"/>
                <a:ext cx="503" cy="335"/>
              </a:xfrm>
              <a:custGeom>
                <a:avLst/>
                <a:gdLst>
                  <a:gd name="T0" fmla="*/ 0 w 504"/>
                  <a:gd name="T1" fmla="*/ 322 h 336"/>
                  <a:gd name="T2" fmla="*/ 490 w 504"/>
                  <a:gd name="T3" fmla="*/ 0 h 336"/>
                  <a:gd name="T4" fmla="*/ 454 w 504"/>
                  <a:gd name="T5" fmla="*/ 168 h 336"/>
                  <a:gd name="T6" fmla="*/ 0 w 504"/>
                  <a:gd name="T7" fmla="*/ 322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36">
                    <a:moveTo>
                      <a:pt x="0" y="336"/>
                    </a:moveTo>
                    <a:lnTo>
                      <a:pt x="504" y="0"/>
                    </a:lnTo>
                    <a:lnTo>
                      <a:pt x="468" y="168"/>
                    </a:lnTo>
                    <a:lnTo>
                      <a:pt x="0" y="336"/>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11" name="Freeform 826"/>
              <p:cNvSpPr>
                <a:spLocks/>
              </p:cNvSpPr>
              <p:nvPr/>
            </p:nvSpPr>
            <p:spPr bwMode="auto">
              <a:xfrm>
                <a:off x="2417" y="2457"/>
                <a:ext cx="493" cy="365"/>
              </a:xfrm>
              <a:custGeom>
                <a:avLst/>
                <a:gdLst>
                  <a:gd name="T0" fmla="*/ 362 w 492"/>
                  <a:gd name="T1" fmla="*/ 0 h 360"/>
                  <a:gd name="T2" fmla="*/ 506 w 492"/>
                  <a:gd name="T3" fmla="*/ 74 h 360"/>
                  <a:gd name="T4" fmla="*/ 0 w 492"/>
                  <a:gd name="T5" fmla="*/ 436 h 360"/>
                  <a:gd name="T6" fmla="*/ 362 w 492"/>
                  <a:gd name="T7" fmla="*/ 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360">
                    <a:moveTo>
                      <a:pt x="348" y="0"/>
                    </a:moveTo>
                    <a:lnTo>
                      <a:pt x="492" y="60"/>
                    </a:lnTo>
                    <a:lnTo>
                      <a:pt x="0" y="360"/>
                    </a:lnTo>
                    <a:lnTo>
                      <a:pt x="34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12" name="Freeform 827"/>
              <p:cNvSpPr>
                <a:spLocks/>
              </p:cNvSpPr>
              <p:nvPr/>
            </p:nvSpPr>
            <p:spPr bwMode="auto">
              <a:xfrm>
                <a:off x="1904" y="2477"/>
                <a:ext cx="522" cy="335"/>
              </a:xfrm>
              <a:custGeom>
                <a:avLst/>
                <a:gdLst>
                  <a:gd name="T0" fmla="*/ 0 w 522"/>
                  <a:gd name="T1" fmla="*/ 58 h 342"/>
                  <a:gd name="T2" fmla="*/ 522 w 522"/>
                  <a:gd name="T3" fmla="*/ 256 h 342"/>
                  <a:gd name="T4" fmla="*/ 144 w 522"/>
                  <a:gd name="T5" fmla="*/ 0 h 342"/>
                  <a:gd name="T6" fmla="*/ 0 w 522"/>
                  <a:gd name="T7" fmla="*/ 58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42">
                    <a:moveTo>
                      <a:pt x="0" y="72"/>
                    </a:moveTo>
                    <a:lnTo>
                      <a:pt x="522" y="342"/>
                    </a:lnTo>
                    <a:lnTo>
                      <a:pt x="144" y="0"/>
                    </a:lnTo>
                    <a:lnTo>
                      <a:pt x="0" y="72"/>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13" name="Line 828"/>
              <p:cNvSpPr>
                <a:spLocks noChangeShapeType="1"/>
              </p:cNvSpPr>
              <p:nvPr/>
            </p:nvSpPr>
            <p:spPr bwMode="auto">
              <a:xfrm>
                <a:off x="2436" y="2842"/>
                <a:ext cx="0"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14" name="Line 829"/>
              <p:cNvSpPr>
                <a:spLocks noChangeShapeType="1"/>
              </p:cNvSpPr>
              <p:nvPr/>
            </p:nvSpPr>
            <p:spPr bwMode="auto">
              <a:xfrm>
                <a:off x="2426" y="1116"/>
                <a:ext cx="0" cy="44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15" name="Line 830"/>
              <p:cNvSpPr>
                <a:spLocks noChangeShapeType="1"/>
              </p:cNvSpPr>
              <p:nvPr/>
            </p:nvSpPr>
            <p:spPr bwMode="auto">
              <a:xfrm flipH="1">
                <a:off x="2959" y="1570"/>
                <a:ext cx="532" cy="3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16" name="Line 831"/>
              <p:cNvSpPr>
                <a:spLocks noChangeShapeType="1"/>
              </p:cNvSpPr>
              <p:nvPr/>
            </p:nvSpPr>
            <p:spPr bwMode="auto">
              <a:xfrm flipH="1" flipV="1">
                <a:off x="2939" y="2487"/>
                <a:ext cx="463"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17" name="Line 832"/>
              <p:cNvSpPr>
                <a:spLocks noChangeShapeType="1"/>
              </p:cNvSpPr>
              <p:nvPr/>
            </p:nvSpPr>
            <p:spPr bwMode="auto">
              <a:xfrm>
                <a:off x="2771" y="2457"/>
                <a:ext cx="276" cy="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18" name="Line 833"/>
              <p:cNvSpPr>
                <a:spLocks noChangeShapeType="1"/>
              </p:cNvSpPr>
              <p:nvPr/>
            </p:nvSpPr>
            <p:spPr bwMode="auto">
              <a:xfrm>
                <a:off x="1510" y="1698"/>
                <a:ext cx="404" cy="28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19" name="Line 834"/>
              <p:cNvSpPr>
                <a:spLocks noChangeShapeType="1"/>
              </p:cNvSpPr>
              <p:nvPr/>
            </p:nvSpPr>
            <p:spPr bwMode="auto">
              <a:xfrm>
                <a:off x="2200" y="1353"/>
                <a:ext cx="177"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20" name="Line 835"/>
              <p:cNvSpPr>
                <a:spLocks noChangeShapeType="1"/>
              </p:cNvSpPr>
              <p:nvPr/>
            </p:nvSpPr>
            <p:spPr bwMode="auto">
              <a:xfrm flipH="1">
                <a:off x="1362" y="2556"/>
                <a:ext cx="522"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21" name="Freeform 836"/>
              <p:cNvSpPr>
                <a:spLocks/>
              </p:cNvSpPr>
              <p:nvPr/>
            </p:nvSpPr>
            <p:spPr bwMode="auto">
              <a:xfrm>
                <a:off x="2781" y="1934"/>
                <a:ext cx="138" cy="602"/>
              </a:xfrm>
              <a:custGeom>
                <a:avLst/>
                <a:gdLst>
                  <a:gd name="T0" fmla="*/ 138 w 138"/>
                  <a:gd name="T1" fmla="*/ 0 h 600"/>
                  <a:gd name="T2" fmla="*/ 138 w 138"/>
                  <a:gd name="T3" fmla="*/ 628 h 600"/>
                  <a:gd name="T4" fmla="*/ 0 w 138"/>
                  <a:gd name="T5" fmla="*/ 556 h 600"/>
                  <a:gd name="T6" fmla="*/ 138 w 138"/>
                  <a:gd name="T7" fmla="*/ 0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00">
                    <a:moveTo>
                      <a:pt x="138" y="0"/>
                    </a:moveTo>
                    <a:lnTo>
                      <a:pt x="138" y="600"/>
                    </a:lnTo>
                    <a:lnTo>
                      <a:pt x="0" y="528"/>
                    </a:lnTo>
                    <a:lnTo>
                      <a:pt x="13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22" name="Line 837"/>
              <p:cNvSpPr>
                <a:spLocks noChangeShapeType="1"/>
              </p:cNvSpPr>
              <p:nvPr/>
            </p:nvSpPr>
            <p:spPr bwMode="auto">
              <a:xfrm flipH="1">
                <a:off x="1717" y="2477"/>
                <a:ext cx="325" cy="29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23" name="AutoShape 838"/>
              <p:cNvSpPr>
                <a:spLocks noChangeArrowheads="1"/>
              </p:cNvSpPr>
              <p:nvPr/>
            </p:nvSpPr>
            <p:spPr bwMode="auto">
              <a:xfrm>
                <a:off x="2032" y="1787"/>
                <a:ext cx="769" cy="700"/>
              </a:xfrm>
              <a:prstGeom prst="triangle">
                <a:avLst>
                  <a:gd name="adj" fmla="val 46000"/>
                </a:avLst>
              </a:prstGeom>
              <a:gradFill rotWithShape="1">
                <a:gsLst>
                  <a:gs pos="0">
                    <a:srgbClr val="EBEBEB"/>
                  </a:gs>
                  <a:gs pos="100000">
                    <a:srgbClr val="B2B2B2"/>
                  </a:gs>
                </a:gsLst>
                <a:path path="shape">
                  <a:fillToRect l="50000" t="50000" r="50000" b="50000"/>
                </a:path>
              </a:gra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24" name="Freeform 839"/>
              <p:cNvSpPr>
                <a:spLocks/>
              </p:cNvSpPr>
              <p:nvPr/>
            </p:nvSpPr>
            <p:spPr bwMode="auto">
              <a:xfrm>
                <a:off x="1904" y="1787"/>
                <a:ext cx="473" cy="671"/>
              </a:xfrm>
              <a:custGeom>
                <a:avLst/>
                <a:gdLst>
                  <a:gd name="T0" fmla="*/ 391 w 480"/>
                  <a:gd name="T1" fmla="*/ 0 h 666"/>
                  <a:gd name="T2" fmla="*/ 0 w 480"/>
                  <a:gd name="T3" fmla="*/ 194 h 666"/>
                  <a:gd name="T4" fmla="*/ 122 w 480"/>
                  <a:gd name="T5" fmla="*/ 736 h 666"/>
                  <a:gd name="T6" fmla="*/ 391 w 480"/>
                  <a:gd name="T7" fmla="*/ 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666">
                    <a:moveTo>
                      <a:pt x="480" y="0"/>
                    </a:moveTo>
                    <a:lnTo>
                      <a:pt x="0" y="180"/>
                    </a:lnTo>
                    <a:lnTo>
                      <a:pt x="150" y="666"/>
                    </a:lnTo>
                    <a:lnTo>
                      <a:pt x="48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25" name="Freeform 840"/>
              <p:cNvSpPr>
                <a:spLocks/>
              </p:cNvSpPr>
              <p:nvPr/>
            </p:nvSpPr>
            <p:spPr bwMode="auto">
              <a:xfrm>
                <a:off x="2377" y="1787"/>
                <a:ext cx="542" cy="671"/>
              </a:xfrm>
              <a:custGeom>
                <a:avLst/>
                <a:gdLst>
                  <a:gd name="T0" fmla="*/ 0 w 534"/>
                  <a:gd name="T1" fmla="*/ 0 h 672"/>
                  <a:gd name="T2" fmla="*/ 494 w 534"/>
                  <a:gd name="T3" fmla="*/ 658 h 672"/>
                  <a:gd name="T4" fmla="*/ 657 w 534"/>
                  <a:gd name="T5" fmla="*/ 132 h 672"/>
                  <a:gd name="T6" fmla="*/ 0 w 534"/>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4" h="672">
                    <a:moveTo>
                      <a:pt x="0" y="0"/>
                    </a:moveTo>
                    <a:lnTo>
                      <a:pt x="402" y="672"/>
                    </a:lnTo>
                    <a:lnTo>
                      <a:pt x="534" y="132"/>
                    </a:lnTo>
                    <a:lnTo>
                      <a:pt x="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26" name="Freeform 841"/>
              <p:cNvSpPr>
                <a:spLocks/>
              </p:cNvSpPr>
              <p:nvPr/>
            </p:nvSpPr>
            <p:spPr bwMode="auto">
              <a:xfrm>
                <a:off x="2042" y="2457"/>
                <a:ext cx="730" cy="345"/>
              </a:xfrm>
              <a:custGeom>
                <a:avLst/>
                <a:gdLst>
                  <a:gd name="T0" fmla="*/ 0 w 726"/>
                  <a:gd name="T1" fmla="*/ 24 h 342"/>
                  <a:gd name="T2" fmla="*/ 412 w 726"/>
                  <a:gd name="T3" fmla="*/ 384 h 342"/>
                  <a:gd name="T4" fmla="*/ 782 w 726"/>
                  <a:gd name="T5" fmla="*/ 0 h 342"/>
                  <a:gd name="T6" fmla="*/ 0 w 726"/>
                  <a:gd name="T7" fmla="*/ 24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342">
                    <a:moveTo>
                      <a:pt x="0" y="24"/>
                    </a:moveTo>
                    <a:lnTo>
                      <a:pt x="384" y="342"/>
                    </a:lnTo>
                    <a:lnTo>
                      <a:pt x="726" y="0"/>
                    </a:lnTo>
                    <a:lnTo>
                      <a:pt x="0" y="24"/>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27" name="Freeform 842"/>
              <p:cNvSpPr>
                <a:spLocks/>
              </p:cNvSpPr>
              <p:nvPr/>
            </p:nvSpPr>
            <p:spPr bwMode="auto">
              <a:xfrm>
                <a:off x="1904" y="1964"/>
                <a:ext cx="168" cy="592"/>
              </a:xfrm>
              <a:custGeom>
                <a:avLst/>
                <a:gdLst>
                  <a:gd name="T0" fmla="*/ 0 w 168"/>
                  <a:gd name="T1" fmla="*/ 0 h 582"/>
                  <a:gd name="T2" fmla="*/ 0 w 168"/>
                  <a:gd name="T3" fmla="*/ 738 h 582"/>
                  <a:gd name="T4" fmla="*/ 168 w 168"/>
                  <a:gd name="T5" fmla="*/ 640 h 582"/>
                  <a:gd name="T6" fmla="*/ 0 w 168"/>
                  <a:gd name="T7" fmla="*/ 0 h 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82">
                    <a:moveTo>
                      <a:pt x="0" y="0"/>
                    </a:moveTo>
                    <a:lnTo>
                      <a:pt x="0" y="582"/>
                    </a:lnTo>
                    <a:lnTo>
                      <a:pt x="168" y="504"/>
                    </a:lnTo>
                    <a:lnTo>
                      <a:pt x="0"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28" name="Freeform 843"/>
              <p:cNvSpPr>
                <a:spLocks/>
              </p:cNvSpPr>
              <p:nvPr/>
            </p:nvSpPr>
            <p:spPr bwMode="auto">
              <a:xfrm>
                <a:off x="2387" y="1619"/>
                <a:ext cx="522" cy="306"/>
              </a:xfrm>
              <a:custGeom>
                <a:avLst/>
                <a:gdLst>
                  <a:gd name="T0" fmla="*/ 36 w 522"/>
                  <a:gd name="T1" fmla="*/ 0 h 306"/>
                  <a:gd name="T2" fmla="*/ 0 w 522"/>
                  <a:gd name="T3" fmla="*/ 186 h 306"/>
                  <a:gd name="T4" fmla="*/ 522 w 522"/>
                  <a:gd name="T5" fmla="*/ 306 h 306"/>
                  <a:gd name="T6" fmla="*/ 36 w 522"/>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06">
                    <a:moveTo>
                      <a:pt x="36" y="0"/>
                    </a:moveTo>
                    <a:lnTo>
                      <a:pt x="0" y="186"/>
                    </a:lnTo>
                    <a:lnTo>
                      <a:pt x="522" y="306"/>
                    </a:lnTo>
                    <a:lnTo>
                      <a:pt x="36"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929" name="Oval 844"/>
              <p:cNvSpPr>
                <a:spLocks noChangeArrowheads="1"/>
              </p:cNvSpPr>
              <p:nvPr/>
            </p:nvSpPr>
            <p:spPr bwMode="auto">
              <a:xfrm>
                <a:off x="1273" y="2783"/>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30" name="Oval 845"/>
              <p:cNvSpPr>
                <a:spLocks noChangeArrowheads="1"/>
              </p:cNvSpPr>
              <p:nvPr/>
            </p:nvSpPr>
            <p:spPr bwMode="auto">
              <a:xfrm>
                <a:off x="1628" y="2684"/>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31" name="Oval 846"/>
              <p:cNvSpPr>
                <a:spLocks noChangeArrowheads="1"/>
              </p:cNvSpPr>
              <p:nvPr/>
            </p:nvSpPr>
            <p:spPr bwMode="auto">
              <a:xfrm>
                <a:off x="1411" y="1599"/>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32" name="Oval 847"/>
              <p:cNvSpPr>
                <a:spLocks noChangeArrowheads="1"/>
              </p:cNvSpPr>
              <p:nvPr/>
            </p:nvSpPr>
            <p:spPr bwMode="auto">
              <a:xfrm>
                <a:off x="2101" y="1254"/>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33" name="Oval 848"/>
              <p:cNvSpPr>
                <a:spLocks noChangeArrowheads="1"/>
              </p:cNvSpPr>
              <p:nvPr/>
            </p:nvSpPr>
            <p:spPr bwMode="auto">
              <a:xfrm>
                <a:off x="2338" y="938"/>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34" name="Oval 849"/>
              <p:cNvSpPr>
                <a:spLocks noChangeArrowheads="1"/>
              </p:cNvSpPr>
              <p:nvPr/>
            </p:nvSpPr>
            <p:spPr bwMode="auto">
              <a:xfrm>
                <a:off x="2959" y="2743"/>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35" name="Oval 850"/>
              <p:cNvSpPr>
                <a:spLocks noChangeArrowheads="1"/>
              </p:cNvSpPr>
              <p:nvPr/>
            </p:nvSpPr>
            <p:spPr bwMode="auto">
              <a:xfrm>
                <a:off x="2348" y="3207"/>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36" name="Oval 851"/>
              <p:cNvSpPr>
                <a:spLocks noChangeArrowheads="1"/>
              </p:cNvSpPr>
              <p:nvPr/>
            </p:nvSpPr>
            <p:spPr bwMode="auto">
              <a:xfrm>
                <a:off x="3314" y="2714"/>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37" name="Oval 852"/>
              <p:cNvSpPr>
                <a:spLocks noChangeArrowheads="1"/>
              </p:cNvSpPr>
              <p:nvPr/>
            </p:nvSpPr>
            <p:spPr bwMode="auto">
              <a:xfrm>
                <a:off x="3393" y="1481"/>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38" name="Oval 853"/>
              <p:cNvSpPr>
                <a:spLocks noChangeArrowheads="1"/>
              </p:cNvSpPr>
              <p:nvPr/>
            </p:nvSpPr>
            <p:spPr bwMode="auto">
              <a:xfrm>
                <a:off x="2367" y="2763"/>
                <a:ext cx="14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39" name="Oval 854"/>
              <p:cNvSpPr>
                <a:spLocks noChangeArrowheads="1"/>
              </p:cNvSpPr>
              <p:nvPr/>
            </p:nvSpPr>
            <p:spPr bwMode="auto">
              <a:xfrm>
                <a:off x="1805" y="2467"/>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40" name="Oval 855"/>
              <p:cNvSpPr>
                <a:spLocks noChangeArrowheads="1"/>
              </p:cNvSpPr>
              <p:nvPr/>
            </p:nvSpPr>
            <p:spPr bwMode="auto">
              <a:xfrm>
                <a:off x="1963" y="2388"/>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41" name="Oval 856"/>
              <p:cNvSpPr>
                <a:spLocks noChangeArrowheads="1"/>
              </p:cNvSpPr>
              <p:nvPr/>
            </p:nvSpPr>
            <p:spPr bwMode="auto">
              <a:xfrm>
                <a:off x="2693" y="2368"/>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42" name="Oval 857"/>
              <p:cNvSpPr>
                <a:spLocks noChangeArrowheads="1"/>
              </p:cNvSpPr>
              <p:nvPr/>
            </p:nvSpPr>
            <p:spPr bwMode="auto">
              <a:xfrm>
                <a:off x="2850" y="2418"/>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43" name="Oval 858"/>
              <p:cNvSpPr>
                <a:spLocks noChangeArrowheads="1"/>
              </p:cNvSpPr>
              <p:nvPr/>
            </p:nvSpPr>
            <p:spPr bwMode="auto">
              <a:xfrm>
                <a:off x="2870" y="1826"/>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44" name="Oval 859"/>
              <p:cNvSpPr>
                <a:spLocks noChangeArrowheads="1"/>
              </p:cNvSpPr>
              <p:nvPr/>
            </p:nvSpPr>
            <p:spPr bwMode="auto">
              <a:xfrm>
                <a:off x="1835" y="1895"/>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45" name="Oval 860"/>
              <p:cNvSpPr>
                <a:spLocks noChangeArrowheads="1"/>
              </p:cNvSpPr>
              <p:nvPr/>
            </p:nvSpPr>
            <p:spPr bwMode="auto">
              <a:xfrm>
                <a:off x="2298" y="1727"/>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46" name="Oval 861"/>
              <p:cNvSpPr>
                <a:spLocks noChangeArrowheads="1"/>
              </p:cNvSpPr>
              <p:nvPr/>
            </p:nvSpPr>
            <p:spPr bwMode="auto">
              <a:xfrm>
                <a:off x="2338" y="1530"/>
                <a:ext cx="158"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grpSp>
        <p:grpSp>
          <p:nvGrpSpPr>
            <p:cNvPr id="34864" name="Group 862"/>
            <p:cNvGrpSpPr>
              <a:grpSpLocks/>
            </p:cNvGrpSpPr>
            <p:nvPr/>
          </p:nvGrpSpPr>
          <p:grpSpPr bwMode="auto">
            <a:xfrm>
              <a:off x="3219004" y="5548313"/>
              <a:ext cx="371475" cy="393700"/>
              <a:chOff x="1273" y="938"/>
              <a:chExt cx="2297" cy="2445"/>
            </a:xfrm>
          </p:grpSpPr>
          <p:sp>
            <p:nvSpPr>
              <p:cNvPr id="34873" name="Freeform 863"/>
              <p:cNvSpPr>
                <a:spLocks/>
              </p:cNvSpPr>
              <p:nvPr/>
            </p:nvSpPr>
            <p:spPr bwMode="auto">
              <a:xfrm>
                <a:off x="1911" y="1630"/>
                <a:ext cx="510" cy="335"/>
              </a:xfrm>
              <a:custGeom>
                <a:avLst/>
                <a:gdLst>
                  <a:gd name="T0" fmla="*/ 0 w 504"/>
                  <a:gd name="T1" fmla="*/ 322 h 336"/>
                  <a:gd name="T2" fmla="*/ 595 w 504"/>
                  <a:gd name="T3" fmla="*/ 0 h 336"/>
                  <a:gd name="T4" fmla="*/ 553 w 504"/>
                  <a:gd name="T5" fmla="*/ 168 h 336"/>
                  <a:gd name="T6" fmla="*/ 0 w 504"/>
                  <a:gd name="T7" fmla="*/ 322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336">
                    <a:moveTo>
                      <a:pt x="0" y="336"/>
                    </a:moveTo>
                    <a:lnTo>
                      <a:pt x="504" y="0"/>
                    </a:lnTo>
                    <a:lnTo>
                      <a:pt x="468" y="168"/>
                    </a:lnTo>
                    <a:lnTo>
                      <a:pt x="0" y="336"/>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74" name="Freeform 864"/>
              <p:cNvSpPr>
                <a:spLocks/>
              </p:cNvSpPr>
              <p:nvPr/>
            </p:nvSpPr>
            <p:spPr bwMode="auto">
              <a:xfrm>
                <a:off x="2421" y="2458"/>
                <a:ext cx="491" cy="365"/>
              </a:xfrm>
              <a:custGeom>
                <a:avLst/>
                <a:gdLst>
                  <a:gd name="T0" fmla="*/ 334 w 492"/>
                  <a:gd name="T1" fmla="*/ 0 h 360"/>
                  <a:gd name="T2" fmla="*/ 478 w 492"/>
                  <a:gd name="T3" fmla="*/ 74 h 360"/>
                  <a:gd name="T4" fmla="*/ 0 w 492"/>
                  <a:gd name="T5" fmla="*/ 436 h 360"/>
                  <a:gd name="T6" fmla="*/ 334 w 492"/>
                  <a:gd name="T7" fmla="*/ 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2" h="360">
                    <a:moveTo>
                      <a:pt x="348" y="0"/>
                    </a:moveTo>
                    <a:lnTo>
                      <a:pt x="492" y="60"/>
                    </a:lnTo>
                    <a:lnTo>
                      <a:pt x="0" y="360"/>
                    </a:lnTo>
                    <a:lnTo>
                      <a:pt x="34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75" name="Freeform 865"/>
              <p:cNvSpPr>
                <a:spLocks/>
              </p:cNvSpPr>
              <p:nvPr/>
            </p:nvSpPr>
            <p:spPr bwMode="auto">
              <a:xfrm>
                <a:off x="1911" y="2478"/>
                <a:ext cx="520" cy="335"/>
              </a:xfrm>
              <a:custGeom>
                <a:avLst/>
                <a:gdLst>
                  <a:gd name="T0" fmla="*/ 0 w 522"/>
                  <a:gd name="T1" fmla="*/ 58 h 342"/>
                  <a:gd name="T2" fmla="*/ 494 w 522"/>
                  <a:gd name="T3" fmla="*/ 256 h 342"/>
                  <a:gd name="T4" fmla="*/ 130 w 522"/>
                  <a:gd name="T5" fmla="*/ 0 h 342"/>
                  <a:gd name="T6" fmla="*/ 0 w 522"/>
                  <a:gd name="T7" fmla="*/ 58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42">
                    <a:moveTo>
                      <a:pt x="0" y="72"/>
                    </a:moveTo>
                    <a:lnTo>
                      <a:pt x="522" y="342"/>
                    </a:lnTo>
                    <a:lnTo>
                      <a:pt x="144" y="0"/>
                    </a:lnTo>
                    <a:lnTo>
                      <a:pt x="0" y="72"/>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76" name="Line 866"/>
              <p:cNvSpPr>
                <a:spLocks noChangeShapeType="1"/>
              </p:cNvSpPr>
              <p:nvPr/>
            </p:nvSpPr>
            <p:spPr bwMode="auto">
              <a:xfrm>
                <a:off x="2431" y="2843"/>
                <a:ext cx="0"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77" name="Line 867"/>
              <p:cNvSpPr>
                <a:spLocks noChangeShapeType="1"/>
              </p:cNvSpPr>
              <p:nvPr/>
            </p:nvSpPr>
            <p:spPr bwMode="auto">
              <a:xfrm>
                <a:off x="2421" y="1117"/>
                <a:ext cx="0" cy="44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78" name="Line 868"/>
              <p:cNvSpPr>
                <a:spLocks noChangeShapeType="1"/>
              </p:cNvSpPr>
              <p:nvPr/>
            </p:nvSpPr>
            <p:spPr bwMode="auto">
              <a:xfrm flipH="1">
                <a:off x="2952" y="1571"/>
                <a:ext cx="540" cy="32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79" name="Line 869"/>
              <p:cNvSpPr>
                <a:spLocks noChangeShapeType="1"/>
              </p:cNvSpPr>
              <p:nvPr/>
            </p:nvSpPr>
            <p:spPr bwMode="auto">
              <a:xfrm flipH="1" flipV="1">
                <a:off x="2942" y="2488"/>
                <a:ext cx="461"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80" name="Line 870"/>
              <p:cNvSpPr>
                <a:spLocks noChangeShapeType="1"/>
              </p:cNvSpPr>
              <p:nvPr/>
            </p:nvSpPr>
            <p:spPr bwMode="auto">
              <a:xfrm>
                <a:off x="2775" y="2458"/>
                <a:ext cx="275" cy="365"/>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81" name="Line 871"/>
              <p:cNvSpPr>
                <a:spLocks noChangeShapeType="1"/>
              </p:cNvSpPr>
              <p:nvPr/>
            </p:nvSpPr>
            <p:spPr bwMode="auto">
              <a:xfrm>
                <a:off x="1509" y="1699"/>
                <a:ext cx="402" cy="28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82" name="Line 872"/>
              <p:cNvSpPr>
                <a:spLocks noChangeShapeType="1"/>
              </p:cNvSpPr>
              <p:nvPr/>
            </p:nvSpPr>
            <p:spPr bwMode="auto">
              <a:xfrm>
                <a:off x="2196" y="1354"/>
                <a:ext cx="187" cy="45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83" name="Line 873"/>
              <p:cNvSpPr>
                <a:spLocks noChangeShapeType="1"/>
              </p:cNvSpPr>
              <p:nvPr/>
            </p:nvSpPr>
            <p:spPr bwMode="auto">
              <a:xfrm flipH="1">
                <a:off x="1361" y="2557"/>
                <a:ext cx="520" cy="31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84" name="Freeform 874"/>
              <p:cNvSpPr>
                <a:spLocks/>
              </p:cNvSpPr>
              <p:nvPr/>
            </p:nvSpPr>
            <p:spPr bwMode="auto">
              <a:xfrm>
                <a:off x="2775" y="1936"/>
                <a:ext cx="137" cy="602"/>
              </a:xfrm>
              <a:custGeom>
                <a:avLst/>
                <a:gdLst>
                  <a:gd name="T0" fmla="*/ 124 w 138"/>
                  <a:gd name="T1" fmla="*/ 0 h 600"/>
                  <a:gd name="T2" fmla="*/ 124 w 138"/>
                  <a:gd name="T3" fmla="*/ 628 h 600"/>
                  <a:gd name="T4" fmla="*/ 0 w 138"/>
                  <a:gd name="T5" fmla="*/ 556 h 600"/>
                  <a:gd name="T6" fmla="*/ 124 w 138"/>
                  <a:gd name="T7" fmla="*/ 0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00">
                    <a:moveTo>
                      <a:pt x="138" y="0"/>
                    </a:moveTo>
                    <a:lnTo>
                      <a:pt x="138" y="600"/>
                    </a:lnTo>
                    <a:lnTo>
                      <a:pt x="0" y="528"/>
                    </a:lnTo>
                    <a:lnTo>
                      <a:pt x="138"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85" name="Line 875"/>
              <p:cNvSpPr>
                <a:spLocks noChangeShapeType="1"/>
              </p:cNvSpPr>
              <p:nvPr/>
            </p:nvSpPr>
            <p:spPr bwMode="auto">
              <a:xfrm flipH="1">
                <a:off x="1715" y="2478"/>
                <a:ext cx="324" cy="296"/>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86" name="AutoShape 876"/>
              <p:cNvSpPr>
                <a:spLocks noChangeArrowheads="1"/>
              </p:cNvSpPr>
              <p:nvPr/>
            </p:nvSpPr>
            <p:spPr bwMode="auto">
              <a:xfrm>
                <a:off x="2029" y="1788"/>
                <a:ext cx="775" cy="700"/>
              </a:xfrm>
              <a:prstGeom prst="triangle">
                <a:avLst>
                  <a:gd name="adj" fmla="val 46000"/>
                </a:avLst>
              </a:prstGeom>
              <a:gradFill rotWithShape="1">
                <a:gsLst>
                  <a:gs pos="0">
                    <a:srgbClr val="EBEBEB"/>
                  </a:gs>
                  <a:gs pos="100000">
                    <a:srgbClr val="B2B2B2"/>
                  </a:gs>
                </a:gsLst>
                <a:path path="shape">
                  <a:fillToRect l="50000" t="50000" r="50000" b="50000"/>
                </a:path>
              </a:gra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87" name="Freeform 877"/>
              <p:cNvSpPr>
                <a:spLocks/>
              </p:cNvSpPr>
              <p:nvPr/>
            </p:nvSpPr>
            <p:spPr bwMode="auto">
              <a:xfrm>
                <a:off x="1901" y="1788"/>
                <a:ext cx="481" cy="671"/>
              </a:xfrm>
              <a:custGeom>
                <a:avLst/>
                <a:gdLst>
                  <a:gd name="T0" fmla="*/ 494 w 480"/>
                  <a:gd name="T1" fmla="*/ 0 h 666"/>
                  <a:gd name="T2" fmla="*/ 0 w 480"/>
                  <a:gd name="T3" fmla="*/ 194 h 666"/>
                  <a:gd name="T4" fmla="*/ 150 w 480"/>
                  <a:gd name="T5" fmla="*/ 736 h 666"/>
                  <a:gd name="T6" fmla="*/ 494 w 480"/>
                  <a:gd name="T7" fmla="*/ 0 h 6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666">
                    <a:moveTo>
                      <a:pt x="480" y="0"/>
                    </a:moveTo>
                    <a:lnTo>
                      <a:pt x="0" y="180"/>
                    </a:lnTo>
                    <a:lnTo>
                      <a:pt x="150" y="666"/>
                    </a:lnTo>
                    <a:lnTo>
                      <a:pt x="48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88" name="Freeform 878"/>
              <p:cNvSpPr>
                <a:spLocks/>
              </p:cNvSpPr>
              <p:nvPr/>
            </p:nvSpPr>
            <p:spPr bwMode="auto">
              <a:xfrm>
                <a:off x="2382" y="1788"/>
                <a:ext cx="530" cy="671"/>
              </a:xfrm>
              <a:custGeom>
                <a:avLst/>
                <a:gdLst>
                  <a:gd name="T0" fmla="*/ 0 w 534"/>
                  <a:gd name="T1" fmla="*/ 0 h 672"/>
                  <a:gd name="T2" fmla="*/ 360 w 534"/>
                  <a:gd name="T3" fmla="*/ 658 h 672"/>
                  <a:gd name="T4" fmla="*/ 478 w 534"/>
                  <a:gd name="T5" fmla="*/ 132 h 672"/>
                  <a:gd name="T6" fmla="*/ 0 w 534"/>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4" h="672">
                    <a:moveTo>
                      <a:pt x="0" y="0"/>
                    </a:moveTo>
                    <a:lnTo>
                      <a:pt x="402" y="672"/>
                    </a:lnTo>
                    <a:lnTo>
                      <a:pt x="534" y="132"/>
                    </a:lnTo>
                    <a:lnTo>
                      <a:pt x="0" y="0"/>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89" name="Freeform 879"/>
              <p:cNvSpPr>
                <a:spLocks/>
              </p:cNvSpPr>
              <p:nvPr/>
            </p:nvSpPr>
            <p:spPr bwMode="auto">
              <a:xfrm>
                <a:off x="2048" y="2458"/>
                <a:ext cx="726" cy="345"/>
              </a:xfrm>
              <a:custGeom>
                <a:avLst/>
                <a:gdLst>
                  <a:gd name="T0" fmla="*/ 0 w 726"/>
                  <a:gd name="T1" fmla="*/ 24 h 342"/>
                  <a:gd name="T2" fmla="*/ 384 w 726"/>
                  <a:gd name="T3" fmla="*/ 384 h 342"/>
                  <a:gd name="T4" fmla="*/ 726 w 726"/>
                  <a:gd name="T5" fmla="*/ 0 h 342"/>
                  <a:gd name="T6" fmla="*/ 0 w 726"/>
                  <a:gd name="T7" fmla="*/ 24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6" h="342">
                    <a:moveTo>
                      <a:pt x="0" y="24"/>
                    </a:moveTo>
                    <a:lnTo>
                      <a:pt x="384" y="342"/>
                    </a:lnTo>
                    <a:lnTo>
                      <a:pt x="726" y="0"/>
                    </a:lnTo>
                    <a:lnTo>
                      <a:pt x="0" y="24"/>
                    </a:lnTo>
                    <a:close/>
                  </a:path>
                </a:pathLst>
              </a:custGeom>
              <a:gradFill rotWithShape="1">
                <a:gsLst>
                  <a:gs pos="0">
                    <a:srgbClr val="B2B2B2"/>
                  </a:gs>
                  <a:gs pos="50000">
                    <a:srgbClr val="EBEBEB"/>
                  </a:gs>
                  <a:gs pos="100000">
                    <a:srgbClr val="B2B2B2"/>
                  </a:gs>
                </a:gsLst>
                <a:lin ang="2700000" scaled="1"/>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90" name="Freeform 880"/>
              <p:cNvSpPr>
                <a:spLocks/>
              </p:cNvSpPr>
              <p:nvPr/>
            </p:nvSpPr>
            <p:spPr bwMode="auto">
              <a:xfrm>
                <a:off x="1901" y="1965"/>
                <a:ext cx="167" cy="592"/>
              </a:xfrm>
              <a:custGeom>
                <a:avLst/>
                <a:gdLst>
                  <a:gd name="T0" fmla="*/ 0 w 168"/>
                  <a:gd name="T1" fmla="*/ 0 h 582"/>
                  <a:gd name="T2" fmla="*/ 0 w 168"/>
                  <a:gd name="T3" fmla="*/ 738 h 582"/>
                  <a:gd name="T4" fmla="*/ 154 w 168"/>
                  <a:gd name="T5" fmla="*/ 640 h 582"/>
                  <a:gd name="T6" fmla="*/ 0 w 168"/>
                  <a:gd name="T7" fmla="*/ 0 h 5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582">
                    <a:moveTo>
                      <a:pt x="0" y="0"/>
                    </a:moveTo>
                    <a:lnTo>
                      <a:pt x="0" y="582"/>
                    </a:lnTo>
                    <a:lnTo>
                      <a:pt x="168" y="504"/>
                    </a:lnTo>
                    <a:lnTo>
                      <a:pt x="0"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91" name="Freeform 881"/>
              <p:cNvSpPr>
                <a:spLocks/>
              </p:cNvSpPr>
              <p:nvPr/>
            </p:nvSpPr>
            <p:spPr bwMode="auto">
              <a:xfrm>
                <a:off x="2392" y="1620"/>
                <a:ext cx="520" cy="306"/>
              </a:xfrm>
              <a:custGeom>
                <a:avLst/>
                <a:gdLst>
                  <a:gd name="T0" fmla="*/ 36 w 522"/>
                  <a:gd name="T1" fmla="*/ 0 h 306"/>
                  <a:gd name="T2" fmla="*/ 0 w 522"/>
                  <a:gd name="T3" fmla="*/ 186 h 306"/>
                  <a:gd name="T4" fmla="*/ 494 w 522"/>
                  <a:gd name="T5" fmla="*/ 306 h 306"/>
                  <a:gd name="T6" fmla="*/ 36 w 522"/>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2" h="306">
                    <a:moveTo>
                      <a:pt x="36" y="0"/>
                    </a:moveTo>
                    <a:lnTo>
                      <a:pt x="0" y="186"/>
                    </a:lnTo>
                    <a:lnTo>
                      <a:pt x="522" y="306"/>
                    </a:lnTo>
                    <a:lnTo>
                      <a:pt x="36" y="0"/>
                    </a:lnTo>
                    <a:close/>
                  </a:path>
                </a:pathLst>
              </a:custGeom>
              <a:gradFill rotWithShape="1">
                <a:gsLst>
                  <a:gs pos="0">
                    <a:srgbClr val="B2B2B2"/>
                  </a:gs>
                  <a:gs pos="100000">
                    <a:srgbClr val="DFDFDF"/>
                  </a:gs>
                </a:gsLst>
                <a:path path="rect">
                  <a:fillToRect r="100000" b="100000"/>
                </a:path>
              </a:gradFill>
              <a:ln w="635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92" name="Oval 882"/>
              <p:cNvSpPr>
                <a:spLocks noChangeArrowheads="1"/>
              </p:cNvSpPr>
              <p:nvPr/>
            </p:nvSpPr>
            <p:spPr bwMode="auto">
              <a:xfrm>
                <a:off x="1273" y="2784"/>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93" name="Oval 883"/>
              <p:cNvSpPr>
                <a:spLocks noChangeArrowheads="1"/>
              </p:cNvSpPr>
              <p:nvPr/>
            </p:nvSpPr>
            <p:spPr bwMode="auto">
              <a:xfrm>
                <a:off x="1626" y="2685"/>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94" name="Oval 884"/>
              <p:cNvSpPr>
                <a:spLocks noChangeArrowheads="1"/>
              </p:cNvSpPr>
              <p:nvPr/>
            </p:nvSpPr>
            <p:spPr bwMode="auto">
              <a:xfrm>
                <a:off x="1410" y="1600"/>
                <a:ext cx="18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95" name="Oval 885"/>
              <p:cNvSpPr>
                <a:spLocks noChangeArrowheads="1"/>
              </p:cNvSpPr>
              <p:nvPr/>
            </p:nvSpPr>
            <p:spPr bwMode="auto">
              <a:xfrm>
                <a:off x="2107" y="1255"/>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96" name="Oval 886"/>
              <p:cNvSpPr>
                <a:spLocks noChangeArrowheads="1"/>
              </p:cNvSpPr>
              <p:nvPr/>
            </p:nvSpPr>
            <p:spPr bwMode="auto">
              <a:xfrm>
                <a:off x="2343" y="939"/>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97" name="Oval 887"/>
              <p:cNvSpPr>
                <a:spLocks noChangeArrowheads="1"/>
              </p:cNvSpPr>
              <p:nvPr/>
            </p:nvSpPr>
            <p:spPr bwMode="auto">
              <a:xfrm>
                <a:off x="2961" y="2744"/>
                <a:ext cx="18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98" name="Oval 888"/>
              <p:cNvSpPr>
                <a:spLocks noChangeArrowheads="1"/>
              </p:cNvSpPr>
              <p:nvPr/>
            </p:nvSpPr>
            <p:spPr bwMode="auto">
              <a:xfrm>
                <a:off x="2343" y="3208"/>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899" name="Oval 889"/>
              <p:cNvSpPr>
                <a:spLocks noChangeArrowheads="1"/>
              </p:cNvSpPr>
              <p:nvPr/>
            </p:nvSpPr>
            <p:spPr bwMode="auto">
              <a:xfrm>
                <a:off x="3315" y="2715"/>
                <a:ext cx="177" cy="187"/>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00" name="Oval 890"/>
              <p:cNvSpPr>
                <a:spLocks noChangeArrowheads="1"/>
              </p:cNvSpPr>
              <p:nvPr/>
            </p:nvSpPr>
            <p:spPr bwMode="auto">
              <a:xfrm>
                <a:off x="3393" y="1482"/>
                <a:ext cx="177" cy="178"/>
              </a:xfrm>
              <a:prstGeom prst="ellipse">
                <a:avLst/>
              </a:prstGeom>
              <a:gradFill rotWithShape="1">
                <a:gsLst>
                  <a:gs pos="0">
                    <a:srgbClr val="D7E2FE"/>
                  </a:gs>
                  <a:gs pos="100000">
                    <a:srgbClr val="618FFD"/>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en-US" sz="1100" kern="0">
                  <a:solidFill>
                    <a:srgbClr val="000000"/>
                  </a:solidFill>
                  <a:latin typeface="Candara" panose="020E0502030303020204" pitchFamily="34" charset="0"/>
                  <a:ea typeface="MS Gothic" panose="020B0609070205080204" pitchFamily="49" charset="-128"/>
                </a:endParaRPr>
              </a:p>
            </p:txBody>
          </p:sp>
          <p:sp>
            <p:nvSpPr>
              <p:cNvPr id="34901" name="Oval 891"/>
              <p:cNvSpPr>
                <a:spLocks noChangeArrowheads="1"/>
              </p:cNvSpPr>
              <p:nvPr/>
            </p:nvSpPr>
            <p:spPr bwMode="auto">
              <a:xfrm>
                <a:off x="2363" y="2764"/>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02" name="Oval 892"/>
              <p:cNvSpPr>
                <a:spLocks noChangeArrowheads="1"/>
              </p:cNvSpPr>
              <p:nvPr/>
            </p:nvSpPr>
            <p:spPr bwMode="auto">
              <a:xfrm>
                <a:off x="1803" y="246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03" name="Oval 893"/>
              <p:cNvSpPr>
                <a:spLocks noChangeArrowheads="1"/>
              </p:cNvSpPr>
              <p:nvPr/>
            </p:nvSpPr>
            <p:spPr bwMode="auto">
              <a:xfrm>
                <a:off x="1960" y="238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04" name="Oval 894"/>
              <p:cNvSpPr>
                <a:spLocks noChangeArrowheads="1"/>
              </p:cNvSpPr>
              <p:nvPr/>
            </p:nvSpPr>
            <p:spPr bwMode="auto">
              <a:xfrm>
                <a:off x="2696" y="2370"/>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05" name="Oval 895"/>
              <p:cNvSpPr>
                <a:spLocks noChangeArrowheads="1"/>
              </p:cNvSpPr>
              <p:nvPr/>
            </p:nvSpPr>
            <p:spPr bwMode="auto">
              <a:xfrm>
                <a:off x="2853" y="2419"/>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06" name="Oval 896"/>
              <p:cNvSpPr>
                <a:spLocks noChangeArrowheads="1"/>
              </p:cNvSpPr>
              <p:nvPr/>
            </p:nvSpPr>
            <p:spPr bwMode="auto">
              <a:xfrm>
                <a:off x="2873" y="1827"/>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07" name="Oval 897"/>
              <p:cNvSpPr>
                <a:spLocks noChangeArrowheads="1"/>
              </p:cNvSpPr>
              <p:nvPr/>
            </p:nvSpPr>
            <p:spPr bwMode="auto">
              <a:xfrm>
                <a:off x="1833" y="1896"/>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08" name="Oval 898"/>
              <p:cNvSpPr>
                <a:spLocks noChangeArrowheads="1"/>
              </p:cNvSpPr>
              <p:nvPr/>
            </p:nvSpPr>
            <p:spPr bwMode="auto">
              <a:xfrm>
                <a:off x="2294" y="1728"/>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sp>
            <p:nvSpPr>
              <p:cNvPr id="34909" name="Oval 899"/>
              <p:cNvSpPr>
                <a:spLocks noChangeArrowheads="1"/>
              </p:cNvSpPr>
              <p:nvPr/>
            </p:nvSpPr>
            <p:spPr bwMode="auto">
              <a:xfrm>
                <a:off x="2333" y="1531"/>
                <a:ext cx="157" cy="158"/>
              </a:xfrm>
              <a:prstGeom prst="ellipse">
                <a:avLst/>
              </a:prstGeom>
              <a:gradFill rotWithShape="1">
                <a:gsLst>
                  <a:gs pos="0">
                    <a:srgbClr val="FFEBE2"/>
                  </a:gs>
                  <a:gs pos="100000">
                    <a:srgbClr val="FF9966"/>
                  </a:gs>
                </a:gsLst>
                <a:path path="shape">
                  <a:fillToRect l="50000" t="50000" r="50000" b="50000"/>
                </a:path>
              </a:gra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ja-JP" altLang="ja-JP" sz="1100" kern="0">
                  <a:solidFill>
                    <a:srgbClr val="FF0000"/>
                  </a:solidFill>
                  <a:latin typeface="Candara" panose="020E0502030303020204" pitchFamily="34" charset="0"/>
                  <a:ea typeface="MS Gothic" panose="020B0609070205080204" pitchFamily="49" charset="-128"/>
                </a:endParaRPr>
              </a:p>
            </p:txBody>
          </p:sp>
        </p:grpSp>
        <p:sp>
          <p:nvSpPr>
            <p:cNvPr id="34865" name="Freeform 900"/>
            <p:cNvSpPr>
              <a:spLocks/>
            </p:cNvSpPr>
            <p:nvPr/>
          </p:nvSpPr>
          <p:spPr bwMode="auto">
            <a:xfrm>
              <a:off x="7240141" y="5386555"/>
              <a:ext cx="503237" cy="439907"/>
            </a:xfrm>
            <a:custGeom>
              <a:avLst/>
              <a:gdLst>
                <a:gd name="T0" fmla="*/ 2147483646 w 545"/>
                <a:gd name="T1" fmla="*/ 2147483646 h 499"/>
                <a:gd name="T2" fmla="*/ 2147483646 w 545"/>
                <a:gd name="T3" fmla="*/ 2147483646 h 499"/>
                <a:gd name="T4" fmla="*/ 2147483646 w 545"/>
                <a:gd name="T5" fmla="*/ 2147483646 h 499"/>
                <a:gd name="T6" fmla="*/ 2147483646 w 545"/>
                <a:gd name="T7" fmla="*/ 2147483646 h 499"/>
                <a:gd name="T8" fmla="*/ 2147483646 w 545"/>
                <a:gd name="T9" fmla="*/ 2147483646 h 499"/>
                <a:gd name="T10" fmla="*/ 2147483646 w 545"/>
                <a:gd name="T11" fmla="*/ 2147483646 h 499"/>
                <a:gd name="T12" fmla="*/ 2147483646 w 545"/>
                <a:gd name="T13" fmla="*/ 2147483646 h 499"/>
                <a:gd name="T14" fmla="*/ 2147483646 w 545"/>
                <a:gd name="T15" fmla="*/ 2147483646 h 499"/>
                <a:gd name="T16" fmla="*/ 2147483646 w 545"/>
                <a:gd name="T17" fmla="*/ 2147483646 h 499"/>
                <a:gd name="T18" fmla="*/ 2147483646 w 545"/>
                <a:gd name="T19" fmla="*/ 2147483646 h 499"/>
                <a:gd name="T20" fmla="*/ 2147483646 w 545"/>
                <a:gd name="T21" fmla="*/ 2147483646 h 499"/>
                <a:gd name="T22" fmla="*/ 2147483646 w 545"/>
                <a:gd name="T23" fmla="*/ 2147483646 h 499"/>
                <a:gd name="T24" fmla="*/ 2147483646 w 545"/>
                <a:gd name="T25" fmla="*/ 2147483646 h 499"/>
                <a:gd name="T26" fmla="*/ 2147483646 w 545"/>
                <a:gd name="T27" fmla="*/ 2147483646 h 499"/>
                <a:gd name="T28" fmla="*/ 2147483646 w 545"/>
                <a:gd name="T29" fmla="*/ 2147483646 h 499"/>
                <a:gd name="T30" fmla="*/ 0 w 545"/>
                <a:gd name="T31" fmla="*/ 2147483646 h 499"/>
                <a:gd name="T32" fmla="*/ 2147483646 w 545"/>
                <a:gd name="T33" fmla="*/ 2147483646 h 499"/>
                <a:gd name="T34" fmla="*/ 2147483646 w 545"/>
                <a:gd name="T35" fmla="*/ 2147483646 h 499"/>
                <a:gd name="T36" fmla="*/ 2147483646 w 545"/>
                <a:gd name="T37" fmla="*/ 2147483646 h 499"/>
                <a:gd name="T38" fmla="*/ 2147483646 w 545"/>
                <a:gd name="T39" fmla="*/ 0 h 499"/>
                <a:gd name="T40" fmla="*/ 2147483646 w 545"/>
                <a:gd name="T41" fmla="*/ 2147483646 h 499"/>
                <a:gd name="T42" fmla="*/ 2147483646 w 545"/>
                <a:gd name="T43" fmla="*/ 2147483646 h 499"/>
                <a:gd name="T44" fmla="*/ 2147483646 w 545"/>
                <a:gd name="T45" fmla="*/ 2147483646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5" h="499">
                  <a:moveTo>
                    <a:pt x="318" y="182"/>
                  </a:moveTo>
                  <a:lnTo>
                    <a:pt x="499" y="91"/>
                  </a:lnTo>
                  <a:lnTo>
                    <a:pt x="318" y="227"/>
                  </a:lnTo>
                  <a:lnTo>
                    <a:pt x="545" y="227"/>
                  </a:lnTo>
                  <a:lnTo>
                    <a:pt x="408" y="272"/>
                  </a:lnTo>
                  <a:lnTo>
                    <a:pt x="545" y="363"/>
                  </a:lnTo>
                  <a:lnTo>
                    <a:pt x="363" y="272"/>
                  </a:lnTo>
                  <a:lnTo>
                    <a:pt x="408" y="454"/>
                  </a:lnTo>
                  <a:lnTo>
                    <a:pt x="318" y="318"/>
                  </a:lnTo>
                  <a:lnTo>
                    <a:pt x="318" y="499"/>
                  </a:lnTo>
                  <a:lnTo>
                    <a:pt x="272" y="318"/>
                  </a:lnTo>
                  <a:lnTo>
                    <a:pt x="136" y="454"/>
                  </a:lnTo>
                  <a:lnTo>
                    <a:pt x="227" y="318"/>
                  </a:lnTo>
                  <a:lnTo>
                    <a:pt x="46" y="318"/>
                  </a:lnTo>
                  <a:lnTo>
                    <a:pt x="182" y="272"/>
                  </a:lnTo>
                  <a:lnTo>
                    <a:pt x="0" y="182"/>
                  </a:lnTo>
                  <a:lnTo>
                    <a:pt x="182" y="227"/>
                  </a:lnTo>
                  <a:lnTo>
                    <a:pt x="136" y="46"/>
                  </a:lnTo>
                  <a:lnTo>
                    <a:pt x="227" y="182"/>
                  </a:lnTo>
                  <a:lnTo>
                    <a:pt x="227" y="0"/>
                  </a:lnTo>
                  <a:lnTo>
                    <a:pt x="272" y="182"/>
                  </a:lnTo>
                  <a:lnTo>
                    <a:pt x="363" y="91"/>
                  </a:lnTo>
                  <a:lnTo>
                    <a:pt x="318" y="182"/>
                  </a:lnTo>
                  <a:close/>
                </a:path>
              </a:pathLst>
            </a:custGeom>
            <a:gradFill rotWithShape="1">
              <a:gsLst>
                <a:gs pos="0">
                  <a:srgbClr val="0066FF"/>
                </a:gs>
                <a:gs pos="50000">
                  <a:srgbClr val="DFECFF"/>
                </a:gs>
                <a:gs pos="100000">
                  <a:srgbClr val="0066FF"/>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66" name="Freeform 901"/>
            <p:cNvSpPr>
              <a:spLocks/>
            </p:cNvSpPr>
            <p:nvPr/>
          </p:nvSpPr>
          <p:spPr bwMode="auto">
            <a:xfrm>
              <a:off x="7673528" y="5531073"/>
              <a:ext cx="503238" cy="439908"/>
            </a:xfrm>
            <a:custGeom>
              <a:avLst/>
              <a:gdLst>
                <a:gd name="T0" fmla="*/ 2147483646 w 545"/>
                <a:gd name="T1" fmla="*/ 2147483646 h 499"/>
                <a:gd name="T2" fmla="*/ 2147483646 w 545"/>
                <a:gd name="T3" fmla="*/ 2147483646 h 499"/>
                <a:gd name="T4" fmla="*/ 2147483646 w 545"/>
                <a:gd name="T5" fmla="*/ 2147483646 h 499"/>
                <a:gd name="T6" fmla="*/ 2147483646 w 545"/>
                <a:gd name="T7" fmla="*/ 2147483646 h 499"/>
                <a:gd name="T8" fmla="*/ 2147483646 w 545"/>
                <a:gd name="T9" fmla="*/ 2147483646 h 499"/>
                <a:gd name="T10" fmla="*/ 2147483646 w 545"/>
                <a:gd name="T11" fmla="*/ 2147483646 h 499"/>
                <a:gd name="T12" fmla="*/ 2147483646 w 545"/>
                <a:gd name="T13" fmla="*/ 2147483646 h 499"/>
                <a:gd name="T14" fmla="*/ 2147483646 w 545"/>
                <a:gd name="T15" fmla="*/ 2147483646 h 499"/>
                <a:gd name="T16" fmla="*/ 2147483646 w 545"/>
                <a:gd name="T17" fmla="*/ 2147483646 h 499"/>
                <a:gd name="T18" fmla="*/ 2147483646 w 545"/>
                <a:gd name="T19" fmla="*/ 2147483646 h 499"/>
                <a:gd name="T20" fmla="*/ 2147483646 w 545"/>
                <a:gd name="T21" fmla="*/ 2147483646 h 499"/>
                <a:gd name="T22" fmla="*/ 2147483646 w 545"/>
                <a:gd name="T23" fmla="*/ 2147483646 h 499"/>
                <a:gd name="T24" fmla="*/ 2147483646 w 545"/>
                <a:gd name="T25" fmla="*/ 2147483646 h 499"/>
                <a:gd name="T26" fmla="*/ 2147483646 w 545"/>
                <a:gd name="T27" fmla="*/ 2147483646 h 499"/>
                <a:gd name="T28" fmla="*/ 2147483646 w 545"/>
                <a:gd name="T29" fmla="*/ 2147483646 h 499"/>
                <a:gd name="T30" fmla="*/ 0 w 545"/>
                <a:gd name="T31" fmla="*/ 2147483646 h 499"/>
                <a:gd name="T32" fmla="*/ 2147483646 w 545"/>
                <a:gd name="T33" fmla="*/ 2147483646 h 499"/>
                <a:gd name="T34" fmla="*/ 2147483646 w 545"/>
                <a:gd name="T35" fmla="*/ 2147483646 h 499"/>
                <a:gd name="T36" fmla="*/ 2147483646 w 545"/>
                <a:gd name="T37" fmla="*/ 2147483646 h 499"/>
                <a:gd name="T38" fmla="*/ 2147483646 w 545"/>
                <a:gd name="T39" fmla="*/ 0 h 499"/>
                <a:gd name="T40" fmla="*/ 2147483646 w 545"/>
                <a:gd name="T41" fmla="*/ 2147483646 h 499"/>
                <a:gd name="T42" fmla="*/ 2147483646 w 545"/>
                <a:gd name="T43" fmla="*/ 2147483646 h 499"/>
                <a:gd name="T44" fmla="*/ 2147483646 w 545"/>
                <a:gd name="T45" fmla="*/ 2147483646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5" h="499">
                  <a:moveTo>
                    <a:pt x="318" y="182"/>
                  </a:moveTo>
                  <a:lnTo>
                    <a:pt x="499" y="91"/>
                  </a:lnTo>
                  <a:lnTo>
                    <a:pt x="318" y="227"/>
                  </a:lnTo>
                  <a:lnTo>
                    <a:pt x="545" y="227"/>
                  </a:lnTo>
                  <a:lnTo>
                    <a:pt x="408" y="272"/>
                  </a:lnTo>
                  <a:lnTo>
                    <a:pt x="545" y="363"/>
                  </a:lnTo>
                  <a:lnTo>
                    <a:pt x="363" y="272"/>
                  </a:lnTo>
                  <a:lnTo>
                    <a:pt x="408" y="454"/>
                  </a:lnTo>
                  <a:lnTo>
                    <a:pt x="318" y="318"/>
                  </a:lnTo>
                  <a:lnTo>
                    <a:pt x="318" y="499"/>
                  </a:lnTo>
                  <a:lnTo>
                    <a:pt x="272" y="318"/>
                  </a:lnTo>
                  <a:lnTo>
                    <a:pt x="136" y="454"/>
                  </a:lnTo>
                  <a:lnTo>
                    <a:pt x="227" y="318"/>
                  </a:lnTo>
                  <a:lnTo>
                    <a:pt x="46" y="318"/>
                  </a:lnTo>
                  <a:lnTo>
                    <a:pt x="182" y="272"/>
                  </a:lnTo>
                  <a:lnTo>
                    <a:pt x="0" y="182"/>
                  </a:lnTo>
                  <a:lnTo>
                    <a:pt x="182" y="227"/>
                  </a:lnTo>
                  <a:lnTo>
                    <a:pt x="136" y="46"/>
                  </a:lnTo>
                  <a:lnTo>
                    <a:pt x="227" y="182"/>
                  </a:lnTo>
                  <a:lnTo>
                    <a:pt x="227" y="0"/>
                  </a:lnTo>
                  <a:lnTo>
                    <a:pt x="272" y="182"/>
                  </a:lnTo>
                  <a:lnTo>
                    <a:pt x="363" y="91"/>
                  </a:lnTo>
                  <a:lnTo>
                    <a:pt x="318" y="182"/>
                  </a:lnTo>
                  <a:close/>
                </a:path>
              </a:pathLst>
            </a:custGeom>
            <a:gradFill rotWithShape="1">
              <a:gsLst>
                <a:gs pos="0">
                  <a:srgbClr val="0066FF"/>
                </a:gs>
                <a:gs pos="50000">
                  <a:srgbClr val="DFECFF"/>
                </a:gs>
                <a:gs pos="100000">
                  <a:srgbClr val="0066FF"/>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67" name="Freeform 902"/>
            <p:cNvSpPr>
              <a:spLocks/>
            </p:cNvSpPr>
            <p:nvPr/>
          </p:nvSpPr>
          <p:spPr bwMode="auto">
            <a:xfrm>
              <a:off x="7097266" y="5602539"/>
              <a:ext cx="503237" cy="439907"/>
            </a:xfrm>
            <a:custGeom>
              <a:avLst/>
              <a:gdLst>
                <a:gd name="T0" fmla="*/ 2147483646 w 545"/>
                <a:gd name="T1" fmla="*/ 2147483646 h 499"/>
                <a:gd name="T2" fmla="*/ 2147483646 w 545"/>
                <a:gd name="T3" fmla="*/ 2147483646 h 499"/>
                <a:gd name="T4" fmla="*/ 2147483646 w 545"/>
                <a:gd name="T5" fmla="*/ 2147483646 h 499"/>
                <a:gd name="T6" fmla="*/ 2147483646 w 545"/>
                <a:gd name="T7" fmla="*/ 2147483646 h 499"/>
                <a:gd name="T8" fmla="*/ 2147483646 w 545"/>
                <a:gd name="T9" fmla="*/ 2147483646 h 499"/>
                <a:gd name="T10" fmla="*/ 2147483646 w 545"/>
                <a:gd name="T11" fmla="*/ 2147483646 h 499"/>
                <a:gd name="T12" fmla="*/ 2147483646 w 545"/>
                <a:gd name="T13" fmla="*/ 2147483646 h 499"/>
                <a:gd name="T14" fmla="*/ 2147483646 w 545"/>
                <a:gd name="T15" fmla="*/ 2147483646 h 499"/>
                <a:gd name="T16" fmla="*/ 2147483646 w 545"/>
                <a:gd name="T17" fmla="*/ 2147483646 h 499"/>
                <a:gd name="T18" fmla="*/ 2147483646 w 545"/>
                <a:gd name="T19" fmla="*/ 2147483646 h 499"/>
                <a:gd name="T20" fmla="*/ 2147483646 w 545"/>
                <a:gd name="T21" fmla="*/ 2147483646 h 499"/>
                <a:gd name="T22" fmla="*/ 2147483646 w 545"/>
                <a:gd name="T23" fmla="*/ 2147483646 h 499"/>
                <a:gd name="T24" fmla="*/ 2147483646 w 545"/>
                <a:gd name="T25" fmla="*/ 2147483646 h 499"/>
                <a:gd name="T26" fmla="*/ 2147483646 w 545"/>
                <a:gd name="T27" fmla="*/ 2147483646 h 499"/>
                <a:gd name="T28" fmla="*/ 2147483646 w 545"/>
                <a:gd name="T29" fmla="*/ 2147483646 h 499"/>
                <a:gd name="T30" fmla="*/ 0 w 545"/>
                <a:gd name="T31" fmla="*/ 2147483646 h 499"/>
                <a:gd name="T32" fmla="*/ 2147483646 w 545"/>
                <a:gd name="T33" fmla="*/ 2147483646 h 499"/>
                <a:gd name="T34" fmla="*/ 2147483646 w 545"/>
                <a:gd name="T35" fmla="*/ 2147483646 h 499"/>
                <a:gd name="T36" fmla="*/ 2147483646 w 545"/>
                <a:gd name="T37" fmla="*/ 2147483646 h 499"/>
                <a:gd name="T38" fmla="*/ 2147483646 w 545"/>
                <a:gd name="T39" fmla="*/ 0 h 499"/>
                <a:gd name="T40" fmla="*/ 2147483646 w 545"/>
                <a:gd name="T41" fmla="*/ 2147483646 h 499"/>
                <a:gd name="T42" fmla="*/ 2147483646 w 545"/>
                <a:gd name="T43" fmla="*/ 2147483646 h 499"/>
                <a:gd name="T44" fmla="*/ 2147483646 w 545"/>
                <a:gd name="T45" fmla="*/ 2147483646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5" h="499">
                  <a:moveTo>
                    <a:pt x="318" y="182"/>
                  </a:moveTo>
                  <a:lnTo>
                    <a:pt x="499" y="91"/>
                  </a:lnTo>
                  <a:lnTo>
                    <a:pt x="318" y="227"/>
                  </a:lnTo>
                  <a:lnTo>
                    <a:pt x="545" y="227"/>
                  </a:lnTo>
                  <a:lnTo>
                    <a:pt x="408" y="272"/>
                  </a:lnTo>
                  <a:lnTo>
                    <a:pt x="545" y="363"/>
                  </a:lnTo>
                  <a:lnTo>
                    <a:pt x="363" y="272"/>
                  </a:lnTo>
                  <a:lnTo>
                    <a:pt x="408" y="454"/>
                  </a:lnTo>
                  <a:lnTo>
                    <a:pt x="318" y="318"/>
                  </a:lnTo>
                  <a:lnTo>
                    <a:pt x="318" y="499"/>
                  </a:lnTo>
                  <a:lnTo>
                    <a:pt x="272" y="318"/>
                  </a:lnTo>
                  <a:lnTo>
                    <a:pt x="136" y="454"/>
                  </a:lnTo>
                  <a:lnTo>
                    <a:pt x="227" y="318"/>
                  </a:lnTo>
                  <a:lnTo>
                    <a:pt x="46" y="318"/>
                  </a:lnTo>
                  <a:lnTo>
                    <a:pt x="182" y="272"/>
                  </a:lnTo>
                  <a:lnTo>
                    <a:pt x="0" y="182"/>
                  </a:lnTo>
                  <a:lnTo>
                    <a:pt x="182" y="227"/>
                  </a:lnTo>
                  <a:lnTo>
                    <a:pt x="136" y="46"/>
                  </a:lnTo>
                  <a:lnTo>
                    <a:pt x="227" y="182"/>
                  </a:lnTo>
                  <a:lnTo>
                    <a:pt x="227" y="0"/>
                  </a:lnTo>
                  <a:lnTo>
                    <a:pt x="272" y="182"/>
                  </a:lnTo>
                  <a:lnTo>
                    <a:pt x="363" y="91"/>
                  </a:lnTo>
                  <a:lnTo>
                    <a:pt x="318" y="182"/>
                  </a:lnTo>
                  <a:close/>
                </a:path>
              </a:pathLst>
            </a:custGeom>
            <a:gradFill rotWithShape="1">
              <a:gsLst>
                <a:gs pos="0">
                  <a:srgbClr val="0066FF"/>
                </a:gs>
                <a:gs pos="50000">
                  <a:srgbClr val="DFECFF"/>
                </a:gs>
                <a:gs pos="100000">
                  <a:srgbClr val="0066FF"/>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68" name="Freeform 903"/>
            <p:cNvSpPr>
              <a:spLocks/>
            </p:cNvSpPr>
            <p:nvPr/>
          </p:nvSpPr>
          <p:spPr bwMode="auto">
            <a:xfrm>
              <a:off x="7816403" y="5242036"/>
              <a:ext cx="503238" cy="439908"/>
            </a:xfrm>
            <a:custGeom>
              <a:avLst/>
              <a:gdLst>
                <a:gd name="T0" fmla="*/ 2147483646 w 545"/>
                <a:gd name="T1" fmla="*/ 2147483646 h 499"/>
                <a:gd name="T2" fmla="*/ 2147483646 w 545"/>
                <a:gd name="T3" fmla="*/ 2147483646 h 499"/>
                <a:gd name="T4" fmla="*/ 2147483646 w 545"/>
                <a:gd name="T5" fmla="*/ 2147483646 h 499"/>
                <a:gd name="T6" fmla="*/ 2147483646 w 545"/>
                <a:gd name="T7" fmla="*/ 2147483646 h 499"/>
                <a:gd name="T8" fmla="*/ 2147483646 w 545"/>
                <a:gd name="T9" fmla="*/ 2147483646 h 499"/>
                <a:gd name="T10" fmla="*/ 2147483646 w 545"/>
                <a:gd name="T11" fmla="*/ 2147483646 h 499"/>
                <a:gd name="T12" fmla="*/ 2147483646 w 545"/>
                <a:gd name="T13" fmla="*/ 2147483646 h 499"/>
                <a:gd name="T14" fmla="*/ 2147483646 w 545"/>
                <a:gd name="T15" fmla="*/ 2147483646 h 499"/>
                <a:gd name="T16" fmla="*/ 2147483646 w 545"/>
                <a:gd name="T17" fmla="*/ 2147483646 h 499"/>
                <a:gd name="T18" fmla="*/ 2147483646 w 545"/>
                <a:gd name="T19" fmla="*/ 2147483646 h 499"/>
                <a:gd name="T20" fmla="*/ 2147483646 w 545"/>
                <a:gd name="T21" fmla="*/ 2147483646 h 499"/>
                <a:gd name="T22" fmla="*/ 2147483646 w 545"/>
                <a:gd name="T23" fmla="*/ 2147483646 h 499"/>
                <a:gd name="T24" fmla="*/ 2147483646 w 545"/>
                <a:gd name="T25" fmla="*/ 2147483646 h 499"/>
                <a:gd name="T26" fmla="*/ 2147483646 w 545"/>
                <a:gd name="T27" fmla="*/ 2147483646 h 499"/>
                <a:gd name="T28" fmla="*/ 2147483646 w 545"/>
                <a:gd name="T29" fmla="*/ 2147483646 h 499"/>
                <a:gd name="T30" fmla="*/ 0 w 545"/>
                <a:gd name="T31" fmla="*/ 2147483646 h 499"/>
                <a:gd name="T32" fmla="*/ 2147483646 w 545"/>
                <a:gd name="T33" fmla="*/ 2147483646 h 499"/>
                <a:gd name="T34" fmla="*/ 2147483646 w 545"/>
                <a:gd name="T35" fmla="*/ 2147483646 h 499"/>
                <a:gd name="T36" fmla="*/ 2147483646 w 545"/>
                <a:gd name="T37" fmla="*/ 2147483646 h 499"/>
                <a:gd name="T38" fmla="*/ 2147483646 w 545"/>
                <a:gd name="T39" fmla="*/ 0 h 499"/>
                <a:gd name="T40" fmla="*/ 2147483646 w 545"/>
                <a:gd name="T41" fmla="*/ 2147483646 h 499"/>
                <a:gd name="T42" fmla="*/ 2147483646 w 545"/>
                <a:gd name="T43" fmla="*/ 2147483646 h 499"/>
                <a:gd name="T44" fmla="*/ 2147483646 w 545"/>
                <a:gd name="T45" fmla="*/ 2147483646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5" h="499">
                  <a:moveTo>
                    <a:pt x="318" y="182"/>
                  </a:moveTo>
                  <a:lnTo>
                    <a:pt x="499" y="91"/>
                  </a:lnTo>
                  <a:lnTo>
                    <a:pt x="318" y="227"/>
                  </a:lnTo>
                  <a:lnTo>
                    <a:pt x="545" y="227"/>
                  </a:lnTo>
                  <a:lnTo>
                    <a:pt x="408" y="272"/>
                  </a:lnTo>
                  <a:lnTo>
                    <a:pt x="545" y="363"/>
                  </a:lnTo>
                  <a:lnTo>
                    <a:pt x="363" y="272"/>
                  </a:lnTo>
                  <a:lnTo>
                    <a:pt x="408" y="454"/>
                  </a:lnTo>
                  <a:lnTo>
                    <a:pt x="318" y="318"/>
                  </a:lnTo>
                  <a:lnTo>
                    <a:pt x="318" y="499"/>
                  </a:lnTo>
                  <a:lnTo>
                    <a:pt x="272" y="318"/>
                  </a:lnTo>
                  <a:lnTo>
                    <a:pt x="136" y="454"/>
                  </a:lnTo>
                  <a:lnTo>
                    <a:pt x="227" y="318"/>
                  </a:lnTo>
                  <a:lnTo>
                    <a:pt x="46" y="318"/>
                  </a:lnTo>
                  <a:lnTo>
                    <a:pt x="182" y="272"/>
                  </a:lnTo>
                  <a:lnTo>
                    <a:pt x="0" y="182"/>
                  </a:lnTo>
                  <a:lnTo>
                    <a:pt x="182" y="227"/>
                  </a:lnTo>
                  <a:lnTo>
                    <a:pt x="136" y="46"/>
                  </a:lnTo>
                  <a:lnTo>
                    <a:pt x="227" y="182"/>
                  </a:lnTo>
                  <a:lnTo>
                    <a:pt x="227" y="0"/>
                  </a:lnTo>
                  <a:lnTo>
                    <a:pt x="272" y="182"/>
                  </a:lnTo>
                  <a:lnTo>
                    <a:pt x="363" y="91"/>
                  </a:lnTo>
                  <a:lnTo>
                    <a:pt x="318" y="182"/>
                  </a:lnTo>
                  <a:close/>
                </a:path>
              </a:pathLst>
            </a:custGeom>
            <a:gradFill rotWithShape="1">
              <a:gsLst>
                <a:gs pos="0">
                  <a:srgbClr val="0066FF"/>
                </a:gs>
                <a:gs pos="50000">
                  <a:srgbClr val="DFECFF"/>
                </a:gs>
                <a:gs pos="100000">
                  <a:srgbClr val="0066FF"/>
                </a:gs>
              </a:gsLst>
              <a:lin ang="27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kern="0">
                <a:solidFill>
                  <a:sysClr val="windowText" lastClr="000000"/>
                </a:solidFill>
              </a:endParaRPr>
            </a:p>
          </p:txBody>
        </p:sp>
        <p:sp>
          <p:nvSpPr>
            <p:cNvPr id="34869" name="Rectangle 1165"/>
            <p:cNvSpPr>
              <a:spLocks noChangeArrowheads="1"/>
            </p:cNvSpPr>
            <p:nvPr/>
          </p:nvSpPr>
          <p:spPr bwMode="auto">
            <a:xfrm>
              <a:off x="169416" y="6164731"/>
              <a:ext cx="1549244" cy="428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ja-JP" sz="1100" kern="0">
                  <a:solidFill>
                    <a:srgbClr val="000000"/>
                  </a:solidFill>
                  <a:latin typeface="Candara" panose="020E0502030303020204" pitchFamily="34" charset="0"/>
                  <a:ea typeface="Osaka"/>
                  <a:cs typeface="Osaka"/>
                </a:rPr>
                <a:t>Telomelysin</a:t>
              </a:r>
            </a:p>
            <a:p>
              <a:pPr algn="ctr"/>
              <a:endParaRPr lang="en-US" altLang="ja-JP" sz="1100" kern="0">
                <a:solidFill>
                  <a:srgbClr val="FC0128"/>
                </a:solidFill>
                <a:latin typeface="Candara" panose="020E0502030303020204" pitchFamily="34" charset="0"/>
                <a:ea typeface="Osaka"/>
                <a:cs typeface="Osaka"/>
              </a:endParaRPr>
            </a:p>
          </p:txBody>
        </p:sp>
        <p:sp>
          <p:nvSpPr>
            <p:cNvPr id="56" name="Rectangle 1166"/>
            <p:cNvSpPr>
              <a:spLocks noChangeArrowheads="1"/>
            </p:cNvSpPr>
            <p:nvPr/>
          </p:nvSpPr>
          <p:spPr bwMode="auto">
            <a:xfrm>
              <a:off x="3099941" y="6283839"/>
              <a:ext cx="1260475" cy="258863"/>
            </a:xfrm>
            <a:prstGeom prst="rect">
              <a:avLst/>
            </a:prstGeom>
            <a:noFill/>
            <a:ln>
              <a:noFill/>
            </a:ln>
            <a:effectLst/>
          </p:spPr>
          <p:txBody>
            <a:bodyPr lIns="90487" tIns="44450" rIns="90487" bIns="44450">
              <a:spAutoFit/>
            </a:bodyPr>
            <a:lstStyle/>
            <a:p>
              <a:pPr algn="ctr">
                <a:defRPr/>
              </a:pPr>
              <a:r>
                <a:rPr lang="en-US" altLang="ja-JP" sz="1100" kern="0" dirty="0">
                  <a:solidFill>
                    <a:srgbClr val="000000"/>
                  </a:solidFill>
                  <a:latin typeface="Candara" pitchFamily="34" charset="0"/>
                  <a:ea typeface="Osaka" charset="-128"/>
                  <a:cs typeface="Arial" charset="0"/>
                </a:rPr>
                <a:t>Virus infection</a:t>
              </a:r>
            </a:p>
          </p:txBody>
        </p:sp>
        <p:sp>
          <p:nvSpPr>
            <p:cNvPr id="57" name="Rectangle 1167"/>
            <p:cNvSpPr>
              <a:spLocks noChangeArrowheads="1"/>
            </p:cNvSpPr>
            <p:nvPr/>
          </p:nvSpPr>
          <p:spPr bwMode="auto">
            <a:xfrm>
              <a:off x="7097266" y="6275899"/>
              <a:ext cx="1836737" cy="258862"/>
            </a:xfrm>
            <a:prstGeom prst="rect">
              <a:avLst/>
            </a:prstGeom>
            <a:noFill/>
            <a:ln>
              <a:noFill/>
            </a:ln>
            <a:effectLst/>
          </p:spPr>
          <p:txBody>
            <a:bodyPr lIns="90487" tIns="44450" rIns="90487" bIns="44450">
              <a:spAutoFit/>
            </a:bodyPr>
            <a:lstStyle/>
            <a:p>
              <a:pPr algn="ctr">
                <a:defRPr/>
              </a:pPr>
              <a:r>
                <a:rPr lang="en-US" altLang="ja-JP" sz="1100" kern="0" dirty="0">
                  <a:solidFill>
                    <a:srgbClr val="000000"/>
                  </a:solidFill>
                  <a:latin typeface="Candara" pitchFamily="34" charset="0"/>
                  <a:ea typeface="Osaka" charset="-128"/>
                  <a:cs typeface="Arial" charset="0"/>
                </a:rPr>
                <a:t>Cancer cell lysis</a:t>
              </a:r>
            </a:p>
          </p:txBody>
        </p:sp>
        <p:sp>
          <p:nvSpPr>
            <p:cNvPr id="58" name="Rectangle 1168"/>
            <p:cNvSpPr>
              <a:spLocks noChangeArrowheads="1"/>
            </p:cNvSpPr>
            <p:nvPr/>
          </p:nvSpPr>
          <p:spPr bwMode="auto">
            <a:xfrm>
              <a:off x="4931916" y="6275899"/>
              <a:ext cx="1836737" cy="427202"/>
            </a:xfrm>
            <a:prstGeom prst="rect">
              <a:avLst/>
            </a:prstGeom>
            <a:noFill/>
            <a:ln>
              <a:noFill/>
            </a:ln>
            <a:effectLst/>
          </p:spPr>
          <p:txBody>
            <a:bodyPr lIns="90487" tIns="44450" rIns="90487" bIns="44450">
              <a:spAutoFit/>
            </a:bodyPr>
            <a:lstStyle/>
            <a:p>
              <a:pPr algn="ctr">
                <a:defRPr/>
              </a:pPr>
              <a:r>
                <a:rPr lang="en-US" altLang="ja-JP" sz="1100" kern="0" dirty="0">
                  <a:solidFill>
                    <a:srgbClr val="000000"/>
                  </a:solidFill>
                  <a:latin typeface="Candara" pitchFamily="34" charset="0"/>
                  <a:ea typeface="Osaka" charset="-128"/>
                  <a:cs typeface="Arial" charset="0"/>
                </a:rPr>
                <a:t>Tumor-specific replication and virus spread</a:t>
              </a:r>
            </a:p>
          </p:txBody>
        </p:sp>
      </p:grpSp>
      <p:pic>
        <p:nvPicPr>
          <p:cNvPr id="34819" name="Picture 40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1512889"/>
            <a:ext cx="59436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Content Placeholder 2"/>
          <p:cNvSpPr>
            <a:spLocks noGrp="1"/>
          </p:cNvSpPr>
          <p:nvPr>
            <p:ph idx="1"/>
          </p:nvPr>
        </p:nvSpPr>
        <p:spPr bwMode="auto">
          <a:xfrm>
            <a:off x="1878014" y="908051"/>
            <a:ext cx="8231187"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a:cs typeface="Arial" panose="020B0604020202020204" pitchFamily="34" charset="0"/>
              </a:rPr>
              <a:t>OBP-301 (Telomelysin) is a </a:t>
            </a:r>
            <a:r>
              <a:rPr lang="en-US" altLang="en-US" sz="2200">
                <a:solidFill>
                  <a:srgbClr val="2986E2"/>
                </a:solidFill>
                <a:cs typeface="Arial" panose="020B0604020202020204" pitchFamily="34" charset="0"/>
              </a:rPr>
              <a:t>oncolytic virus </a:t>
            </a:r>
            <a:r>
              <a:rPr lang="en-US" altLang="en-US" sz="2200">
                <a:cs typeface="Arial" panose="020B0604020202020204" pitchFamily="34" charset="0"/>
              </a:rPr>
              <a:t>that incorporates a </a:t>
            </a:r>
            <a:r>
              <a:rPr lang="en-US" altLang="en-US" sz="2200">
                <a:solidFill>
                  <a:srgbClr val="2986E2"/>
                </a:solidFill>
                <a:cs typeface="Arial" panose="020B0604020202020204" pitchFamily="34" charset="0"/>
              </a:rPr>
              <a:t>telomerase</a:t>
            </a:r>
            <a:r>
              <a:rPr lang="en-US" altLang="en-US" sz="2200">
                <a:cs typeface="Arial" panose="020B0604020202020204" pitchFamily="34" charset="0"/>
              </a:rPr>
              <a:t> (</a:t>
            </a:r>
            <a:r>
              <a:rPr lang="en-US" altLang="en-US" sz="2200" i="1">
                <a:cs typeface="Arial" panose="020B0604020202020204" pitchFamily="34" charset="0"/>
              </a:rPr>
              <a:t>TERT</a:t>
            </a:r>
            <a:r>
              <a:rPr lang="en-US" altLang="en-US" sz="2200">
                <a:cs typeface="Arial" panose="020B0604020202020204" pitchFamily="34" charset="0"/>
              </a:rPr>
              <a:t>) promoter and is activated </a:t>
            </a:r>
            <a:r>
              <a:rPr lang="en-US" altLang="en-US" sz="2200" u="sng">
                <a:cs typeface="Arial" panose="020B0604020202020204" pitchFamily="34" charset="0"/>
              </a:rPr>
              <a:t>only</a:t>
            </a:r>
            <a:r>
              <a:rPr lang="en-US" altLang="en-US" sz="2200">
                <a:cs typeface="Arial" panose="020B0604020202020204" pitchFamily="34" charset="0"/>
              </a:rPr>
              <a:t> in tumor cells</a:t>
            </a:r>
          </a:p>
          <a:p>
            <a:endParaRPr lang="en-US" altLang="en-US" sz="1800">
              <a:cs typeface="Arial" panose="020B0604020202020204" pitchFamily="34" charset="0"/>
            </a:endParaRPr>
          </a:p>
        </p:txBody>
      </p:sp>
    </p:spTree>
    <p:extLst>
      <p:ext uri="{BB962C8B-B14F-4D97-AF65-F5344CB8AC3E}">
        <p14:creationId xmlns:p14="http://schemas.microsoft.com/office/powerpoint/2010/main" val="2041540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1878014" y="22225"/>
            <a:ext cx="8231187"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C00000"/>
                </a:solidFill>
              </a:rPr>
              <a:t>OBP-301: phase I data</a:t>
            </a:r>
          </a:p>
        </p:txBody>
      </p:sp>
      <p:sp>
        <p:nvSpPr>
          <p:cNvPr id="32770" name="Content Placeholder 2"/>
          <p:cNvSpPr>
            <a:spLocks noGrp="1"/>
          </p:cNvSpPr>
          <p:nvPr>
            <p:ph idx="1"/>
          </p:nvPr>
        </p:nvSpPr>
        <p:spPr bwMode="auto">
          <a:xfrm>
            <a:off x="1878014" y="908051"/>
            <a:ext cx="8231187" cy="5338763"/>
          </a:xfrm>
        </p:spPr>
        <p:txBody>
          <a:bodyPr vert="horz" wrap="square" lIns="91440" tIns="45720" rIns="91440" bIns="45720" numCol="1" anchor="t" anchorCtr="0" compatLnSpc="1">
            <a:prstTxWarp prst="textNoShape">
              <a:avLst/>
            </a:prstTxWarp>
          </a:bodyPr>
          <a:lstStyle/>
          <a:p>
            <a:pPr>
              <a:defRPr/>
            </a:pPr>
            <a:r>
              <a:rPr lang="en-US" altLang="en-US" sz="2200" dirty="0">
                <a:cs typeface="Arial" panose="020B0604020202020204" pitchFamily="34" charset="0"/>
              </a:rPr>
              <a:t>In a phase I study of 16 Pts:</a:t>
            </a:r>
          </a:p>
          <a:p>
            <a:pPr lvl="1">
              <a:defRPr/>
            </a:pPr>
            <a:r>
              <a:rPr lang="en-US" altLang="en-US" sz="2200" dirty="0">
                <a:cs typeface="Arial" panose="020B0604020202020204" pitchFamily="34" charset="0"/>
              </a:rPr>
              <a:t>Only grade </a:t>
            </a:r>
            <a:r>
              <a:rPr lang="en-US" altLang="en-US" sz="2200" dirty="0">
                <a:solidFill>
                  <a:srgbClr val="2986E2"/>
                </a:solidFill>
                <a:cs typeface="Arial" panose="020B0604020202020204" pitchFamily="34" charset="0"/>
              </a:rPr>
              <a:t>1/2</a:t>
            </a:r>
            <a:r>
              <a:rPr lang="en-US" altLang="en-US" sz="2200" dirty="0">
                <a:cs typeface="Arial" panose="020B0604020202020204" pitchFamily="34" charset="0"/>
              </a:rPr>
              <a:t> toxicities were seen </a:t>
            </a:r>
            <a:r>
              <a:rPr lang="en-US" altLang="en-US" sz="2000" dirty="0">
                <a:cs typeface="Arial" panose="020B0604020202020204" pitchFamily="34" charset="0"/>
              </a:rPr>
              <a:t>[injection site reactions, fever/chills]</a:t>
            </a:r>
          </a:p>
          <a:p>
            <a:pPr lvl="1">
              <a:defRPr/>
            </a:pPr>
            <a:r>
              <a:rPr lang="en-US" altLang="en-US" sz="2200" dirty="0">
                <a:cs typeface="Arial" panose="020B0604020202020204" pitchFamily="34" charset="0"/>
              </a:rPr>
              <a:t>Of 11 Pts with measurable disease, 1 had PR and 7 had SD</a:t>
            </a:r>
          </a:p>
          <a:p>
            <a:pPr marL="457200" lvl="1" indent="0">
              <a:buNone/>
              <a:defRPr/>
            </a:pPr>
            <a:endParaRPr lang="en-US" altLang="en-US" sz="2200" dirty="0">
              <a:cs typeface="Arial" panose="020B0604020202020204" pitchFamily="34" charset="0"/>
            </a:endParaRPr>
          </a:p>
          <a:p>
            <a:pPr>
              <a:defRPr/>
            </a:pPr>
            <a:r>
              <a:rPr lang="en-US" altLang="en-US" sz="2200" dirty="0">
                <a:cs typeface="Arial" panose="020B0604020202020204" pitchFamily="34" charset="0"/>
              </a:rPr>
              <a:t>In addition to local tumor effects, OBP-301 may potentiate </a:t>
            </a:r>
            <a:r>
              <a:rPr lang="en-US" altLang="en-US" sz="2200" dirty="0">
                <a:solidFill>
                  <a:srgbClr val="2986E2"/>
                </a:solidFill>
                <a:cs typeface="Arial" panose="020B0604020202020204" pitchFamily="34" charset="0"/>
              </a:rPr>
              <a:t>immune responses</a:t>
            </a:r>
            <a:r>
              <a:rPr lang="en-US" altLang="en-US" sz="2200" dirty="0">
                <a:cs typeface="Arial" panose="020B0604020202020204" pitchFamily="34" charset="0"/>
              </a:rPr>
              <a:t> and may </a:t>
            </a:r>
            <a:r>
              <a:rPr lang="en-US" altLang="en-US" sz="2200" dirty="0">
                <a:solidFill>
                  <a:srgbClr val="2986E2"/>
                </a:solidFill>
                <a:cs typeface="Arial" panose="020B0604020202020204" pitchFamily="34" charset="0"/>
              </a:rPr>
              <a:t>sensitize</a:t>
            </a:r>
            <a:r>
              <a:rPr lang="en-US" altLang="en-US" sz="2200" dirty="0">
                <a:cs typeface="Arial" panose="020B0604020202020204" pitchFamily="34" charset="0"/>
              </a:rPr>
              <a:t> cells to RT</a:t>
            </a:r>
            <a:endParaRPr lang="en-US" altLang="en-US" sz="2200" dirty="0">
              <a:solidFill>
                <a:srgbClr val="2986E2"/>
              </a:solidFill>
              <a:cs typeface="Arial" panose="020B0604020202020204" pitchFamily="34" charset="0"/>
            </a:endParaRPr>
          </a:p>
          <a:p>
            <a:pPr>
              <a:defRPr/>
            </a:pPr>
            <a:r>
              <a:rPr lang="en-US" altLang="en-US" sz="2200" dirty="0">
                <a:cs typeface="Arial" panose="020B0604020202020204" pitchFamily="34" charset="0"/>
              </a:rPr>
              <a:t>A Japanese phase I study treated esophageal CA Pts with OBP-301+ RT </a:t>
            </a:r>
            <a:r>
              <a:rPr lang="en-US" altLang="en-US" sz="2000" dirty="0">
                <a:cs typeface="Arial" panose="020B0604020202020204" pitchFamily="34" charset="0"/>
              </a:rPr>
              <a:t>(</a:t>
            </a:r>
            <a:r>
              <a:rPr lang="en-US" altLang="en-US" sz="2000" dirty="0"/>
              <a:t>NCT03213054</a:t>
            </a:r>
            <a:r>
              <a:rPr lang="en-US" altLang="en-US" sz="2000" dirty="0">
                <a:cs typeface="Arial" panose="020B0604020202020204" pitchFamily="34" charset="0"/>
              </a:rPr>
              <a:t>):</a:t>
            </a:r>
          </a:p>
          <a:p>
            <a:pPr lvl="1">
              <a:defRPr/>
            </a:pPr>
            <a:r>
              <a:rPr lang="en-US" altLang="en-US" sz="2200" dirty="0">
                <a:cs typeface="Arial" panose="020B0604020202020204" pitchFamily="34" charset="0"/>
              </a:rPr>
              <a:t>RT to 60 </a:t>
            </a:r>
            <a:r>
              <a:rPr lang="en-US" altLang="en-US" sz="2200" dirty="0" err="1">
                <a:cs typeface="Arial" panose="020B0604020202020204" pitchFamily="34" charset="0"/>
              </a:rPr>
              <a:t>Gy</a:t>
            </a:r>
            <a:r>
              <a:rPr lang="en-US" altLang="en-US" sz="2200" dirty="0">
                <a:cs typeface="Arial" panose="020B0604020202020204" pitchFamily="34" charset="0"/>
              </a:rPr>
              <a:t> (2 </a:t>
            </a:r>
            <a:r>
              <a:rPr lang="en-US" altLang="en-US" sz="2200" dirty="0" err="1">
                <a:cs typeface="Arial" panose="020B0604020202020204" pitchFamily="34" charset="0"/>
              </a:rPr>
              <a:t>Gy</a:t>
            </a:r>
            <a:r>
              <a:rPr lang="en-US" altLang="en-US" sz="2200" dirty="0">
                <a:cs typeface="Arial" panose="020B0604020202020204" pitchFamily="34" charset="0"/>
              </a:rPr>
              <a:t>/</a:t>
            </a:r>
            <a:r>
              <a:rPr lang="en-US" altLang="en-US" sz="2200" dirty="0" err="1">
                <a:cs typeface="Arial" panose="020B0604020202020204" pitchFamily="34" charset="0"/>
              </a:rPr>
              <a:t>fx</a:t>
            </a:r>
            <a:r>
              <a:rPr lang="en-US" altLang="en-US" sz="2200" dirty="0">
                <a:cs typeface="Arial" panose="020B0604020202020204" pitchFamily="34" charset="0"/>
              </a:rPr>
              <a:t> ×30 </a:t>
            </a:r>
            <a:r>
              <a:rPr lang="en-US" altLang="en-US" sz="2200" dirty="0" err="1">
                <a:cs typeface="Arial" panose="020B0604020202020204" pitchFamily="34" charset="0"/>
              </a:rPr>
              <a:t>fx</a:t>
            </a:r>
            <a:r>
              <a:rPr lang="en-US" altLang="en-US" sz="2200" dirty="0">
                <a:cs typeface="Arial" panose="020B0604020202020204" pitchFamily="34" charset="0"/>
              </a:rPr>
              <a:t>) starting on Day 4</a:t>
            </a:r>
          </a:p>
          <a:p>
            <a:pPr lvl="1">
              <a:defRPr/>
            </a:pPr>
            <a:r>
              <a:rPr lang="en-US" altLang="en-US" sz="2200" dirty="0">
                <a:cs typeface="Arial" panose="020B0604020202020204" pitchFamily="34" charset="0"/>
              </a:rPr>
              <a:t>OBP-301 Days 1, 18 and 32</a:t>
            </a:r>
          </a:p>
          <a:p>
            <a:pPr lvl="1">
              <a:defRPr/>
            </a:pPr>
            <a:endParaRPr lang="en-US" altLang="en-US" dirty="0">
              <a:cs typeface="Arial" panose="020B0604020202020204" pitchFamily="34" charset="0"/>
            </a:endParaRPr>
          </a:p>
          <a:p>
            <a:pPr>
              <a:defRPr/>
            </a:pPr>
            <a:endParaRPr lang="en-US" altLang="en-US" dirty="0">
              <a:cs typeface="Arial" panose="020B0604020202020204" pitchFamily="34" charset="0"/>
            </a:endParaRPr>
          </a:p>
          <a:p>
            <a:pPr>
              <a:defRPr/>
            </a:pPr>
            <a:endParaRPr lang="en-US" altLang="en-US" sz="1800" dirty="0">
              <a:cs typeface="Arial" panose="020B0604020202020204" pitchFamily="34" charset="0"/>
            </a:endParaRPr>
          </a:p>
        </p:txBody>
      </p:sp>
      <p:sp>
        <p:nvSpPr>
          <p:cNvPr id="35843" name="TextBox 3"/>
          <p:cNvSpPr txBox="1">
            <a:spLocks noChangeArrowheads="1"/>
          </p:cNvSpPr>
          <p:nvPr/>
        </p:nvSpPr>
        <p:spPr bwMode="auto">
          <a:xfrm>
            <a:off x="2792414" y="6048376"/>
            <a:ext cx="7494587" cy="276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kern="0"/>
              <a:t>Neumunaitis, Mol Ther 2010;70:9339;  Kuroda, Cancer Res 2010;70:9339; Endo, Oncogene 2008;27:2375</a:t>
            </a:r>
          </a:p>
        </p:txBody>
      </p:sp>
    </p:spTree>
    <p:extLst>
      <p:ext uri="{BB962C8B-B14F-4D97-AF65-F5344CB8AC3E}">
        <p14:creationId xmlns:p14="http://schemas.microsoft.com/office/powerpoint/2010/main" val="229931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Placeholder 1"/>
          <p:cNvSpPr>
            <a:spLocks noGrp="1" noChangeArrowheads="1"/>
          </p:cNvSpPr>
          <p:nvPr>
            <p:ph type="body" sz="quarter" idx="10"/>
          </p:nvPr>
        </p:nvSpPr>
        <p:spPr bwMode="auto">
          <a:xfrm>
            <a:off x="2717800" y="304800"/>
            <a:ext cx="6477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Institutional Accrual (continued)</a:t>
            </a:r>
          </a:p>
          <a:p>
            <a:pPr eaLnBrk="1" hangingPunct="1"/>
            <a:endParaRPr lang="en-US" altLang="en-US"/>
          </a:p>
        </p:txBody>
      </p:sp>
      <p:graphicFrame>
        <p:nvGraphicFramePr>
          <p:cNvPr id="4" name="Table 3"/>
          <p:cNvGraphicFramePr>
            <a:graphicFrameLocks noGrp="1"/>
          </p:cNvGraphicFramePr>
          <p:nvPr/>
        </p:nvGraphicFramePr>
        <p:xfrm>
          <a:off x="1708150" y="1219201"/>
          <a:ext cx="8839200" cy="3103562"/>
        </p:xfrm>
        <a:graphic>
          <a:graphicData uri="http://schemas.openxmlformats.org/drawingml/2006/table">
            <a:tbl>
              <a:tblPr firstRow="1" firstCol="1" bandRow="1">
                <a:tableStyleId>{5C22544A-7EE6-4342-B048-85BDC9FD1C3A}</a:tableStyleId>
              </a:tblPr>
              <a:tblGrid>
                <a:gridCol w="6267796">
                  <a:extLst>
                    <a:ext uri="{9D8B030D-6E8A-4147-A177-3AD203B41FA5}">
                      <a16:colId xmlns:a16="http://schemas.microsoft.com/office/drawing/2014/main" val="20000"/>
                    </a:ext>
                  </a:extLst>
                </a:gridCol>
                <a:gridCol w="1044632">
                  <a:extLst>
                    <a:ext uri="{9D8B030D-6E8A-4147-A177-3AD203B41FA5}">
                      <a16:colId xmlns:a16="http://schemas.microsoft.com/office/drawing/2014/main" val="20001"/>
                    </a:ext>
                  </a:extLst>
                </a:gridCol>
                <a:gridCol w="1526772">
                  <a:extLst>
                    <a:ext uri="{9D8B030D-6E8A-4147-A177-3AD203B41FA5}">
                      <a16:colId xmlns:a16="http://schemas.microsoft.com/office/drawing/2014/main" val="20002"/>
                    </a:ext>
                  </a:extLst>
                </a:gridCol>
              </a:tblGrid>
              <a:tr h="548696">
                <a:tc>
                  <a:txBody>
                    <a:bodyPr/>
                    <a:lstStyle/>
                    <a:p>
                      <a:pPr marL="0" marR="0" algn="l">
                        <a:spcBef>
                          <a:spcPts val="0"/>
                        </a:spcBef>
                        <a:spcAft>
                          <a:spcPts val="0"/>
                        </a:spcAft>
                      </a:pPr>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Site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Accrual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Date 1st Pt entered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83874">
                <a:tc>
                  <a:txBody>
                    <a:bodyPr/>
                    <a:lstStyle/>
                    <a:p>
                      <a:pPr algn="l"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Hunter Holmes McGuire VA Medical Center</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11/03/2014</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83874">
                <a:tc>
                  <a:txBody>
                    <a:bodyPr/>
                    <a:lstStyle/>
                    <a:p>
                      <a:pPr algn="l"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Memorial Sloan Kettering Cancer Center</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12/15/2014</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83874">
                <a:tc>
                  <a:txBody>
                    <a:bodyPr/>
                    <a:lstStyle/>
                    <a:p>
                      <a:pPr marL="0" algn="l"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Pamela </a:t>
                      </a:r>
                      <a:r>
                        <a:rPr lang="en-US" sz="1800" b="0" i="0" u="none" strike="noStrike" kern="1200" dirty="0" err="1">
                          <a:solidFill>
                            <a:schemeClr val="tx1">
                              <a:lumMod val="50000"/>
                            </a:schemeClr>
                          </a:solidFill>
                          <a:effectLst/>
                          <a:latin typeface="Times New Roman" panose="02020603050405020304" pitchFamily="18" charset="0"/>
                          <a:ea typeface="+mn-ea"/>
                          <a:cs typeface="Times New Roman" panose="02020603050405020304" pitchFamily="18" charset="0"/>
                        </a:rPr>
                        <a:t>Youde</a:t>
                      </a:r>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 </a:t>
                      </a:r>
                      <a:r>
                        <a:rPr lang="en-US" sz="1800" b="0" i="0" u="none" strike="noStrike" kern="1200" dirty="0" err="1">
                          <a:solidFill>
                            <a:schemeClr val="tx1">
                              <a:lumMod val="50000"/>
                            </a:schemeClr>
                          </a:solidFill>
                          <a:effectLst/>
                          <a:latin typeface="Times New Roman" panose="02020603050405020304" pitchFamily="18" charset="0"/>
                          <a:ea typeface="+mn-ea"/>
                          <a:cs typeface="Times New Roman" panose="02020603050405020304" pitchFamily="18" charset="0"/>
                        </a:rPr>
                        <a:t>Nethersole</a:t>
                      </a:r>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 Eastern Hospital</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1/25/2015</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83874">
                <a:tc>
                  <a:txBody>
                    <a:bodyPr/>
                    <a:lstStyle/>
                    <a:p>
                      <a:pPr marL="0" algn="l"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Massachusetts General Hospital</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5/6/2015</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83874">
                <a:tc>
                  <a:txBody>
                    <a:bodyPr/>
                    <a:lstStyle/>
                    <a:p>
                      <a:pPr marL="0" algn="l"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Sidney Kimmel Comprehensive Cancer Center at Johns Hopkins</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4/19/2016</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83874">
                <a:tc>
                  <a:txBody>
                    <a:bodyPr/>
                    <a:lstStyle/>
                    <a:p>
                      <a:pPr algn="l"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Sylvester Comprehensive Cancer Center/UMHC</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8/29/2016</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83874">
                <a:tc>
                  <a:txBody>
                    <a:bodyPr/>
                    <a:lstStyle/>
                    <a:p>
                      <a:pPr algn="l" fontAlgn="b"/>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University Of Colorado Cancer Center</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12/20/2016</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283874">
                <a:tc>
                  <a:txBody>
                    <a:bodyPr/>
                    <a:lstStyle/>
                    <a:p>
                      <a:pPr marL="0" algn="l"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University of Illinois</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8/14/2018</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83874">
                <a:tc>
                  <a:txBody>
                    <a:bodyPr/>
                    <a:lstStyle/>
                    <a:p>
                      <a:pPr marL="0" marR="0" indent="0" algn="l" defTabSz="914400" rtl="0" eaLnBrk="1" fontAlgn="b" latinLnBrk="0" hangingPunct="1">
                        <a:spcBef>
                          <a:spcPts val="0"/>
                        </a:spcBef>
                        <a:spcAft>
                          <a:spcPts val="0"/>
                        </a:spcAft>
                      </a:pPr>
                      <a:r>
                        <a:rPr lang="en-US" sz="1800" b="0" i="0" u="none" strike="noStrike" kern="1200" dirty="0" err="1">
                          <a:solidFill>
                            <a:schemeClr val="tx1">
                              <a:lumMod val="50000"/>
                            </a:schemeClr>
                          </a:solidFill>
                          <a:effectLst/>
                          <a:latin typeface="Times New Roman" panose="02020603050405020304" pitchFamily="18" charset="0"/>
                          <a:ea typeface="+mn-ea"/>
                          <a:cs typeface="Times New Roman" panose="02020603050405020304" pitchFamily="18" charset="0"/>
                        </a:rPr>
                        <a:t>McClaren</a:t>
                      </a:r>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 Cancer Institute-Clarkston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defTabSz="914400" rtl="0" eaLnBrk="1" fontAlgn="b" latinLnBrk="0" hangingPunct="1">
                        <a:spcBef>
                          <a:spcPts val="0"/>
                        </a:spcBef>
                        <a:spcAft>
                          <a:spcPts val="0"/>
                        </a:spcAft>
                      </a:pPr>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0" i="0" u="none" strike="noStrike" kern="1200" dirty="0">
                          <a:solidFill>
                            <a:schemeClr val="tx1">
                              <a:lumMod val="50000"/>
                            </a:schemeClr>
                          </a:solidFill>
                          <a:effectLst/>
                          <a:latin typeface="Times New Roman" panose="02020603050405020304" pitchFamily="18" charset="0"/>
                          <a:ea typeface="+mn-ea"/>
                          <a:cs typeface="Times New Roman" panose="02020603050405020304" pitchFamily="18" charset="0"/>
                        </a:rPr>
                        <a:t>2/28/2020</a:t>
                      </a: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564861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1878014" y="22225"/>
            <a:ext cx="8231187"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C00000"/>
                </a:solidFill>
              </a:rPr>
              <a:t>OBP-301: phase I data with RT</a:t>
            </a:r>
          </a:p>
        </p:txBody>
      </p:sp>
      <p:sp>
        <p:nvSpPr>
          <p:cNvPr id="37890" name="Content Placeholder 2"/>
          <p:cNvSpPr>
            <a:spLocks noGrp="1"/>
          </p:cNvSpPr>
          <p:nvPr>
            <p:ph idx="1"/>
          </p:nvPr>
        </p:nvSpPr>
        <p:spPr bwMode="auto">
          <a:xfrm>
            <a:off x="1878014" y="908051"/>
            <a:ext cx="8231187" cy="533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200">
                <a:cs typeface="Arial" panose="020B0604020202020204" pitchFamily="34" charset="0"/>
              </a:rPr>
              <a:t>13 Pts were treated at increasing doses of OBP-301 + RT (3 at highest dose of 1×10</a:t>
            </a:r>
            <a:r>
              <a:rPr lang="en-US" altLang="en-US" sz="2200" baseline="30000">
                <a:cs typeface="Arial" panose="020B0604020202020204" pitchFamily="34" charset="0"/>
              </a:rPr>
              <a:t>12</a:t>
            </a:r>
            <a:r>
              <a:rPr lang="en-US" altLang="en-US" sz="2200">
                <a:cs typeface="Arial" panose="020B0604020202020204" pitchFamily="34" charset="0"/>
              </a:rPr>
              <a:t> vp/ml)</a:t>
            </a:r>
          </a:p>
          <a:p>
            <a:r>
              <a:rPr lang="en-US" altLang="en-US" sz="2200">
                <a:cs typeface="Arial" panose="020B0604020202020204" pitchFamily="34" charset="0"/>
              </a:rPr>
              <a:t>Only gd 3/4 toxicities were leukopenia (8%) and lymphopenia (77%)</a:t>
            </a:r>
          </a:p>
          <a:p>
            <a:r>
              <a:rPr lang="en-US" altLang="en-US" sz="2200">
                <a:cs typeface="Arial" panose="020B0604020202020204" pitchFamily="34" charset="0"/>
              </a:rPr>
              <a:t>Common gd 1/2 toxicities included:</a:t>
            </a:r>
          </a:p>
          <a:p>
            <a:pPr lvl="1"/>
            <a:r>
              <a:rPr lang="en-US" altLang="en-US" sz="1800">
                <a:cs typeface="Arial" panose="020B0604020202020204" pitchFamily="34" charset="0"/>
              </a:rPr>
              <a:t>Fever (62%)</a:t>
            </a:r>
          </a:p>
          <a:p>
            <a:pPr lvl="1"/>
            <a:r>
              <a:rPr lang="en-US" altLang="en-US" sz="1800">
                <a:cs typeface="Arial" panose="020B0604020202020204" pitchFamily="34" charset="0"/>
              </a:rPr>
              <a:t>Chills (15%)</a:t>
            </a:r>
          </a:p>
          <a:p>
            <a:pPr lvl="1"/>
            <a:r>
              <a:rPr lang="en-US" altLang="en-US" sz="1800">
                <a:cs typeface="Arial" panose="020B0604020202020204" pitchFamily="34" charset="0"/>
              </a:rPr>
              <a:t>Nausea (25%)</a:t>
            </a:r>
          </a:p>
          <a:p>
            <a:pPr lvl="1"/>
            <a:r>
              <a:rPr lang="en-US" altLang="en-US" sz="1800">
                <a:cs typeface="Arial" panose="020B0604020202020204" pitchFamily="34" charset="0"/>
              </a:rPr>
              <a:t>Esophagitis (31%)</a:t>
            </a:r>
          </a:p>
          <a:p>
            <a:pPr lvl="1"/>
            <a:r>
              <a:rPr lang="en-US" altLang="en-US" sz="1800">
                <a:cs typeface="Arial" panose="020B0604020202020204" pitchFamily="34" charset="0"/>
              </a:rPr>
              <a:t>Anorexia (39%)</a:t>
            </a:r>
          </a:p>
          <a:p>
            <a:pPr lvl="1"/>
            <a:r>
              <a:rPr lang="en-US" altLang="en-US" sz="1800">
                <a:cs typeface="Arial" panose="020B0604020202020204" pitchFamily="34" charset="0"/>
              </a:rPr>
              <a:t>Pneumonitis (23%)</a:t>
            </a:r>
          </a:p>
          <a:p>
            <a:r>
              <a:rPr lang="en-US" altLang="en-US" sz="2200">
                <a:solidFill>
                  <a:srgbClr val="00B0F0"/>
                </a:solidFill>
                <a:cs typeface="Arial" panose="020B0604020202020204" pitchFamily="34" charset="0"/>
              </a:rPr>
              <a:t>8 of 13 </a:t>
            </a:r>
            <a:r>
              <a:rPr lang="en-US" altLang="en-US" sz="2200">
                <a:cs typeface="Arial" panose="020B0604020202020204" pitchFamily="34" charset="0"/>
              </a:rPr>
              <a:t>Pts achieved a cCR (compared to historical cCR rate of 40% with RT alone)</a:t>
            </a:r>
            <a:endParaRPr lang="en-US" altLang="en-US">
              <a:cs typeface="Arial" panose="020B0604020202020204" pitchFamily="34" charset="0"/>
            </a:endParaRPr>
          </a:p>
          <a:p>
            <a:endParaRPr lang="en-US" altLang="en-US">
              <a:cs typeface="Arial" panose="020B0604020202020204" pitchFamily="34" charset="0"/>
            </a:endParaRPr>
          </a:p>
          <a:p>
            <a:endParaRPr lang="en-US" altLang="en-US" sz="1800">
              <a:cs typeface="Arial" panose="020B0604020202020204" pitchFamily="34" charset="0"/>
            </a:endParaRPr>
          </a:p>
        </p:txBody>
      </p:sp>
      <p:sp>
        <p:nvSpPr>
          <p:cNvPr id="37891" name="TextBox 3"/>
          <p:cNvSpPr txBox="1">
            <a:spLocks noChangeArrowheads="1"/>
          </p:cNvSpPr>
          <p:nvPr/>
        </p:nvSpPr>
        <p:spPr bwMode="auto">
          <a:xfrm>
            <a:off x="2792414" y="6048376"/>
            <a:ext cx="7494587" cy="2762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kern="0"/>
              <a:t>Tanabe, J Clin Oncol 2019;37:130 [abstr]</a:t>
            </a:r>
          </a:p>
        </p:txBody>
      </p:sp>
    </p:spTree>
    <p:extLst>
      <p:ext uri="{BB962C8B-B14F-4D97-AF65-F5344CB8AC3E}">
        <p14:creationId xmlns:p14="http://schemas.microsoft.com/office/powerpoint/2010/main" val="38508736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グループ化 7"/>
          <p:cNvGrpSpPr>
            <a:grpSpLocks/>
          </p:cNvGrpSpPr>
          <p:nvPr/>
        </p:nvGrpSpPr>
        <p:grpSpPr bwMode="auto">
          <a:xfrm>
            <a:off x="2706688" y="1778001"/>
            <a:ext cx="3289300" cy="3463925"/>
            <a:chOff x="53688" y="1044000"/>
            <a:chExt cx="4898776" cy="5004536"/>
          </a:xfrm>
        </p:grpSpPr>
        <p:sp>
          <p:nvSpPr>
            <p:cNvPr id="3" name="正方形/長方形 2"/>
            <p:cNvSpPr/>
            <p:nvPr/>
          </p:nvSpPr>
          <p:spPr>
            <a:xfrm>
              <a:off x="129345" y="1222897"/>
              <a:ext cx="4823119" cy="4825639"/>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kumimoji="1" lang="ja-JP" altLang="en-US" sz="1247" kern="0">
                <a:solidFill>
                  <a:prstClr val="white"/>
                </a:solidFill>
              </a:endParaRPr>
            </a:p>
          </p:txBody>
        </p:sp>
        <p:cxnSp>
          <p:nvCxnSpPr>
            <p:cNvPr id="5" name="直線コネクタ 4"/>
            <p:cNvCxnSpPr/>
            <p:nvPr/>
          </p:nvCxnSpPr>
          <p:spPr>
            <a:xfrm>
              <a:off x="188451" y="2060045"/>
              <a:ext cx="46930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3688" y="1044000"/>
              <a:ext cx="792031" cy="323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kumimoji="1" lang="ja-JP" altLang="en-US" sz="1247" kern="0">
                <a:solidFill>
                  <a:prstClr val="white"/>
                </a:solidFill>
              </a:endParaRPr>
            </a:p>
          </p:txBody>
        </p:sp>
      </p:grpSp>
      <p:grpSp>
        <p:nvGrpSpPr>
          <p:cNvPr id="39938" name="グループ化 25"/>
          <p:cNvGrpSpPr>
            <a:grpSpLocks/>
          </p:cNvGrpSpPr>
          <p:nvPr/>
        </p:nvGrpSpPr>
        <p:grpSpPr bwMode="auto">
          <a:xfrm>
            <a:off x="6145214" y="1778001"/>
            <a:ext cx="3290887" cy="3463925"/>
            <a:chOff x="53688" y="1044000"/>
            <a:chExt cx="4898776" cy="5004536"/>
          </a:xfrm>
        </p:grpSpPr>
        <p:sp>
          <p:nvSpPr>
            <p:cNvPr id="27" name="正方形/長方形 26"/>
            <p:cNvSpPr/>
            <p:nvPr/>
          </p:nvSpPr>
          <p:spPr>
            <a:xfrm>
              <a:off x="129308" y="1222897"/>
              <a:ext cx="4823156" cy="4825639"/>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kumimoji="1" lang="ja-JP" altLang="en-US" sz="1247" kern="0">
                <a:solidFill>
                  <a:prstClr val="white"/>
                </a:solidFill>
              </a:endParaRPr>
            </a:p>
          </p:txBody>
        </p:sp>
        <p:cxnSp>
          <p:nvCxnSpPr>
            <p:cNvPr id="28" name="直線コネクタ 27"/>
            <p:cNvCxnSpPr/>
            <p:nvPr/>
          </p:nvCxnSpPr>
          <p:spPr>
            <a:xfrm>
              <a:off x="188386" y="2060045"/>
              <a:ext cx="469318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53688" y="1044000"/>
              <a:ext cx="791649" cy="323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a:defRPr/>
              </a:pPr>
              <a:endParaRPr kumimoji="1" lang="ja-JP" altLang="en-US" sz="1247" kern="0">
                <a:solidFill>
                  <a:prstClr val="white"/>
                </a:solidFill>
              </a:endParaRPr>
            </a:p>
          </p:txBody>
        </p:sp>
      </p:grpSp>
      <p:sp>
        <p:nvSpPr>
          <p:cNvPr id="29700" name="テキスト ボックス 5"/>
          <p:cNvSpPr txBox="1">
            <a:spLocks noChangeArrowheads="1"/>
          </p:cNvSpPr>
          <p:nvPr/>
        </p:nvSpPr>
        <p:spPr bwMode="auto">
          <a:xfrm>
            <a:off x="6096001" y="1778000"/>
            <a:ext cx="3389313" cy="603250"/>
          </a:xfrm>
          <a:prstGeom prst="rect">
            <a:avLst/>
          </a:prstGeom>
          <a:noFill/>
          <a:ln>
            <a:noFill/>
          </a:ln>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342900" eaLnBrk="1" hangingPunct="1">
              <a:spcBef>
                <a:spcPct val="0"/>
              </a:spcBef>
              <a:buNone/>
              <a:defRPr/>
            </a:pPr>
            <a:r>
              <a:rPr lang="en-US" altLang="ja-JP" sz="1108" kern="0" dirty="0">
                <a:solidFill>
                  <a:srgbClr val="008000"/>
                </a:solidFill>
                <a:latin typeface="Calibri"/>
                <a:ea typeface="HG丸ｺﾞｼｯｸM-PRO" pitchFamily="50" charset="-128"/>
                <a:cs typeface="Osaka"/>
              </a:rPr>
              <a:t>Case 3</a:t>
            </a:r>
            <a:r>
              <a:rPr lang="ja-JP" altLang="en-US" sz="1108" kern="0" dirty="0">
                <a:solidFill>
                  <a:srgbClr val="008000"/>
                </a:solidFill>
                <a:latin typeface="Calibri"/>
                <a:ea typeface="HG丸ｺﾞｼｯｸM-PRO" pitchFamily="50" charset="-128"/>
                <a:cs typeface="Osaka"/>
              </a:rPr>
              <a:t>：</a:t>
            </a:r>
            <a:endParaRPr lang="en-US" altLang="ja-JP" sz="1108" kern="0" dirty="0">
              <a:solidFill>
                <a:srgbClr val="008000"/>
              </a:solidFill>
              <a:latin typeface="Calibri"/>
              <a:ea typeface="HG丸ｺﾞｼｯｸM-PRO" pitchFamily="50" charset="-128"/>
              <a:cs typeface="Osaka"/>
            </a:endParaRPr>
          </a:p>
          <a:p>
            <a:pPr defTabSz="342900" eaLnBrk="1" hangingPunct="1">
              <a:spcBef>
                <a:spcPct val="0"/>
              </a:spcBef>
              <a:buNone/>
              <a:defRPr/>
            </a:pPr>
            <a:r>
              <a:rPr lang="ja-JP" altLang="en-US" sz="1108" kern="0" dirty="0">
                <a:solidFill>
                  <a:srgbClr val="FF0000"/>
                </a:solidFill>
                <a:latin typeface="Calibri"/>
                <a:ea typeface="HG丸ｺﾞｼｯｸM-PRO" pitchFamily="50" charset="-128"/>
                <a:cs typeface="Osaka"/>
              </a:rPr>
              <a:t>　　</a:t>
            </a:r>
            <a:r>
              <a:rPr lang="en-US" altLang="ja-JP" sz="1108" u="sng" kern="0" dirty="0">
                <a:solidFill>
                  <a:srgbClr val="FF0000"/>
                </a:solidFill>
                <a:latin typeface="Calibri"/>
                <a:ea typeface="HG丸ｺﾞｼｯｸM-PRO" pitchFamily="50" charset="-128"/>
                <a:cs typeface="Osaka"/>
              </a:rPr>
              <a:t>92 y. o.</a:t>
            </a:r>
            <a:r>
              <a:rPr lang="en-US" altLang="ja-JP" sz="1108" kern="0" dirty="0">
                <a:solidFill>
                  <a:srgbClr val="000000"/>
                </a:solidFill>
                <a:latin typeface="Calibri"/>
                <a:ea typeface="HG丸ｺﾞｼｯｸM-PRO" pitchFamily="50" charset="-128"/>
                <a:cs typeface="Osaka"/>
              </a:rPr>
              <a:t>, female   Lower thoracic esophageal cancer </a:t>
            </a:r>
          </a:p>
          <a:p>
            <a:pPr defTabSz="342900" eaLnBrk="1" hangingPunct="1">
              <a:spcBef>
                <a:spcPct val="0"/>
              </a:spcBef>
              <a:spcAft>
                <a:spcPts val="416"/>
              </a:spcAft>
              <a:buNone/>
              <a:defRPr/>
            </a:pPr>
            <a:r>
              <a:rPr lang="ja-JP" altLang="en-US" sz="1108" kern="0" dirty="0">
                <a:solidFill>
                  <a:srgbClr val="000000"/>
                </a:solidFill>
                <a:latin typeface="Calibri"/>
                <a:ea typeface="HG丸ｺﾞｼｯｸM-PRO" pitchFamily="50" charset="-128"/>
                <a:cs typeface="Osaka"/>
              </a:rPr>
              <a:t>　　</a:t>
            </a:r>
            <a:r>
              <a:rPr lang="en-US" altLang="ja-JP" sz="1108" kern="0" dirty="0">
                <a:solidFill>
                  <a:srgbClr val="000000"/>
                </a:solidFill>
                <a:latin typeface="Calibri"/>
                <a:ea typeface="HG丸ｺﾞｼｯｸM-PRO" pitchFamily="50" charset="-128"/>
                <a:cs typeface="Osaka"/>
              </a:rPr>
              <a:t>High age, no distant metastasis</a:t>
            </a:r>
            <a:endParaRPr lang="en-US" altLang="ja-JP" sz="1108" u="sng" kern="0" dirty="0">
              <a:solidFill>
                <a:srgbClr val="FF0000"/>
              </a:solidFill>
              <a:latin typeface="Calibri"/>
              <a:ea typeface="HG丸ｺﾞｼｯｸM-PRO" pitchFamily="50" charset="-128"/>
              <a:cs typeface="Osaka"/>
            </a:endParaRPr>
          </a:p>
        </p:txBody>
      </p:sp>
      <p:sp>
        <p:nvSpPr>
          <p:cNvPr id="15" name="右矢印 14"/>
          <p:cNvSpPr/>
          <p:nvPr/>
        </p:nvSpPr>
        <p:spPr>
          <a:xfrm>
            <a:off x="7699375" y="3567113"/>
            <a:ext cx="349250" cy="747712"/>
          </a:xfrm>
          <a:prstGeom prst="rightArrow">
            <a:avLst>
              <a:gd name="adj1" fmla="val 63526"/>
              <a:gd name="adj2" fmla="val 50000"/>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342900">
              <a:defRPr/>
            </a:pPr>
            <a:endParaRPr lang="ja-JP" altLang="en-US" sz="1247" kern="0">
              <a:solidFill>
                <a:prstClr val="white"/>
              </a:solidFill>
            </a:endParaRPr>
          </a:p>
        </p:txBody>
      </p:sp>
      <p:pic>
        <p:nvPicPr>
          <p:cNvPr id="399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39" y="2674938"/>
            <a:ext cx="1235075"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614" y="3970338"/>
            <a:ext cx="1239837"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698625" y="77788"/>
            <a:ext cx="8718550" cy="614362"/>
          </a:xfrm>
        </p:spPr>
        <p:txBody>
          <a:bodyPr/>
          <a:lstStyle/>
          <a:p>
            <a:pPr>
              <a:defRPr/>
            </a:pPr>
            <a:r>
              <a:rPr lang="en-US" altLang="ja-JP" dirty="0"/>
              <a:t>Clinical Response of Telomelysin  with Radiotherapy</a:t>
            </a:r>
            <a:endParaRPr lang="ja-JP" altLang="en-US" dirty="0"/>
          </a:p>
        </p:txBody>
      </p:sp>
      <p:sp>
        <p:nvSpPr>
          <p:cNvPr id="39944" name="スライド番号プレースホルダー 5"/>
          <p:cNvSpPr>
            <a:spLocks noGrp="1" noChangeArrowheads="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E59980-5048-4D26-BF52-1292C463D8AC}" type="slidenum">
              <a:rPr lang="ja-JP" altLang="en-US" kern="0"/>
              <a:pPr/>
              <a:t>91</a:t>
            </a:fld>
            <a:endParaRPr lang="ja-JP" altLang="en-US" kern="0"/>
          </a:p>
        </p:txBody>
      </p:sp>
      <p:sp>
        <p:nvSpPr>
          <p:cNvPr id="21" name="テキスト ボックス 26"/>
          <p:cNvSpPr txBox="1">
            <a:spLocks noChangeArrowheads="1"/>
          </p:cNvSpPr>
          <p:nvPr/>
        </p:nvSpPr>
        <p:spPr bwMode="auto">
          <a:xfrm>
            <a:off x="7623176" y="3279775"/>
            <a:ext cx="519113" cy="261938"/>
          </a:xfrm>
          <a:prstGeom prst="rect">
            <a:avLst/>
          </a:prstGeom>
          <a:noFill/>
          <a:ln>
            <a:noFill/>
          </a:ln>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342900" eaLnBrk="1" hangingPunct="1">
              <a:spcBef>
                <a:spcPct val="0"/>
              </a:spcBef>
              <a:buNone/>
              <a:defRPr/>
            </a:pPr>
            <a:r>
              <a:rPr lang="en-US" altLang="ja-JP" sz="1108" b="1" kern="0" dirty="0">
                <a:solidFill>
                  <a:srgbClr val="0000FF"/>
                </a:solidFill>
                <a:latin typeface="Calibri"/>
              </a:rPr>
              <a:t>2 mo.</a:t>
            </a:r>
          </a:p>
        </p:txBody>
      </p:sp>
      <p:pic>
        <p:nvPicPr>
          <p:cNvPr id="39946"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8650" y="2674938"/>
            <a:ext cx="10477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39125" y="3970338"/>
            <a:ext cx="10541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5"/>
          <p:cNvSpPr txBox="1">
            <a:spLocks noChangeArrowheads="1"/>
          </p:cNvSpPr>
          <p:nvPr/>
        </p:nvSpPr>
        <p:spPr bwMode="auto">
          <a:xfrm>
            <a:off x="2676526" y="1778000"/>
            <a:ext cx="3190875" cy="603250"/>
          </a:xfrm>
          <a:prstGeom prst="rect">
            <a:avLst/>
          </a:prstGeom>
          <a:noFill/>
          <a:ln>
            <a:noFill/>
          </a:ln>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342900" eaLnBrk="1" hangingPunct="1">
              <a:spcBef>
                <a:spcPct val="0"/>
              </a:spcBef>
              <a:buNone/>
              <a:defRPr/>
            </a:pPr>
            <a:r>
              <a:rPr lang="en-US" altLang="ja-JP" sz="1108" kern="0" dirty="0">
                <a:solidFill>
                  <a:srgbClr val="008000"/>
                </a:solidFill>
                <a:latin typeface="Calibri"/>
                <a:ea typeface="HG丸ｺﾞｼｯｸM-PRO" pitchFamily="50" charset="-128"/>
                <a:cs typeface="Osaka"/>
              </a:rPr>
              <a:t>Case 2</a:t>
            </a:r>
            <a:r>
              <a:rPr lang="ja-JP" altLang="en-US" sz="1108" kern="0" dirty="0">
                <a:solidFill>
                  <a:srgbClr val="008000"/>
                </a:solidFill>
                <a:latin typeface="Calibri"/>
                <a:ea typeface="HG丸ｺﾞｼｯｸM-PRO" pitchFamily="50" charset="-128"/>
                <a:cs typeface="Osaka"/>
              </a:rPr>
              <a:t>：</a:t>
            </a:r>
            <a:endParaRPr lang="en-US" altLang="ja-JP" sz="1108" kern="0" dirty="0">
              <a:solidFill>
                <a:srgbClr val="008000"/>
              </a:solidFill>
              <a:latin typeface="Calibri"/>
              <a:ea typeface="HG丸ｺﾞｼｯｸM-PRO" pitchFamily="50" charset="-128"/>
              <a:cs typeface="Osaka"/>
            </a:endParaRPr>
          </a:p>
          <a:p>
            <a:pPr defTabSz="342900" eaLnBrk="1" hangingPunct="1">
              <a:spcBef>
                <a:spcPct val="0"/>
              </a:spcBef>
              <a:buNone/>
              <a:defRPr/>
            </a:pPr>
            <a:r>
              <a:rPr lang="ja-JP" altLang="en-US" sz="1108" kern="0" dirty="0">
                <a:solidFill>
                  <a:srgbClr val="FF0000"/>
                </a:solidFill>
                <a:latin typeface="Calibri"/>
                <a:ea typeface="HG丸ｺﾞｼｯｸM-PRO" pitchFamily="50" charset="-128"/>
                <a:cs typeface="Osaka"/>
              </a:rPr>
              <a:t>　　</a:t>
            </a:r>
            <a:r>
              <a:rPr lang="en-US" altLang="ja-JP" sz="1108" u="sng" kern="0" dirty="0">
                <a:solidFill>
                  <a:srgbClr val="FF0000"/>
                </a:solidFill>
                <a:latin typeface="Calibri"/>
                <a:ea typeface="HG丸ｺﾞｼｯｸM-PRO" pitchFamily="50" charset="-128"/>
                <a:cs typeface="Osaka"/>
              </a:rPr>
              <a:t>85 y. o.</a:t>
            </a:r>
            <a:r>
              <a:rPr lang="en-US" altLang="ja-JP" sz="1108" kern="0" dirty="0">
                <a:solidFill>
                  <a:srgbClr val="000000"/>
                </a:solidFill>
                <a:latin typeface="Calibri"/>
                <a:ea typeface="HG丸ｺﾞｼｯｸM-PRO" pitchFamily="50" charset="-128"/>
                <a:cs typeface="Osaka"/>
              </a:rPr>
              <a:t>, male   Thoracic esophageal cancer </a:t>
            </a:r>
          </a:p>
          <a:p>
            <a:pPr defTabSz="342900" eaLnBrk="1" hangingPunct="1">
              <a:spcBef>
                <a:spcPct val="0"/>
              </a:spcBef>
              <a:spcAft>
                <a:spcPts val="416"/>
              </a:spcAft>
              <a:buNone/>
              <a:defRPr/>
            </a:pPr>
            <a:r>
              <a:rPr lang="ja-JP" altLang="en-US" sz="1108" kern="0" dirty="0">
                <a:solidFill>
                  <a:srgbClr val="000000"/>
                </a:solidFill>
                <a:latin typeface="Calibri"/>
                <a:ea typeface="HG丸ｺﾞｼｯｸM-PRO" pitchFamily="50" charset="-128"/>
                <a:cs typeface="Osaka"/>
              </a:rPr>
              <a:t>　　</a:t>
            </a:r>
            <a:r>
              <a:rPr lang="en-US" altLang="ja-JP" sz="1108" kern="0" dirty="0">
                <a:solidFill>
                  <a:srgbClr val="000000"/>
                </a:solidFill>
                <a:latin typeface="Calibri"/>
                <a:ea typeface="HG丸ｺﾞｼｯｸM-PRO" pitchFamily="50" charset="-128"/>
                <a:cs typeface="Osaka"/>
              </a:rPr>
              <a:t>Circumferential lesion, </a:t>
            </a:r>
            <a:r>
              <a:rPr lang="en-US" altLang="ja-JP" sz="1108" kern="0" dirty="0" err="1">
                <a:solidFill>
                  <a:srgbClr val="000000"/>
                </a:solidFill>
                <a:latin typeface="Calibri"/>
                <a:ea typeface="HG丸ｺﾞｼｯｸM-PRO" pitchFamily="50" charset="-128"/>
                <a:cs typeface="Osaka"/>
              </a:rPr>
              <a:t>Unresectable</a:t>
            </a:r>
            <a:r>
              <a:rPr lang="en-US" altLang="ja-JP" sz="1108" kern="0" dirty="0">
                <a:solidFill>
                  <a:srgbClr val="000000"/>
                </a:solidFill>
                <a:latin typeface="Calibri"/>
                <a:ea typeface="HG丸ｺﾞｼｯｸM-PRO" pitchFamily="50" charset="-128"/>
                <a:cs typeface="Osaka"/>
              </a:rPr>
              <a:t> with ESD</a:t>
            </a:r>
          </a:p>
        </p:txBody>
      </p:sp>
      <p:pic>
        <p:nvPicPr>
          <p:cNvPr id="39949" name="図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32100" y="2674938"/>
            <a:ext cx="1270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図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32101" y="3970338"/>
            <a:ext cx="12477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図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33913" y="3970338"/>
            <a:ext cx="12636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図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76775" y="2674938"/>
            <a:ext cx="1270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右矢印 19"/>
          <p:cNvSpPr/>
          <p:nvPr/>
        </p:nvSpPr>
        <p:spPr>
          <a:xfrm>
            <a:off x="4176713" y="3567113"/>
            <a:ext cx="349250" cy="747712"/>
          </a:xfrm>
          <a:prstGeom prst="rightArrow">
            <a:avLst>
              <a:gd name="adj1" fmla="val 63526"/>
              <a:gd name="adj2" fmla="val 50000"/>
            </a:avLst>
          </a:prstGeom>
          <a:ln/>
        </p:spPr>
        <p:style>
          <a:lnRef idx="1">
            <a:schemeClr val="accent1"/>
          </a:lnRef>
          <a:fillRef idx="2">
            <a:schemeClr val="accent1"/>
          </a:fillRef>
          <a:effectRef idx="1">
            <a:schemeClr val="accent1"/>
          </a:effectRef>
          <a:fontRef idx="minor">
            <a:schemeClr val="dk1"/>
          </a:fontRef>
        </p:style>
        <p:txBody>
          <a:bodyPr anchor="ctr"/>
          <a:lstStyle/>
          <a:p>
            <a:pPr algn="ctr" defTabSz="342900">
              <a:defRPr/>
            </a:pPr>
            <a:endParaRPr lang="ja-JP" altLang="en-US" sz="1247" kern="0">
              <a:solidFill>
                <a:prstClr val="white"/>
              </a:solidFill>
            </a:endParaRPr>
          </a:p>
        </p:txBody>
      </p:sp>
      <p:sp>
        <p:nvSpPr>
          <p:cNvPr id="24" name="テキスト ボックス 26"/>
          <p:cNvSpPr txBox="1">
            <a:spLocks noChangeArrowheads="1"/>
          </p:cNvSpPr>
          <p:nvPr/>
        </p:nvSpPr>
        <p:spPr bwMode="auto">
          <a:xfrm>
            <a:off x="4098925" y="3279775"/>
            <a:ext cx="520700" cy="261938"/>
          </a:xfrm>
          <a:prstGeom prst="rect">
            <a:avLst/>
          </a:prstGeom>
          <a:noFill/>
          <a:ln>
            <a:noFill/>
          </a:ln>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defTabSz="342900" eaLnBrk="1" hangingPunct="1">
              <a:spcBef>
                <a:spcPct val="0"/>
              </a:spcBef>
              <a:buNone/>
              <a:defRPr/>
            </a:pPr>
            <a:r>
              <a:rPr lang="en-US" altLang="ja-JP" sz="1108" b="1" kern="0" dirty="0">
                <a:solidFill>
                  <a:srgbClr val="0000FF"/>
                </a:solidFill>
                <a:latin typeface="Calibri"/>
              </a:rPr>
              <a:t>3 mo.</a:t>
            </a:r>
          </a:p>
        </p:txBody>
      </p:sp>
    </p:spTree>
    <p:extLst>
      <p:ext uri="{BB962C8B-B14F-4D97-AF65-F5344CB8AC3E}">
        <p14:creationId xmlns:p14="http://schemas.microsoft.com/office/powerpoint/2010/main" val="7771291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975" y="1458914"/>
            <a:ext cx="666115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2667000" y="5710239"/>
            <a:ext cx="3771900" cy="219075"/>
          </a:xfrm>
          <a:prstGeom prst="rect">
            <a:avLst/>
          </a:prstGeom>
          <a:noFill/>
          <a:ln>
            <a:noFill/>
          </a:ln>
        </p:spPr>
        <p:txBody>
          <a:bodyPr anchor="b">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defTabSz="685800">
              <a:defRPr/>
            </a:pPr>
            <a:r>
              <a:rPr lang="en-US" sz="825" kern="0" dirty="0">
                <a:solidFill>
                  <a:prstClr val="black"/>
                </a:solidFill>
                <a:latin typeface="Calibri"/>
                <a:cs typeface="Times New Roman" panose="02020603050405020304" pitchFamily="18" charset="0"/>
              </a:rPr>
              <a:t>Oncolys data on file.</a:t>
            </a:r>
          </a:p>
        </p:txBody>
      </p:sp>
      <p:sp>
        <p:nvSpPr>
          <p:cNvPr id="41987" name="Slide Number Placeholder 1"/>
          <p:cNvSpPr>
            <a:spLocks noGrp="1" noChangeArrowheads="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E10A38-C815-4873-AA36-052FAE734ACE}" type="slidenum">
              <a:rPr lang="ja-JP" altLang="en-US" kern="0"/>
              <a:pPr/>
              <a:t>92</a:t>
            </a:fld>
            <a:endParaRPr lang="ja-JP" altLang="en-US" kern="0"/>
          </a:p>
        </p:txBody>
      </p:sp>
      <p:sp>
        <p:nvSpPr>
          <p:cNvPr id="3" name="タイトル 2"/>
          <p:cNvSpPr>
            <a:spLocks noGrp="1"/>
          </p:cNvSpPr>
          <p:nvPr>
            <p:ph type="title"/>
          </p:nvPr>
        </p:nvSpPr>
        <p:spPr/>
        <p:txBody>
          <a:bodyPr/>
          <a:lstStyle/>
          <a:p>
            <a:pPr>
              <a:defRPr/>
            </a:pPr>
            <a:r>
              <a:rPr lang="en-US" altLang="ja-JP" dirty="0">
                <a:cs typeface="Times New Roman" panose="02020603050405020304" pitchFamily="18" charset="0"/>
              </a:rPr>
              <a:t>Clinical Response of Telomelysin and Radiotherapy</a:t>
            </a:r>
            <a:endParaRPr lang="ja-JP" altLang="en-US" dirty="0"/>
          </a:p>
        </p:txBody>
      </p:sp>
    </p:spTree>
    <p:extLst>
      <p:ext uri="{BB962C8B-B14F-4D97-AF65-F5344CB8AC3E}">
        <p14:creationId xmlns:p14="http://schemas.microsoft.com/office/powerpoint/2010/main" val="38767645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txBox="1">
            <a:spLocks/>
          </p:cNvSpPr>
          <p:nvPr/>
        </p:nvSpPr>
        <p:spPr bwMode="auto">
          <a:xfrm>
            <a:off x="1878014" y="22225"/>
            <a:ext cx="82311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kern="0">
                <a:solidFill>
                  <a:srgbClr val="C00000"/>
                </a:solidFill>
              </a:rPr>
              <a:t>Study schema</a:t>
            </a:r>
          </a:p>
        </p:txBody>
      </p:sp>
      <p:sp>
        <p:nvSpPr>
          <p:cNvPr id="43010" name="TextBox 4"/>
          <p:cNvSpPr txBox="1">
            <a:spLocks noChangeArrowheads="1"/>
          </p:cNvSpPr>
          <p:nvPr/>
        </p:nvSpPr>
        <p:spPr bwMode="auto">
          <a:xfrm>
            <a:off x="3241676" y="3198813"/>
            <a:ext cx="3457575"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kern="0"/>
              <a:t>Radiation (1.8 Gy/fx ×28 fx Mon-Fri)</a:t>
            </a:r>
          </a:p>
          <a:p>
            <a:pPr algn="ctr"/>
            <a:r>
              <a:rPr lang="en-US" altLang="en-US" sz="1600" kern="0"/>
              <a:t>5 ½ weeks</a:t>
            </a:r>
          </a:p>
        </p:txBody>
      </p:sp>
      <p:sp>
        <p:nvSpPr>
          <p:cNvPr id="43011" name="TextBox 5"/>
          <p:cNvSpPr txBox="1">
            <a:spLocks noChangeArrowheads="1"/>
          </p:cNvSpPr>
          <p:nvPr/>
        </p:nvSpPr>
        <p:spPr bwMode="auto">
          <a:xfrm>
            <a:off x="3286126" y="4265613"/>
            <a:ext cx="3571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kern="0"/>
              <a:t>Carboplatin AUC 2/paclitaxel 50 mg/m</a:t>
            </a:r>
            <a:r>
              <a:rPr lang="en-US" altLang="en-US" sz="1600" kern="0" baseline="30000"/>
              <a:t>2</a:t>
            </a:r>
          </a:p>
          <a:p>
            <a:pPr algn="ctr"/>
            <a:r>
              <a:rPr lang="en-US" altLang="en-US" sz="1600" kern="0"/>
              <a:t>Weekly ×5</a:t>
            </a:r>
          </a:p>
          <a:p>
            <a:pPr algn="ctr"/>
            <a:r>
              <a:rPr lang="en-US" altLang="en-US" sz="1600" kern="0"/>
              <a:t>[Days 1,8,15,22&amp;29]</a:t>
            </a:r>
          </a:p>
        </p:txBody>
      </p:sp>
      <p:cxnSp>
        <p:nvCxnSpPr>
          <p:cNvPr id="8" name="Straight Arrow Connector 7"/>
          <p:cNvCxnSpPr/>
          <p:nvPr/>
        </p:nvCxnSpPr>
        <p:spPr>
          <a:xfrm flipV="1">
            <a:off x="3308350" y="3884613"/>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224588" y="3884613"/>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38600" y="3884613"/>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70438" y="3884613"/>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97513" y="3884613"/>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2916238" y="3556000"/>
            <a:ext cx="296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25763" y="346710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00400" y="3471863"/>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81800" y="3538538"/>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81800" y="3462338"/>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05800" y="3462338"/>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023" name="TextBox 29"/>
          <p:cNvSpPr txBox="1">
            <a:spLocks noChangeArrowheads="1"/>
          </p:cNvSpPr>
          <p:nvPr/>
        </p:nvSpPr>
        <p:spPr bwMode="auto">
          <a:xfrm>
            <a:off x="6781800" y="35433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kern="0"/>
              <a:t>6-8 weeks</a:t>
            </a:r>
          </a:p>
        </p:txBody>
      </p:sp>
      <p:sp>
        <p:nvSpPr>
          <p:cNvPr id="43024" name="TextBox 35"/>
          <p:cNvSpPr txBox="1">
            <a:spLocks noChangeArrowheads="1"/>
          </p:cNvSpPr>
          <p:nvPr/>
        </p:nvSpPr>
        <p:spPr bwMode="auto">
          <a:xfrm>
            <a:off x="9469439" y="3351214"/>
            <a:ext cx="134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kern="0"/>
              <a:t>Observe</a:t>
            </a:r>
          </a:p>
        </p:txBody>
      </p:sp>
      <p:sp>
        <p:nvSpPr>
          <p:cNvPr id="43025" name="TextBox 46"/>
          <p:cNvSpPr txBox="1">
            <a:spLocks noChangeArrowheads="1"/>
          </p:cNvSpPr>
          <p:nvPr/>
        </p:nvSpPr>
        <p:spPr bwMode="auto">
          <a:xfrm rot="16200000">
            <a:off x="1889126" y="3327401"/>
            <a:ext cx="912812"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kern="0"/>
              <a:t>PET/CT</a:t>
            </a:r>
          </a:p>
        </p:txBody>
      </p:sp>
      <p:sp>
        <p:nvSpPr>
          <p:cNvPr id="43026" name="TextBox 50"/>
          <p:cNvSpPr txBox="1">
            <a:spLocks noChangeArrowheads="1"/>
          </p:cNvSpPr>
          <p:nvPr/>
        </p:nvSpPr>
        <p:spPr bwMode="auto">
          <a:xfrm rot="16200000">
            <a:off x="8491538" y="3406775"/>
            <a:ext cx="91281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kern="0"/>
              <a:t>PET/CT</a:t>
            </a:r>
          </a:p>
        </p:txBody>
      </p:sp>
      <p:cxnSp>
        <p:nvCxnSpPr>
          <p:cNvPr id="23" name="Straight Arrow Connector 22"/>
          <p:cNvCxnSpPr/>
          <p:nvPr/>
        </p:nvCxnSpPr>
        <p:spPr>
          <a:xfrm flipH="1">
            <a:off x="2960688" y="2522538"/>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495800" y="2522538"/>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943600" y="2522538"/>
            <a:ext cx="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030" name="TextBox 53"/>
          <p:cNvSpPr txBox="1">
            <a:spLocks noChangeArrowheads="1"/>
          </p:cNvSpPr>
          <p:nvPr/>
        </p:nvSpPr>
        <p:spPr bwMode="auto">
          <a:xfrm>
            <a:off x="2827338" y="1895475"/>
            <a:ext cx="3573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kern="0">
                <a:solidFill>
                  <a:srgbClr val="FF0000"/>
                </a:solidFill>
              </a:rPr>
              <a:t>OBP-301 1×10</a:t>
            </a:r>
            <a:r>
              <a:rPr lang="en-US" altLang="en-US" sz="1600" b="1" kern="0" baseline="30000">
                <a:solidFill>
                  <a:srgbClr val="FF0000"/>
                </a:solidFill>
              </a:rPr>
              <a:t>12</a:t>
            </a:r>
            <a:r>
              <a:rPr lang="en-US" altLang="en-US" sz="1600" b="1" kern="0">
                <a:solidFill>
                  <a:srgbClr val="FF0000"/>
                </a:solidFill>
              </a:rPr>
              <a:t> vp/ml via EGD</a:t>
            </a:r>
          </a:p>
          <a:p>
            <a:pPr algn="ctr"/>
            <a:r>
              <a:rPr lang="en-US" altLang="en-US" sz="1600" b="1" kern="0">
                <a:solidFill>
                  <a:srgbClr val="FF0000"/>
                </a:solidFill>
              </a:rPr>
              <a:t>[Days -4,12 &amp; 26]</a:t>
            </a:r>
          </a:p>
        </p:txBody>
      </p:sp>
      <p:sp>
        <p:nvSpPr>
          <p:cNvPr id="43031" name="TextBox 54"/>
          <p:cNvSpPr txBox="1">
            <a:spLocks noChangeArrowheads="1"/>
          </p:cNvSpPr>
          <p:nvPr/>
        </p:nvSpPr>
        <p:spPr bwMode="auto">
          <a:xfrm rot="16200000">
            <a:off x="8222957" y="3391177"/>
            <a:ext cx="684803"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kern="0"/>
              <a:t>EGD</a:t>
            </a:r>
          </a:p>
        </p:txBody>
      </p:sp>
      <p:cxnSp>
        <p:nvCxnSpPr>
          <p:cNvPr id="28" name="Straight Connector 27"/>
          <p:cNvCxnSpPr/>
          <p:nvPr/>
        </p:nvCxnSpPr>
        <p:spPr>
          <a:xfrm>
            <a:off x="9204325" y="3543300"/>
            <a:ext cx="427038"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033" name="TextBox 56"/>
          <p:cNvSpPr txBox="1">
            <a:spLocks noChangeArrowheads="1"/>
          </p:cNvSpPr>
          <p:nvPr/>
        </p:nvSpPr>
        <p:spPr bwMode="auto">
          <a:xfrm rot="16200000">
            <a:off x="1633367" y="3350697"/>
            <a:ext cx="659155"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kern="0"/>
              <a:t>EUS</a:t>
            </a:r>
          </a:p>
        </p:txBody>
      </p:sp>
      <p:cxnSp>
        <p:nvCxnSpPr>
          <p:cNvPr id="30" name="Straight Connector 29"/>
          <p:cNvCxnSpPr>
            <a:cxnSpLocks/>
          </p:cNvCxnSpPr>
          <p:nvPr/>
        </p:nvCxnSpPr>
        <p:spPr>
          <a:xfrm>
            <a:off x="2541588" y="3552825"/>
            <a:ext cx="334962"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035" name="TextBox 5"/>
          <p:cNvSpPr txBox="1">
            <a:spLocks noChangeArrowheads="1"/>
          </p:cNvSpPr>
          <p:nvPr/>
        </p:nvSpPr>
        <p:spPr bwMode="auto">
          <a:xfrm>
            <a:off x="2876551" y="3567114"/>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kern="0"/>
              <a:t>3d</a:t>
            </a:r>
          </a:p>
        </p:txBody>
      </p:sp>
    </p:spTree>
    <p:extLst>
      <p:ext uri="{BB962C8B-B14F-4D97-AF65-F5344CB8AC3E}">
        <p14:creationId xmlns:p14="http://schemas.microsoft.com/office/powerpoint/2010/main" val="1050315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bwMode="auto">
          <a:xfrm>
            <a:off x="1878014" y="1101725"/>
            <a:ext cx="8231187"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a:cs typeface="Arial" panose="020B0604020202020204" pitchFamily="34" charset="0"/>
              </a:rPr>
              <a:t>Primary Objective:</a:t>
            </a:r>
            <a:endParaRPr lang="en-US" altLang="en-US" sz="2800">
              <a:cs typeface="Arial" panose="020B0604020202020204" pitchFamily="34" charset="0"/>
            </a:endParaRPr>
          </a:p>
          <a:p>
            <a:pPr lvl="1">
              <a:buFontTx/>
              <a:buChar char="-"/>
            </a:pPr>
            <a:r>
              <a:rPr lang="en-US" altLang="en-US" sz="2400">
                <a:cs typeface="Arial" panose="020B0604020202020204" pitchFamily="34" charset="0"/>
              </a:rPr>
              <a:t>Assess the safety profile in Pts who receive OBP-301 + carboplatin/paclitaxel+RT</a:t>
            </a:r>
            <a:endParaRPr lang="en-US" altLang="en-US"/>
          </a:p>
          <a:p>
            <a:r>
              <a:rPr lang="en-US" altLang="en-US" sz="2800" b="1">
                <a:cs typeface="Arial" panose="020B0604020202020204" pitchFamily="34" charset="0"/>
              </a:rPr>
              <a:t>Secondary Objectives:</a:t>
            </a:r>
            <a:endParaRPr lang="en-US" altLang="en-US" sz="2800">
              <a:cs typeface="Arial" panose="020B0604020202020204" pitchFamily="34" charset="0"/>
            </a:endParaRPr>
          </a:p>
          <a:p>
            <a:pPr lvl="1"/>
            <a:r>
              <a:rPr lang="en-US" altLang="en-US" sz="2400">
                <a:cs typeface="Arial" panose="020B0604020202020204" pitchFamily="34" charset="0"/>
              </a:rPr>
              <a:t>Determine the cCR rate</a:t>
            </a:r>
          </a:p>
          <a:p>
            <a:r>
              <a:rPr lang="en-US" altLang="en-US" sz="2800" b="1">
                <a:cs typeface="Arial" panose="020B0604020202020204" pitchFamily="34" charset="0"/>
              </a:rPr>
              <a:t>Exploratory Objectives:</a:t>
            </a:r>
            <a:endParaRPr lang="en-US" altLang="en-US" sz="2800">
              <a:cs typeface="Arial" panose="020B0604020202020204" pitchFamily="34" charset="0"/>
            </a:endParaRPr>
          </a:p>
          <a:p>
            <a:pPr lvl="1"/>
            <a:r>
              <a:rPr lang="en-US" altLang="en-US" sz="2400">
                <a:cs typeface="Arial" panose="020B0604020202020204" pitchFamily="34" charset="0"/>
              </a:rPr>
              <a:t>Correlate outcomes – cCR, PFS and OS – with tumor microenvironment and OBP-301 viral assays</a:t>
            </a:r>
          </a:p>
        </p:txBody>
      </p:sp>
      <p:sp>
        <p:nvSpPr>
          <p:cNvPr id="44034" name="Title 1"/>
          <p:cNvSpPr txBox="1">
            <a:spLocks/>
          </p:cNvSpPr>
          <p:nvPr/>
        </p:nvSpPr>
        <p:spPr bwMode="auto">
          <a:xfrm>
            <a:off x="1878014" y="22225"/>
            <a:ext cx="82311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kern="0">
                <a:solidFill>
                  <a:srgbClr val="C00000"/>
                </a:solidFill>
              </a:rPr>
              <a:t>Study Objectives</a:t>
            </a:r>
          </a:p>
        </p:txBody>
      </p:sp>
    </p:spTree>
    <p:extLst>
      <p:ext uri="{BB962C8B-B14F-4D97-AF65-F5344CB8AC3E}">
        <p14:creationId xmlns:p14="http://schemas.microsoft.com/office/powerpoint/2010/main" val="39281229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bwMode="auto">
          <a:xfrm>
            <a:off x="1878014" y="990600"/>
            <a:ext cx="8231187" cy="4256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Arial" panose="020B0604020202020204" pitchFamily="34" charset="0"/>
              </a:rPr>
              <a:t>≥ 18 years</a:t>
            </a:r>
          </a:p>
          <a:p>
            <a:r>
              <a:rPr lang="en-US" altLang="en-US" sz="2400">
                <a:cs typeface="Arial" panose="020B0604020202020204" pitchFamily="34" charset="0"/>
              </a:rPr>
              <a:t>Esophageal or GEJ adenocarcinoma/Siewert type I-II T2-4N0 or T</a:t>
            </a:r>
            <a:r>
              <a:rPr lang="en-US" altLang="en-US" sz="2400" baseline="-25000">
                <a:cs typeface="Arial" panose="020B0604020202020204" pitchFamily="34" charset="0"/>
              </a:rPr>
              <a:t>any</a:t>
            </a:r>
            <a:r>
              <a:rPr lang="en-US" altLang="en-US" sz="2400">
                <a:cs typeface="Arial" panose="020B0604020202020204" pitchFamily="34" charset="0"/>
              </a:rPr>
              <a:t>N+ tumors</a:t>
            </a:r>
          </a:p>
          <a:p>
            <a:r>
              <a:rPr lang="en-US" altLang="en-US" sz="2400">
                <a:cs typeface="Arial" panose="020B0604020202020204" pitchFamily="34" charset="0"/>
              </a:rPr>
              <a:t>No prior chemotherapy </a:t>
            </a:r>
          </a:p>
          <a:p>
            <a:r>
              <a:rPr lang="en-US" altLang="en-US" sz="2400">
                <a:cs typeface="Arial" panose="020B0604020202020204" pitchFamily="34" charset="0"/>
              </a:rPr>
              <a:t>Prior radiation is permitted, provided it does not limit the ability to deliver per-protocol radiation in the opinion of the treating radiation oncologist</a:t>
            </a:r>
          </a:p>
          <a:p>
            <a:r>
              <a:rPr lang="en-US" altLang="en-US" sz="2400">
                <a:cs typeface="Arial" panose="020B0604020202020204" pitchFamily="34" charset="0"/>
              </a:rPr>
              <a:t>Patients must, in the opinion of a thoracic surgeon or multidisciplinary team, </a:t>
            </a:r>
            <a:r>
              <a:rPr lang="en-US" altLang="en-US" sz="2400" u="sng">
                <a:solidFill>
                  <a:srgbClr val="2986E2"/>
                </a:solidFill>
                <a:cs typeface="Arial" panose="020B0604020202020204" pitchFamily="34" charset="0"/>
              </a:rPr>
              <a:t>not</a:t>
            </a:r>
            <a:r>
              <a:rPr lang="en-US" altLang="en-US" sz="2400">
                <a:solidFill>
                  <a:srgbClr val="2986E2"/>
                </a:solidFill>
                <a:cs typeface="Arial" panose="020B0604020202020204" pitchFamily="34" charset="0"/>
              </a:rPr>
              <a:t> be a candidate for surgery</a:t>
            </a:r>
          </a:p>
          <a:p>
            <a:r>
              <a:rPr lang="en-US" altLang="en-US" sz="2400">
                <a:cs typeface="Arial" panose="020B0604020202020204" pitchFamily="34" charset="0"/>
              </a:rPr>
              <a:t>ECOG 0-1</a:t>
            </a:r>
          </a:p>
          <a:p>
            <a:r>
              <a:rPr lang="en-US" altLang="en-US" sz="2400">
                <a:cs typeface="Arial" panose="020B0604020202020204" pitchFamily="34" charset="0"/>
              </a:rPr>
              <a:t>Availability of archived tumor tissue for banking</a:t>
            </a:r>
          </a:p>
          <a:p>
            <a:r>
              <a:rPr lang="en-US" altLang="en-US" sz="2400">
                <a:cs typeface="Arial" panose="020B0604020202020204" pitchFamily="34" charset="0"/>
              </a:rPr>
              <a:t>Tumors that are HER2 positive are eligible</a:t>
            </a:r>
          </a:p>
        </p:txBody>
      </p:sp>
      <p:sp>
        <p:nvSpPr>
          <p:cNvPr id="45058" name="Title 1"/>
          <p:cNvSpPr txBox="1">
            <a:spLocks/>
          </p:cNvSpPr>
          <p:nvPr/>
        </p:nvSpPr>
        <p:spPr bwMode="auto">
          <a:xfrm>
            <a:off x="1878014" y="22225"/>
            <a:ext cx="84089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kern="0">
                <a:solidFill>
                  <a:srgbClr val="C00000"/>
                </a:solidFill>
              </a:rPr>
              <a:t>Key Inclusion Criteria</a:t>
            </a:r>
          </a:p>
        </p:txBody>
      </p:sp>
    </p:spTree>
    <p:extLst>
      <p:ext uri="{BB962C8B-B14F-4D97-AF65-F5344CB8AC3E}">
        <p14:creationId xmlns:p14="http://schemas.microsoft.com/office/powerpoint/2010/main" val="10761556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8014" y="1101725"/>
            <a:ext cx="8231187" cy="5240338"/>
          </a:xfrm>
        </p:spPr>
        <p:txBody>
          <a:bodyPr>
            <a:noAutofit/>
          </a:bodyPr>
          <a:lstStyle/>
          <a:p>
            <a:pPr>
              <a:buFont typeface="Arial" charset="0"/>
              <a:buChar char="•"/>
              <a:defRPr/>
            </a:pPr>
            <a:r>
              <a:rPr lang="en-US" sz="2400" dirty="0">
                <a:cs typeface="Arial" pitchFamily="34" charset="0"/>
              </a:rPr>
              <a:t>Carcinoma in-situ and tumors determined to be T1N0</a:t>
            </a:r>
          </a:p>
          <a:p>
            <a:pPr>
              <a:buFont typeface="Arial" charset="0"/>
              <a:buChar char="•"/>
              <a:defRPr/>
            </a:pPr>
            <a:r>
              <a:rPr lang="en-US" sz="2400" dirty="0">
                <a:cs typeface="Arial" pitchFamily="34" charset="0"/>
              </a:rPr>
              <a:t>Patients with evidence of metastatic disease</a:t>
            </a:r>
          </a:p>
          <a:p>
            <a:pPr>
              <a:buFont typeface="Arial" charset="0"/>
              <a:buChar char="•"/>
              <a:defRPr/>
            </a:pPr>
            <a:r>
              <a:rPr lang="en-US" sz="2400" dirty="0">
                <a:cs typeface="Arial" pitchFamily="34" charset="0"/>
              </a:rPr>
              <a:t>Biopsy-proven tumor invasion of the tracheobronchial tree or presence of tracheoesophageal fistula. Recurrent laryngeal or phrenic nerve paralysis</a:t>
            </a:r>
          </a:p>
          <a:p>
            <a:pPr>
              <a:buFont typeface="Arial" charset="0"/>
              <a:buChar char="•"/>
              <a:defRPr/>
            </a:pPr>
            <a:r>
              <a:rPr lang="en-US" sz="2400" dirty="0">
                <a:cs typeface="Arial" pitchFamily="34" charset="0"/>
              </a:rPr>
              <a:t>Prior malignancy diagnosed and/or treated within 3 years of study entry</a:t>
            </a:r>
          </a:p>
          <a:p>
            <a:pPr marL="0" indent="0">
              <a:buNone/>
              <a:defRPr/>
            </a:pPr>
            <a:endParaRPr lang="en-US" sz="1650" dirty="0"/>
          </a:p>
        </p:txBody>
      </p:sp>
      <p:sp>
        <p:nvSpPr>
          <p:cNvPr id="47106" name="Title 1"/>
          <p:cNvSpPr txBox="1">
            <a:spLocks/>
          </p:cNvSpPr>
          <p:nvPr/>
        </p:nvSpPr>
        <p:spPr bwMode="auto">
          <a:xfrm>
            <a:off x="1878014" y="22225"/>
            <a:ext cx="82311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kern="0">
                <a:solidFill>
                  <a:srgbClr val="C00000"/>
                </a:solidFill>
              </a:rPr>
              <a:t>Key Exclusion Criteria</a:t>
            </a:r>
          </a:p>
        </p:txBody>
      </p:sp>
    </p:spTree>
    <p:extLst>
      <p:ext uri="{BB962C8B-B14F-4D97-AF65-F5344CB8AC3E}">
        <p14:creationId xmlns:p14="http://schemas.microsoft.com/office/powerpoint/2010/main" val="37334644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txBox="1">
            <a:spLocks/>
          </p:cNvSpPr>
          <p:nvPr/>
        </p:nvSpPr>
        <p:spPr bwMode="auto">
          <a:xfrm>
            <a:off x="1878014" y="22225"/>
            <a:ext cx="82311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kern="0">
                <a:solidFill>
                  <a:srgbClr val="C00000"/>
                </a:solidFill>
              </a:rPr>
              <a:t>Statistical Plan</a:t>
            </a:r>
          </a:p>
        </p:txBody>
      </p:sp>
      <p:sp>
        <p:nvSpPr>
          <p:cNvPr id="39938" name="Content Placeholder 2"/>
          <p:cNvSpPr>
            <a:spLocks noGrp="1"/>
          </p:cNvSpPr>
          <p:nvPr>
            <p:ph idx="1"/>
          </p:nvPr>
        </p:nvSpPr>
        <p:spPr bwMode="auto">
          <a:xfrm>
            <a:off x="1878014" y="908051"/>
            <a:ext cx="8231187" cy="5319713"/>
          </a:xfrm>
        </p:spPr>
        <p:txBody>
          <a:bodyPr vert="horz" wrap="square" lIns="91440" tIns="45720" rIns="91440" bIns="45720" numCol="1" anchor="t" anchorCtr="0" compatLnSpc="1">
            <a:prstTxWarp prst="textNoShape">
              <a:avLst/>
            </a:prstTxWarp>
          </a:bodyPr>
          <a:lstStyle/>
          <a:p>
            <a:pPr>
              <a:lnSpc>
                <a:spcPct val="90000"/>
              </a:lnSpc>
              <a:defRPr/>
            </a:pPr>
            <a:r>
              <a:rPr lang="en-US" altLang="en-US" sz="2600" dirty="0">
                <a:cs typeface="Arial" panose="020B0604020202020204" pitchFamily="34" charset="0"/>
              </a:rPr>
              <a:t>Primary Endpoint: Safety assessment</a:t>
            </a:r>
          </a:p>
          <a:p>
            <a:pPr lvl="1">
              <a:lnSpc>
                <a:spcPct val="90000"/>
              </a:lnSpc>
              <a:defRPr/>
            </a:pPr>
            <a:r>
              <a:rPr lang="en-US" altLang="en-US" sz="2200" dirty="0">
                <a:cs typeface="Arial" panose="020B0604020202020204" pitchFamily="34" charset="0"/>
              </a:rPr>
              <a:t>Dose-limiting toxicity:</a:t>
            </a:r>
          </a:p>
          <a:p>
            <a:pPr lvl="2">
              <a:lnSpc>
                <a:spcPct val="90000"/>
              </a:lnSpc>
              <a:defRPr/>
            </a:pPr>
            <a:r>
              <a:rPr lang="en-US" altLang="en-US" sz="1800" dirty="0">
                <a:cs typeface="Arial" panose="020B0604020202020204" pitchFamily="34" charset="0"/>
              </a:rPr>
              <a:t>Any grade ≥3 toxicity attributed to OBP-301 EXCEPT:</a:t>
            </a:r>
          </a:p>
          <a:p>
            <a:pPr marL="1319213" lvl="2" indent="-212725">
              <a:lnSpc>
                <a:spcPct val="90000"/>
              </a:lnSpc>
              <a:defRPr/>
            </a:pPr>
            <a:r>
              <a:rPr lang="en-US" altLang="en-US" sz="1800" dirty="0" err="1">
                <a:cs typeface="Arial" panose="020B0604020202020204" pitchFamily="34" charset="0"/>
              </a:rPr>
              <a:t>Gd</a:t>
            </a:r>
            <a:r>
              <a:rPr lang="en-US" altLang="en-US" sz="1800" dirty="0">
                <a:cs typeface="Arial" panose="020B0604020202020204" pitchFamily="34" charset="0"/>
              </a:rPr>
              <a:t> 3/4 N/V lasting &lt;3 days</a:t>
            </a:r>
          </a:p>
          <a:p>
            <a:pPr marL="1319213" lvl="2" indent="-212725">
              <a:lnSpc>
                <a:spcPct val="90000"/>
              </a:lnSpc>
              <a:defRPr/>
            </a:pPr>
            <a:r>
              <a:rPr lang="en-US" altLang="en-US" sz="1800" dirty="0">
                <a:cs typeface="Arial" panose="020B0604020202020204" pitchFamily="34" charset="0"/>
              </a:rPr>
              <a:t>Grade 3 esophagitis or dehydration lasting &lt;7 days</a:t>
            </a:r>
          </a:p>
          <a:p>
            <a:pPr marL="1319213" lvl="2" indent="-212725">
              <a:lnSpc>
                <a:spcPct val="90000"/>
              </a:lnSpc>
              <a:defRPr/>
            </a:pPr>
            <a:r>
              <a:rPr lang="en-US" altLang="en-US" sz="1800" dirty="0">
                <a:cs typeface="Arial" panose="020B0604020202020204" pitchFamily="34" charset="0"/>
              </a:rPr>
              <a:t>The first occurrence of grade 3/4 neutropenia</a:t>
            </a:r>
          </a:p>
          <a:p>
            <a:pPr marL="1319213" lvl="2" indent="-212725">
              <a:lnSpc>
                <a:spcPct val="90000"/>
              </a:lnSpc>
              <a:defRPr/>
            </a:pPr>
            <a:r>
              <a:rPr lang="en-US" altLang="en-US" sz="1800" dirty="0">
                <a:cs typeface="Arial" panose="020B0604020202020204" pitchFamily="34" charset="0"/>
              </a:rPr>
              <a:t>Grade 3/4 lymphopenia</a:t>
            </a:r>
          </a:p>
          <a:p>
            <a:pPr marL="1319213" lvl="2" indent="-212725">
              <a:lnSpc>
                <a:spcPct val="90000"/>
              </a:lnSpc>
              <a:defRPr/>
            </a:pPr>
            <a:r>
              <a:rPr lang="en-US" altLang="en-US" sz="1800" dirty="0">
                <a:cs typeface="Arial" panose="020B0604020202020204" pitchFamily="34" charset="0"/>
              </a:rPr>
              <a:t>Any toxicity where maximal supportive measures were not given</a:t>
            </a:r>
          </a:p>
          <a:p>
            <a:pPr lvl="2">
              <a:lnSpc>
                <a:spcPct val="90000"/>
              </a:lnSpc>
              <a:defRPr/>
            </a:pPr>
            <a:r>
              <a:rPr lang="en-US" altLang="en-US" sz="1800" dirty="0">
                <a:cs typeface="Arial" panose="020B0604020202020204" pitchFamily="34" charset="0"/>
              </a:rPr>
              <a:t>Grade 4 nausea/vomiting, esophagitis and dehydration</a:t>
            </a:r>
          </a:p>
          <a:p>
            <a:pPr lvl="2">
              <a:lnSpc>
                <a:spcPct val="90000"/>
              </a:lnSpc>
              <a:defRPr/>
            </a:pPr>
            <a:r>
              <a:rPr lang="en-US" altLang="en-US" sz="1800" dirty="0">
                <a:cs typeface="Arial" panose="020B0604020202020204" pitchFamily="34" charset="0"/>
              </a:rPr>
              <a:t>Esophageal perforation or fistula within 30 days of </a:t>
            </a:r>
            <a:r>
              <a:rPr lang="en-US" altLang="en-US" sz="1800" dirty="0" err="1">
                <a:cs typeface="Arial" panose="020B0604020202020204" pitchFamily="34" charset="0"/>
              </a:rPr>
              <a:t>chemoRT</a:t>
            </a:r>
            <a:endParaRPr lang="en-US" altLang="en-US" sz="1800" dirty="0">
              <a:cs typeface="Arial" panose="020B0604020202020204" pitchFamily="34" charset="0"/>
            </a:endParaRPr>
          </a:p>
          <a:p>
            <a:pPr lvl="2">
              <a:lnSpc>
                <a:spcPct val="90000"/>
              </a:lnSpc>
              <a:defRPr/>
            </a:pPr>
            <a:r>
              <a:rPr lang="en-US" altLang="en-US" sz="1800" dirty="0">
                <a:cs typeface="Arial" panose="020B0604020202020204" pitchFamily="34" charset="0"/>
              </a:rPr>
              <a:t>Death within 30 days of completion of </a:t>
            </a:r>
            <a:r>
              <a:rPr lang="en-US" altLang="en-US" sz="1800" dirty="0" err="1">
                <a:cs typeface="Arial" panose="020B0604020202020204" pitchFamily="34" charset="0"/>
              </a:rPr>
              <a:t>chemoRT</a:t>
            </a:r>
            <a:endParaRPr lang="en-US" altLang="en-US" sz="1800" dirty="0">
              <a:cs typeface="Arial" panose="020B0604020202020204" pitchFamily="34" charset="0"/>
            </a:endParaRPr>
          </a:p>
          <a:p>
            <a:pPr marL="914400" lvl="2" indent="0">
              <a:lnSpc>
                <a:spcPct val="90000"/>
              </a:lnSpc>
              <a:buNone/>
              <a:defRPr/>
            </a:pPr>
            <a:endParaRPr lang="en-US" altLang="en-US" sz="1800" dirty="0">
              <a:cs typeface="Arial" panose="020B0604020202020204" pitchFamily="34" charset="0"/>
            </a:endParaRPr>
          </a:p>
          <a:p>
            <a:pPr>
              <a:lnSpc>
                <a:spcPct val="90000"/>
              </a:lnSpc>
              <a:defRPr/>
            </a:pPr>
            <a:endParaRPr lang="en-US" altLang="en-US" sz="2400" dirty="0">
              <a:cs typeface="Arial" panose="020B0604020202020204" pitchFamily="34" charset="0"/>
            </a:endParaRPr>
          </a:p>
        </p:txBody>
      </p:sp>
    </p:spTree>
    <p:extLst>
      <p:ext uri="{BB962C8B-B14F-4D97-AF65-F5344CB8AC3E}">
        <p14:creationId xmlns:p14="http://schemas.microsoft.com/office/powerpoint/2010/main" val="41182899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txBox="1">
            <a:spLocks/>
          </p:cNvSpPr>
          <p:nvPr/>
        </p:nvSpPr>
        <p:spPr bwMode="auto">
          <a:xfrm>
            <a:off x="1878014" y="22225"/>
            <a:ext cx="82311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kern="0">
                <a:solidFill>
                  <a:srgbClr val="C00000"/>
                </a:solidFill>
              </a:rPr>
              <a:t>Statistical Plan</a:t>
            </a:r>
          </a:p>
        </p:txBody>
      </p:sp>
      <p:sp>
        <p:nvSpPr>
          <p:cNvPr id="39938" name="Content Placeholder 2"/>
          <p:cNvSpPr>
            <a:spLocks noGrp="1"/>
          </p:cNvSpPr>
          <p:nvPr>
            <p:ph idx="1"/>
          </p:nvPr>
        </p:nvSpPr>
        <p:spPr bwMode="auto">
          <a:xfrm>
            <a:off x="1878014" y="908051"/>
            <a:ext cx="8231187" cy="5319713"/>
          </a:xfrm>
        </p:spPr>
        <p:txBody>
          <a:bodyPr vert="horz" wrap="square" lIns="91440" tIns="45720" rIns="91440" bIns="45720" numCol="1" anchor="t" anchorCtr="0" compatLnSpc="1">
            <a:prstTxWarp prst="textNoShape">
              <a:avLst/>
            </a:prstTxWarp>
          </a:bodyPr>
          <a:lstStyle/>
          <a:p>
            <a:pPr>
              <a:lnSpc>
                <a:spcPct val="90000"/>
              </a:lnSpc>
              <a:defRPr/>
            </a:pPr>
            <a:r>
              <a:rPr lang="en-US" altLang="en-US" sz="2600" dirty="0">
                <a:cs typeface="Arial" panose="020B0604020202020204" pitchFamily="34" charset="0"/>
              </a:rPr>
              <a:t>Primary Endpoint: Safety assessment</a:t>
            </a:r>
          </a:p>
          <a:p>
            <a:pPr lvl="1">
              <a:lnSpc>
                <a:spcPct val="90000"/>
              </a:lnSpc>
              <a:defRPr/>
            </a:pPr>
            <a:r>
              <a:rPr lang="en-US" altLang="en-US" sz="2200" dirty="0">
                <a:cs typeface="Arial" panose="020B0604020202020204" pitchFamily="34" charset="0"/>
              </a:rPr>
              <a:t>If ≤1 of 6 Pts has a DLT, 9 more Pts will be treated to obtain a preliminary assessment of the </a:t>
            </a:r>
            <a:r>
              <a:rPr lang="en-US" altLang="en-US" sz="2200" dirty="0" err="1">
                <a:cs typeface="Arial" panose="020B0604020202020204" pitchFamily="34" charset="0"/>
              </a:rPr>
              <a:t>cCR</a:t>
            </a:r>
            <a:r>
              <a:rPr lang="en-US" altLang="en-US" sz="2200" dirty="0">
                <a:cs typeface="Arial" panose="020B0604020202020204" pitchFamily="34" charset="0"/>
              </a:rPr>
              <a:t> rate</a:t>
            </a:r>
            <a:endParaRPr lang="en-US" altLang="en-US" sz="2000" dirty="0">
              <a:solidFill>
                <a:srgbClr val="2986E2"/>
              </a:solidFill>
              <a:cs typeface="Arial" panose="020B0604020202020204" pitchFamily="34" charset="0"/>
            </a:endParaRPr>
          </a:p>
          <a:p>
            <a:pPr lvl="1">
              <a:lnSpc>
                <a:spcPct val="90000"/>
              </a:lnSpc>
              <a:defRPr/>
            </a:pPr>
            <a:r>
              <a:rPr lang="en-US" altLang="en-US" sz="2200" dirty="0">
                <a:cs typeface="Arial" panose="020B0604020202020204" pitchFamily="34" charset="0"/>
              </a:rPr>
              <a:t>If ≥2 of 6 Pts has a DLT, the dose of OBP-301 will be reduced to 1×10</a:t>
            </a:r>
            <a:r>
              <a:rPr lang="en-US" altLang="en-US" sz="2200" baseline="30000" dirty="0">
                <a:cs typeface="Arial" panose="020B0604020202020204" pitchFamily="34" charset="0"/>
              </a:rPr>
              <a:t>11</a:t>
            </a:r>
            <a:r>
              <a:rPr lang="en-US" altLang="en-US" sz="2200" dirty="0">
                <a:cs typeface="Arial" panose="020B0604020202020204" pitchFamily="34" charset="0"/>
              </a:rPr>
              <a:t> </a:t>
            </a:r>
            <a:r>
              <a:rPr lang="en-US" altLang="en-US" sz="2200" dirty="0" err="1">
                <a:cs typeface="Arial" panose="020B0604020202020204" pitchFamily="34" charset="0"/>
              </a:rPr>
              <a:t>vp</a:t>
            </a:r>
            <a:r>
              <a:rPr lang="en-US" altLang="en-US" sz="2200" dirty="0">
                <a:cs typeface="Arial" panose="020B0604020202020204" pitchFamily="34" charset="0"/>
              </a:rPr>
              <a:t>:</a:t>
            </a:r>
          </a:p>
          <a:p>
            <a:pPr lvl="2">
              <a:lnSpc>
                <a:spcPct val="90000"/>
              </a:lnSpc>
              <a:buFont typeface="Wingdings" pitchFamily="2" charset="2"/>
              <a:buChar char="§"/>
              <a:defRPr/>
            </a:pPr>
            <a:r>
              <a:rPr lang="en-US" altLang="en-US" sz="1800" dirty="0">
                <a:cs typeface="Arial" panose="020B0604020202020204" pitchFamily="34" charset="0"/>
              </a:rPr>
              <a:t> </a:t>
            </a:r>
            <a:r>
              <a:rPr lang="en-US" altLang="en-US" sz="2000" dirty="0">
                <a:cs typeface="Arial" panose="020B0604020202020204" pitchFamily="34" charset="0"/>
              </a:rPr>
              <a:t>If ≤1 of 6 Pts has a DLT, 9 more Pts will be treated to obtain a preliminary assessment of the </a:t>
            </a:r>
            <a:r>
              <a:rPr lang="en-US" altLang="en-US" sz="2000" dirty="0" err="1">
                <a:cs typeface="Arial" panose="020B0604020202020204" pitchFamily="34" charset="0"/>
              </a:rPr>
              <a:t>cCR</a:t>
            </a:r>
            <a:r>
              <a:rPr lang="en-US" altLang="en-US" sz="2000" dirty="0">
                <a:cs typeface="Arial" panose="020B0604020202020204" pitchFamily="34" charset="0"/>
              </a:rPr>
              <a:t> rate</a:t>
            </a:r>
          </a:p>
          <a:p>
            <a:pPr lvl="2">
              <a:lnSpc>
                <a:spcPct val="90000"/>
              </a:lnSpc>
              <a:buFont typeface="Wingdings" pitchFamily="2" charset="2"/>
              <a:buChar char="§"/>
              <a:defRPr/>
            </a:pPr>
            <a:r>
              <a:rPr lang="en-US" altLang="en-US" sz="2000" dirty="0">
                <a:cs typeface="Arial" panose="020B0604020202020204" pitchFamily="34" charset="0"/>
              </a:rPr>
              <a:t>If ≥2 of 6 Pts has a DLT, the reduced dose regimen will be declared too toxic and no more Pts will be accrued</a:t>
            </a:r>
          </a:p>
          <a:p>
            <a:pPr marL="914400" lvl="2" indent="0">
              <a:lnSpc>
                <a:spcPct val="90000"/>
              </a:lnSpc>
              <a:buNone/>
              <a:defRPr/>
            </a:pPr>
            <a:endParaRPr lang="en-US" altLang="en-US" sz="2000" dirty="0">
              <a:solidFill>
                <a:srgbClr val="2986E2"/>
              </a:solidFill>
              <a:cs typeface="Arial" panose="020B0604020202020204" pitchFamily="34" charset="0"/>
            </a:endParaRPr>
          </a:p>
          <a:p>
            <a:pPr>
              <a:lnSpc>
                <a:spcPct val="90000"/>
              </a:lnSpc>
              <a:defRPr/>
            </a:pPr>
            <a:endParaRPr lang="en-US" altLang="en-US" sz="2400" dirty="0">
              <a:cs typeface="Arial" panose="020B0604020202020204" pitchFamily="34" charset="0"/>
            </a:endParaRPr>
          </a:p>
        </p:txBody>
      </p:sp>
    </p:spTree>
    <p:extLst>
      <p:ext uri="{BB962C8B-B14F-4D97-AF65-F5344CB8AC3E}">
        <p14:creationId xmlns:p14="http://schemas.microsoft.com/office/powerpoint/2010/main" val="30398917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bwMode="auto">
          <a:xfrm>
            <a:off x="1878014" y="847726"/>
            <a:ext cx="8231187" cy="531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Arial" panose="020B0604020202020204" pitchFamily="34" charset="0"/>
              </a:rPr>
              <a:t>Patients will have the following samples collected:</a:t>
            </a:r>
          </a:p>
          <a:p>
            <a:pPr lvl="1"/>
            <a:r>
              <a:rPr lang="en-US" altLang="en-US" sz="1800">
                <a:cs typeface="Arial" panose="020B0604020202020204" pitchFamily="34" charset="0"/>
              </a:rPr>
              <a:t>Paraffin embedded blocks from the primary tumor (at baseline and during repeat EGD following chemoRT, if available)</a:t>
            </a:r>
          </a:p>
          <a:p>
            <a:pPr lvl="1"/>
            <a:r>
              <a:rPr lang="en-US" altLang="en-US" sz="1800">
                <a:cs typeface="Arial" panose="020B0604020202020204" pitchFamily="34" charset="0"/>
              </a:rPr>
              <a:t>Blood (processed into serum and PBMCs)</a:t>
            </a:r>
          </a:p>
          <a:p>
            <a:pPr lvl="1">
              <a:buFont typeface="Arial" panose="020B0604020202020204" pitchFamily="34" charset="0"/>
              <a:buNone/>
            </a:pPr>
            <a:endParaRPr lang="en-US" altLang="en-US" sz="1800">
              <a:cs typeface="Arial" panose="020B0604020202020204" pitchFamily="34" charset="0"/>
            </a:endParaRPr>
          </a:p>
          <a:p>
            <a:r>
              <a:rPr lang="en-US" altLang="en-US" sz="2400">
                <a:cs typeface="Arial" panose="020B0604020202020204" pitchFamily="34" charset="0"/>
              </a:rPr>
              <a:t>Analyses that may be performed on these samples:</a:t>
            </a:r>
          </a:p>
          <a:p>
            <a:pPr lvl="1"/>
            <a:r>
              <a:rPr lang="en-US" altLang="en-US" sz="1800">
                <a:cs typeface="Arial" panose="020B0604020202020204" pitchFamily="34" charset="0"/>
              </a:rPr>
              <a:t>Viral-specific transcripts in tumor tissue </a:t>
            </a:r>
          </a:p>
          <a:p>
            <a:pPr lvl="1"/>
            <a:r>
              <a:rPr lang="en-US" altLang="en-US" sz="1800">
                <a:cs typeface="Arial" panose="020B0604020202020204" pitchFamily="34" charset="0"/>
              </a:rPr>
              <a:t>Immunofluorescence of tumor microenvironment</a:t>
            </a:r>
          </a:p>
          <a:p>
            <a:pPr lvl="1"/>
            <a:r>
              <a:rPr lang="en-US" altLang="en-US" sz="1800">
                <a:cs typeface="Arial" panose="020B0604020202020204" pitchFamily="34" charset="0"/>
              </a:rPr>
              <a:t>Flow cytometry to characterize immune cell populations</a:t>
            </a:r>
          </a:p>
          <a:p>
            <a:pPr lvl="1"/>
            <a:r>
              <a:rPr lang="en-US" altLang="en-US" sz="1800">
                <a:cs typeface="Arial" panose="020B0604020202020204" pitchFamily="34" charset="0"/>
              </a:rPr>
              <a:t>Multiplex ELISA of cytokines/chemokines</a:t>
            </a:r>
          </a:p>
          <a:p>
            <a:pPr lvl="1"/>
            <a:endParaRPr lang="en-US" altLang="en-US" sz="1800">
              <a:cs typeface="Arial" panose="020B0604020202020204" pitchFamily="34" charset="0"/>
            </a:endParaRPr>
          </a:p>
          <a:p>
            <a:pPr lvl="1"/>
            <a:endParaRPr lang="en-US" altLang="en-US" sz="1800">
              <a:cs typeface="Arial" panose="020B0604020202020204" pitchFamily="34" charset="0"/>
            </a:endParaRPr>
          </a:p>
        </p:txBody>
      </p:sp>
      <p:sp>
        <p:nvSpPr>
          <p:cNvPr id="50178" name="Title 1"/>
          <p:cNvSpPr txBox="1">
            <a:spLocks/>
          </p:cNvSpPr>
          <p:nvPr/>
        </p:nvSpPr>
        <p:spPr bwMode="auto">
          <a:xfrm>
            <a:off x="1878014" y="22225"/>
            <a:ext cx="82311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kern="0">
                <a:solidFill>
                  <a:srgbClr val="C00000"/>
                </a:solidFill>
              </a:rPr>
              <a:t>Correlative Studies</a:t>
            </a:r>
          </a:p>
        </p:txBody>
      </p:sp>
    </p:spTree>
    <p:extLst>
      <p:ext uri="{BB962C8B-B14F-4D97-AF65-F5344CB8AC3E}">
        <p14:creationId xmlns:p14="http://schemas.microsoft.com/office/powerpoint/2010/main" val="3995994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Romesser Lab meeting">
  <a:themeElements>
    <a:clrScheme name="MSK Color Palet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Presentation_16x9_Widescreen_Basic">
  <a:themeElements>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fontScheme name="MD Anders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600"/>
          </a:spcBef>
          <a:defRPr sz="1800" b="1" dirty="0" smtClean="0">
            <a:latin typeface="+mj-lt"/>
          </a:defRPr>
        </a:defPPr>
      </a:lstStyle>
      <a:style>
        <a:lnRef idx="1">
          <a:schemeClr val="accent1"/>
        </a:lnRef>
        <a:fillRef idx="3">
          <a:schemeClr val="accent1"/>
        </a:fillRef>
        <a:effectRef idx="2">
          <a:schemeClr val="accent1"/>
        </a:effectRef>
        <a:fontRef idx="minor">
          <a:schemeClr val="lt1"/>
        </a:fontRef>
      </a:style>
    </a:spDef>
    <a:lnDef>
      <a:spPr bwMode="gray">
        <a:ln w="12700" cap="rnd">
          <a:solidFill>
            <a:schemeClr val="accent6"/>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2880" indent="-182880">
          <a:spcBef>
            <a:spcPts val="1200"/>
          </a:spcBef>
          <a:buFont typeface="Arial" panose="020B0604020202020204" pitchFamily="34" charset="0"/>
          <a:buChar char="•"/>
          <a:defRPr sz="1800" dirty="0" smtClean="0">
            <a:cs typeface="Arial"/>
          </a:defRPr>
        </a:defPPr>
      </a:lstStyle>
    </a:txDef>
  </a:objectDefaults>
  <a:extraClrSchemeLst/>
  <a:extLst>
    <a:ext uri="{05A4C25C-085E-4340-85A3-A5531E510DB2}">
      <thm15:themeFamily xmlns:thm15="http://schemas.microsoft.com/office/thememl/2012/main" name="MDAnderson_16x9_Basic" id="{E80B1159-9276-4BC9-B3D2-A2261FA6B384}" vid="{74F55476-D0A1-4ADA-A7C2-C81DDEDBBB83}"/>
    </a:ext>
  </a:ext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Custom Design">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Custom Design">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xt Slide">
  <a:themeElements>
    <a:clrScheme name="NRG Color Theme Text">
      <a:dk1>
        <a:srgbClr val="98012E"/>
      </a:dk1>
      <a:lt1>
        <a:srgbClr val="FFFFFF"/>
      </a:lt1>
      <a:dk2>
        <a:srgbClr val="435464"/>
      </a:dk2>
      <a:lt2>
        <a:srgbClr val="FFFFFF"/>
      </a:lt2>
      <a:accent1>
        <a:srgbClr val="98012E"/>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b="1" dirty="0">
            <a:solidFill>
              <a:schemeClr val="accent1"/>
            </a:solidFill>
            <a:cs typeface="Helvetica"/>
          </a:defRPr>
        </a:defPPr>
      </a:lstStyle>
    </a:txDef>
  </a:objectDefaults>
  <a:extraClrSchemeLst/>
</a:theme>
</file>

<file path=ppt/theme/theme6.xml><?xml version="1.0" encoding="utf-8"?>
<a:theme xmlns:a="http://schemas.openxmlformats.org/drawingml/2006/main" name="3_Text Slide">
  <a:themeElements>
    <a:clrScheme name="NRG Color Theme Text">
      <a:dk1>
        <a:srgbClr val="98012E"/>
      </a:dk1>
      <a:lt1>
        <a:srgbClr val="FFFFFF"/>
      </a:lt1>
      <a:dk2>
        <a:srgbClr val="435464"/>
      </a:dk2>
      <a:lt2>
        <a:srgbClr val="FFFFFF"/>
      </a:lt2>
      <a:accent1>
        <a:srgbClr val="98012E"/>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b="1" dirty="0">
            <a:solidFill>
              <a:schemeClr val="accent1"/>
            </a:solidFill>
            <a:cs typeface="Helvetica"/>
          </a:defRPr>
        </a:defPPr>
      </a:lstStyle>
    </a:txDef>
  </a:objectDefaults>
  <a:extraClrSchemeLst/>
</a:theme>
</file>

<file path=ppt/theme/theme7.xml><?xml version="1.0" encoding="utf-8"?>
<a:theme xmlns:a="http://schemas.openxmlformats.org/drawingml/2006/main" name="2_Text Slide">
  <a:themeElements>
    <a:clrScheme name="NRG Color Theme Text">
      <a:dk1>
        <a:srgbClr val="98012E"/>
      </a:dk1>
      <a:lt1>
        <a:srgbClr val="FFFFFF"/>
      </a:lt1>
      <a:dk2>
        <a:srgbClr val="435464"/>
      </a:dk2>
      <a:lt2>
        <a:srgbClr val="FFFFFF"/>
      </a:lt2>
      <a:accent1>
        <a:srgbClr val="98012E"/>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b="1" dirty="0">
            <a:solidFill>
              <a:schemeClr val="accent1"/>
            </a:solidFill>
            <a:cs typeface="Helvetica"/>
          </a:defRPr>
        </a:defPPr>
      </a:lstStyle>
    </a:txDef>
  </a:objectDefaults>
  <a:extraClrSchemeLst/>
</a:theme>
</file>

<file path=ppt/theme/theme8.xml><?xml version="1.0" encoding="utf-8"?>
<a:theme xmlns:a="http://schemas.openxmlformats.org/drawingml/2006/main" name="2_Office Theme">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A5F1F0551A3F40AFD7F7CF352D7236" ma:contentTypeVersion="11" ma:contentTypeDescription="Create a new document." ma:contentTypeScope="" ma:versionID="9f780baf11d6aa933a2366c04df75b56">
  <xsd:schema xmlns:xsd="http://www.w3.org/2001/XMLSchema" xmlns:xs="http://www.w3.org/2001/XMLSchema" xmlns:p="http://schemas.microsoft.com/office/2006/metadata/properties" xmlns:ns2="e2e9c045-e873-4276-acbe-2a41f048cdb1" xmlns:ns3="bba795ce-85ab-4dcf-a8f0-65d145eb2520" targetNamespace="http://schemas.microsoft.com/office/2006/metadata/properties" ma:root="true" ma:fieldsID="0a491f749f2a1f842ee0406078fb82b2" ns2:_="" ns3:_="">
    <xsd:import namespace="e2e9c045-e873-4276-acbe-2a41f048cdb1"/>
    <xsd:import namespace="bba795ce-85ab-4dcf-a8f0-65d145eb25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9c045-e873-4276-acbe-2a41f048cd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a795ce-85ab-4dcf-a8f0-65d145eb25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E8EB06-C81E-4C2A-95B0-B0952585E9F0}"/>
</file>

<file path=customXml/itemProps2.xml><?xml version="1.0" encoding="utf-8"?>
<ds:datastoreItem xmlns:ds="http://schemas.openxmlformats.org/officeDocument/2006/customXml" ds:itemID="{BA4CC663-32A9-4465-889E-A5CDAE986481}"/>
</file>

<file path=customXml/itemProps3.xml><?xml version="1.0" encoding="utf-8"?>
<ds:datastoreItem xmlns:ds="http://schemas.openxmlformats.org/officeDocument/2006/customXml" ds:itemID="{B4B011CF-691D-439C-8CA4-7F8C46C3919F}"/>
</file>

<file path=docProps/app.xml><?xml version="1.0" encoding="utf-8"?>
<Properties xmlns="http://schemas.openxmlformats.org/officeDocument/2006/extended-properties" xmlns:vt="http://schemas.openxmlformats.org/officeDocument/2006/docPropsVTypes">
  <TotalTime>1914</TotalTime>
  <Words>7866</Words>
  <Application>Microsoft Office PowerPoint</Application>
  <PresentationFormat>Widescreen</PresentationFormat>
  <Paragraphs>1339</Paragraphs>
  <Slides>114</Slides>
  <Notes>26</Notes>
  <HiddenSlides>0</HiddenSlides>
  <MMClips>0</MMClips>
  <ScaleCrop>false</ScaleCrop>
  <HeadingPairs>
    <vt:vector size="6" baseType="variant">
      <vt:variant>
        <vt:lpstr>Fonts Used</vt:lpstr>
      </vt:variant>
      <vt:variant>
        <vt:i4>23</vt:i4>
      </vt:variant>
      <vt:variant>
        <vt:lpstr>Theme</vt:lpstr>
      </vt:variant>
      <vt:variant>
        <vt:i4>19</vt:i4>
      </vt:variant>
      <vt:variant>
        <vt:lpstr>Slide Titles</vt:lpstr>
      </vt:variant>
      <vt:variant>
        <vt:i4>114</vt:i4>
      </vt:variant>
    </vt:vector>
  </HeadingPairs>
  <TitlesOfParts>
    <vt:vector size="156" baseType="lpstr">
      <vt:lpstr>MS Gothic</vt:lpstr>
      <vt:lpstr>ＭＳ 明朝</vt:lpstr>
      <vt:lpstr>ＭＳ 明朝</vt:lpstr>
      <vt:lpstr>MS PGothic</vt:lpstr>
      <vt:lpstr>MS PGothic</vt:lpstr>
      <vt:lpstr>Arial</vt:lpstr>
      <vt:lpstr>Arial Black</vt:lpstr>
      <vt:lpstr>Calibri</vt:lpstr>
      <vt:lpstr>Calibri Light</vt:lpstr>
      <vt:lpstr>Candara</vt:lpstr>
      <vt:lpstr>Century</vt:lpstr>
      <vt:lpstr>Corbel</vt:lpstr>
      <vt:lpstr>HG丸ｺﾞｼｯｸM-PRO</vt:lpstr>
      <vt:lpstr>Mangal</vt:lpstr>
      <vt:lpstr>Osaka</vt:lpstr>
      <vt:lpstr>RotisSerif</vt:lpstr>
      <vt:lpstr>Symbol</vt:lpstr>
      <vt:lpstr>Times</vt:lpstr>
      <vt:lpstr>Times New Roman</vt:lpstr>
      <vt:lpstr>Verdana</vt:lpstr>
      <vt:lpstr>Wingdings</vt:lpstr>
      <vt:lpstr>Yu Gothic</vt:lpstr>
      <vt:lpstr>ヒラギノ角ゴ Pro W3</vt:lpstr>
      <vt:lpstr>1_Custom Design</vt:lpstr>
      <vt:lpstr>2_Custom Design</vt:lpstr>
      <vt:lpstr>3_Office Theme</vt:lpstr>
      <vt:lpstr>1_Office Theme</vt:lpstr>
      <vt:lpstr>4_Text Slide</vt:lpstr>
      <vt:lpstr>3_Text Slide</vt:lpstr>
      <vt:lpstr>2_Text Slide</vt:lpstr>
      <vt:lpstr>2_Office Theme</vt:lpstr>
      <vt:lpstr>4_Office Theme</vt:lpstr>
      <vt:lpstr>Custom Design</vt:lpstr>
      <vt:lpstr>Romesser Lab meeting</vt:lpstr>
      <vt:lpstr>5_Office Theme</vt:lpstr>
      <vt:lpstr>6_Office Theme</vt:lpstr>
      <vt:lpstr>Presentation_16x9_Widescreen_Basic</vt:lpstr>
      <vt:lpstr>7_Office Theme</vt:lpstr>
      <vt:lpstr>3_Custom Design</vt:lpstr>
      <vt:lpstr>8_Office Theme</vt:lpstr>
      <vt:lpstr>4_Custom Design</vt:lpstr>
      <vt:lpstr>Office Theme</vt:lpstr>
      <vt:lpstr>NRG Oncology/RTOG 1112 Randomized Phase III Study of Sorafenib versus Stereotactic Body Radiation Therapy Followed by Sorafenib in Hepatocellular Carcinoma  </vt:lpstr>
      <vt:lpstr>PowerPoint Presentation</vt:lpstr>
      <vt:lpstr>RTOG1112 Key Eligibility:  </vt:lpstr>
      <vt:lpstr>RTOG 1112 Prescription Dose</vt:lpstr>
      <vt:lpstr>PowerPoint Presentation</vt:lpstr>
      <vt:lpstr>Amendment 9 (3/25/2020)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NRG-GI003: A Phase III Randomized Trial of Protons vs. Photons for Hepatocellular Carcinoma</vt:lpstr>
      <vt:lpstr>MGH Retrospective: Protons vs Photons</vt:lpstr>
      <vt:lpstr>MGH Protons vs Photons CP increase based on modality, liver dose</vt:lpstr>
      <vt:lpstr>Rationale</vt:lpstr>
      <vt:lpstr>Endpoints</vt:lpstr>
      <vt:lpstr>Schema</vt:lpstr>
      <vt:lpstr>Treatment Program- 5 Fraction</vt:lpstr>
      <vt:lpstr>Treatment Program- 15 Fraction</vt:lpstr>
      <vt:lpstr>Eligibility</vt:lpstr>
      <vt:lpstr>Statistical Plan</vt:lpstr>
      <vt:lpstr>Correlative Studies</vt:lpstr>
      <vt:lpstr>HGF</vt:lpstr>
      <vt:lpstr>Current Status of the Protocol/Trial</vt:lpstr>
      <vt:lpstr>Accrual</vt:lpstr>
      <vt:lpstr>PowerPoint Presentation</vt:lpstr>
      <vt:lpstr>Checkpoint inhibitors in advanced anal cancer</vt:lpstr>
      <vt:lpstr>RTOG 9811: High Risk Population: T3/T4, N+</vt:lpstr>
      <vt:lpstr>Randomized Phase II Trial of Nivolumab following ChemoRT in High Risk Anal Cancer (T3+ or N+)</vt:lpstr>
      <vt:lpstr>Primary Objective</vt:lpstr>
      <vt:lpstr>Secondary Objective</vt:lpstr>
      <vt:lpstr>Eligibility Criteria</vt:lpstr>
      <vt:lpstr>Study Endpoints</vt:lpstr>
      <vt:lpstr>Enrollment Recommendations</vt:lpstr>
      <vt:lpstr>Current Status of EA2165</vt:lpstr>
      <vt:lpstr>Plan For Phase III Conversion- CTEP approved!</vt:lpstr>
      <vt:lpstr>Randomized Phase II Trial of Nivolumab following ChemoRT in High Risk Anal Cancer (T3+ or N+)</vt:lpstr>
      <vt:lpstr>Accrual update</vt:lpstr>
      <vt:lpstr>Thank you!</vt:lpstr>
      <vt:lpstr>SWOG 1815: : A Phase III Randomized Control Trial of Gemcitabine, Cisplatin, and Nab-Paclitaxel Versus Gemcitabine and Cisplatin in Newly Diagnosed, Advanced Biliary Tract Cancers</vt:lpstr>
      <vt:lpstr>Background: GAP Study Schema</vt:lpstr>
      <vt:lpstr>GAP PFS and OS: ITT</vt:lpstr>
      <vt:lpstr>GAP Efficacy</vt:lpstr>
      <vt:lpstr>S1815: Study Design</vt:lpstr>
      <vt:lpstr>Objectives</vt:lpstr>
      <vt:lpstr>Eligibility</vt:lpstr>
      <vt:lpstr>UPDATED Stats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Randomized Phase II Selection Study of Ramucirumab and Paclitaxel versus FOLFIRI in Refractory Small Bowel Adenocarcinoma</vt:lpstr>
      <vt:lpstr>Small bowel adenocarcinoma is molecularly distinct from CRC</vt:lpstr>
      <vt:lpstr>A phase II study of nab-paclitaxel in refractory small bowel adenocarcinoma and CpG island methylator phenotype (CIMP)-high colorectal cancer  </vt:lpstr>
      <vt:lpstr>Anti-VEGF Rationale</vt:lpstr>
      <vt:lpstr>S1922 Randomized Phase II Selection Study of Ramucirumab and Paclitaxel versus FOLFIRI in Refractory Small Bowel Adenocarcinoma</vt:lpstr>
      <vt:lpstr>Eligibility</vt:lpstr>
      <vt:lpstr>Statistical Plan and Enrollment</vt:lpstr>
      <vt:lpstr>PowerPoint Presentation</vt:lpstr>
      <vt:lpstr>Study Design Phase IIB, single institutional, open-label, randomized trial  (NCT01512589)</vt:lpstr>
      <vt:lpstr>Primary Endpoint: TTB</vt:lpstr>
      <vt:lpstr>Schema for GI006: Phase III RCT of PBT vs IMRT</vt:lpstr>
      <vt:lpstr>Objectives</vt:lpstr>
      <vt:lpstr>Therapy details</vt:lpstr>
      <vt:lpstr>Patient Reported Outcomes</vt:lpstr>
      <vt:lpstr>PowerPoint Presentation</vt:lpstr>
      <vt:lpstr>Disclosures</vt:lpstr>
      <vt:lpstr>PowerPoint Presentation</vt:lpstr>
      <vt:lpstr>Hypothesis for GI006</vt:lpstr>
      <vt:lpstr>Schema</vt:lpstr>
      <vt:lpstr>Objectives</vt:lpstr>
      <vt:lpstr>Therapy details</vt:lpstr>
      <vt:lpstr>Patient Reported Outcomes</vt:lpstr>
      <vt:lpstr>PowerPoint Presentation</vt:lpstr>
      <vt:lpstr>Major amendment being submitted</vt:lpstr>
      <vt:lpstr>Next amendment</vt:lpstr>
      <vt:lpstr>NRG-GI007: Phase Ib Study of Telomelysin (OBP-301) and Definitive Chemoradiation for Patients with Locally Advanced Esophageal and Gastroesophageal Adenocarcinoma Who are not Candidates for Surgery</vt:lpstr>
      <vt:lpstr>Disclosures</vt:lpstr>
      <vt:lpstr>Definitive chemoRT</vt:lpstr>
      <vt:lpstr>Telomerase</vt:lpstr>
      <vt:lpstr>OBP-301</vt:lpstr>
      <vt:lpstr>OBP-301: phase I data</vt:lpstr>
      <vt:lpstr>OBP-301: phase I data with RT</vt:lpstr>
      <vt:lpstr>Clinical Response of Telomelysin  with Radiotherapy</vt:lpstr>
      <vt:lpstr>Clinical Response of Telomelysin and Radiotherapy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Randomized PhII study of tislelizumab and chemoradiation for locally advanced SCCA of the Esophagus</vt:lpstr>
      <vt:lpstr>CONCEPT IN DEVELOPMENT  Radiation +/- Durva/Treme in Unresectable Biliary Tract Cancer NRG GI2022</vt:lpstr>
      <vt:lpstr>Cholangiocarcinoma and PD-1/PD-L1</vt:lpstr>
      <vt:lpstr>Rationale for RT and Dual Blockade</vt:lpstr>
      <vt:lpstr>Rationale for RT and Dual Blockade</vt:lpstr>
      <vt:lpstr>PowerPoint Presentation</vt:lpstr>
      <vt:lpstr>Biliary Cohort</vt:lpstr>
      <vt:lpstr>Definitive Radiation and Intrahepatic Cholangiocarcinoma</vt:lpstr>
      <vt:lpstr>Prospective OS and LC for ICC</vt:lpstr>
      <vt:lpstr>Proposal- Randomized Trial of Radiation +/- durva/treme</vt:lpstr>
      <vt:lpstr>Dose</vt:lpstr>
      <vt:lpstr>IO arm schedule</vt:lpstr>
      <vt:lpstr>Design</vt:lpstr>
      <vt:lpstr>THANK YOU FOR YOUR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kati.stoermer@nsabp.org</dc:creator>
  <cp:lastModifiedBy>Hong, Theodore S.,M.D.</cp:lastModifiedBy>
  <cp:revision>25</cp:revision>
  <dcterms:created xsi:type="dcterms:W3CDTF">2020-05-18T19:58:01Z</dcterms:created>
  <dcterms:modified xsi:type="dcterms:W3CDTF">2020-07-15T12:06:22Z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0x01010000A5F1F0551A3F40AFD7F7CF352D7236</vt:lpwstr>
  </property>
</Properties>
</file>