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4.xml" ContentType="application/vnd.openxmlformats-officedocument.presentationml.slideMaster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  <p:sldMasterId id="2147483685" r:id="rId3"/>
    <p:sldMasterId id="2147483733" r:id="rId4"/>
  </p:sldMasterIdLst>
  <p:notesMasterIdLst>
    <p:notesMasterId r:id="rId13"/>
  </p:notesMasterIdLst>
  <p:handoutMasterIdLst>
    <p:handoutMasterId r:id="rId14"/>
  </p:handoutMasterIdLst>
  <p:sldIdLst>
    <p:sldId id="315" r:id="rId5"/>
    <p:sldId id="286" r:id="rId6"/>
    <p:sldId id="296" r:id="rId7"/>
    <p:sldId id="316" r:id="rId8"/>
    <p:sldId id="323" r:id="rId9"/>
    <p:sldId id="320" r:id="rId10"/>
    <p:sldId id="322" r:id="rId11"/>
    <p:sldId id="32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nai Gond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35464"/>
    <a:srgbClr val="3B4A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92" autoAdjust="0"/>
    <p:restoredTop sz="94757" autoAdjust="0"/>
  </p:normalViewPr>
  <p:slideViewPr>
    <p:cSldViewPr snapToGrid="0" snapToObjects="1">
      <p:cViewPr varScale="1">
        <p:scale>
          <a:sx n="131" d="100"/>
          <a:sy n="131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-27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ondi%201%202:Research%20Endeavors:WBRT-HA:CC001-CC003%20accrual%20upda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ondi%201%202:Research%20Endeavors:WBRT-HA:CC001-CC003%20accrual%20upd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CC003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Sheet1!$E$2:$E$41</c:f>
              <c:numCache>
                <c:formatCode>General</c:formatCode>
                <c:ptCount val="40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9</c:v>
                </c:pt>
                <c:pt idx="4">
                  <c:v>12</c:v>
                </c:pt>
                <c:pt idx="5">
                  <c:v>18</c:v>
                </c:pt>
                <c:pt idx="6">
                  <c:v>26</c:v>
                </c:pt>
                <c:pt idx="7">
                  <c:v>34</c:v>
                </c:pt>
                <c:pt idx="8">
                  <c:v>42</c:v>
                </c:pt>
                <c:pt idx="9">
                  <c:v>49</c:v>
                </c:pt>
                <c:pt idx="10">
                  <c:v>56</c:v>
                </c:pt>
                <c:pt idx="11">
                  <c:v>61</c:v>
                </c:pt>
                <c:pt idx="12">
                  <c:v>68</c:v>
                </c:pt>
                <c:pt idx="13">
                  <c:v>77</c:v>
                </c:pt>
                <c:pt idx="14">
                  <c:v>89</c:v>
                </c:pt>
                <c:pt idx="15">
                  <c:v>96</c:v>
                </c:pt>
                <c:pt idx="16">
                  <c:v>107</c:v>
                </c:pt>
                <c:pt idx="17">
                  <c:v>122</c:v>
                </c:pt>
                <c:pt idx="18">
                  <c:v>134</c:v>
                </c:pt>
                <c:pt idx="19">
                  <c:v>146</c:v>
                </c:pt>
                <c:pt idx="20">
                  <c:v>162</c:v>
                </c:pt>
                <c:pt idx="21">
                  <c:v>176</c:v>
                </c:pt>
                <c:pt idx="22">
                  <c:v>179</c:v>
                </c:pt>
                <c:pt idx="23">
                  <c:v>183</c:v>
                </c:pt>
                <c:pt idx="24">
                  <c:v>186</c:v>
                </c:pt>
                <c:pt idx="25">
                  <c:v>191</c:v>
                </c:pt>
                <c:pt idx="26">
                  <c:v>203</c:v>
                </c:pt>
                <c:pt idx="27">
                  <c:v>210</c:v>
                </c:pt>
                <c:pt idx="28">
                  <c:v>218</c:v>
                </c:pt>
                <c:pt idx="29">
                  <c:v>228</c:v>
                </c:pt>
                <c:pt idx="30">
                  <c:v>236</c:v>
                </c:pt>
                <c:pt idx="31">
                  <c:v>251</c:v>
                </c:pt>
                <c:pt idx="32">
                  <c:v>259</c:v>
                </c:pt>
                <c:pt idx="33">
                  <c:v>265</c:v>
                </c:pt>
                <c:pt idx="34">
                  <c:v>276</c:v>
                </c:pt>
                <c:pt idx="35">
                  <c:v>283</c:v>
                </c:pt>
                <c:pt idx="36">
                  <c:v>293</c:v>
                </c:pt>
                <c:pt idx="37">
                  <c:v>298</c:v>
                </c:pt>
                <c:pt idx="38">
                  <c:v>304</c:v>
                </c:pt>
                <c:pt idx="39">
                  <c:v>305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31-477C-A639-D6BB8715A7B6}"/>
            </c:ext>
          </c:extLst>
        </c:ser>
        <c:ser>
          <c:idx val="0"/>
          <c:order val="1"/>
          <c:tx>
            <c:strRef>
              <c:f>Sheet1!$H$1</c:f>
              <c:strCache>
                <c:ptCount val="1"/>
                <c:pt idx="0">
                  <c:v>CC003 Projected Accrual</c:v>
                </c:pt>
              </c:strCache>
            </c:strRef>
          </c:tx>
          <c:marker>
            <c:symbol val="none"/>
          </c:marker>
          <c:val>
            <c:numRef>
              <c:f>Sheet1!$I$2:$I$41</c:f>
              <c:numCache>
                <c:formatCode>General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12</c:v>
                </c:pt>
                <c:pt idx="7">
                  <c:v>18</c:v>
                </c:pt>
                <c:pt idx="8">
                  <c:v>24</c:v>
                </c:pt>
                <c:pt idx="9">
                  <c:v>30</c:v>
                </c:pt>
                <c:pt idx="10">
                  <c:v>36</c:v>
                </c:pt>
                <c:pt idx="11">
                  <c:v>42</c:v>
                </c:pt>
                <c:pt idx="12">
                  <c:v>48</c:v>
                </c:pt>
                <c:pt idx="13">
                  <c:v>54</c:v>
                </c:pt>
                <c:pt idx="14">
                  <c:v>60</c:v>
                </c:pt>
                <c:pt idx="15">
                  <c:v>66</c:v>
                </c:pt>
                <c:pt idx="16">
                  <c:v>72</c:v>
                </c:pt>
                <c:pt idx="17">
                  <c:v>78</c:v>
                </c:pt>
                <c:pt idx="18">
                  <c:v>84</c:v>
                </c:pt>
                <c:pt idx="19">
                  <c:v>90</c:v>
                </c:pt>
                <c:pt idx="20">
                  <c:v>96</c:v>
                </c:pt>
                <c:pt idx="21">
                  <c:v>102</c:v>
                </c:pt>
                <c:pt idx="22">
                  <c:v>108</c:v>
                </c:pt>
                <c:pt idx="23">
                  <c:v>114</c:v>
                </c:pt>
                <c:pt idx="24">
                  <c:v>120</c:v>
                </c:pt>
                <c:pt idx="25">
                  <c:v>126</c:v>
                </c:pt>
                <c:pt idx="26">
                  <c:v>132</c:v>
                </c:pt>
                <c:pt idx="27">
                  <c:v>138</c:v>
                </c:pt>
                <c:pt idx="28">
                  <c:v>144</c:v>
                </c:pt>
                <c:pt idx="29">
                  <c:v>150</c:v>
                </c:pt>
                <c:pt idx="30">
                  <c:v>156</c:v>
                </c:pt>
                <c:pt idx="31">
                  <c:v>162</c:v>
                </c:pt>
                <c:pt idx="32">
                  <c:v>168</c:v>
                </c:pt>
                <c:pt idx="33">
                  <c:v>174</c:v>
                </c:pt>
                <c:pt idx="34">
                  <c:v>180</c:v>
                </c:pt>
                <c:pt idx="35">
                  <c:v>186</c:v>
                </c:pt>
                <c:pt idx="36">
                  <c:v>192</c:v>
                </c:pt>
                <c:pt idx="37">
                  <c:v>198</c:v>
                </c:pt>
                <c:pt idx="38">
                  <c:v>204</c:v>
                </c:pt>
                <c:pt idx="39">
                  <c:v>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31-477C-A639-D6BB8715A7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7143000"/>
        <c:axId val="-2145100872"/>
      </c:lineChart>
      <c:catAx>
        <c:axId val="2147143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 from Activation</a:t>
                </a:r>
              </a:p>
            </c:rich>
          </c:tx>
          <c:overlay val="0"/>
        </c:title>
        <c:majorTickMark val="out"/>
        <c:minorTickMark val="none"/>
        <c:tickLblPos val="nextTo"/>
        <c:crossAx val="-2145100872"/>
        <c:crosses val="autoZero"/>
        <c:auto val="1"/>
        <c:lblAlgn val="ctr"/>
        <c:lblOffset val="100"/>
        <c:noMultiLvlLbl val="0"/>
      </c:catAx>
      <c:valAx>
        <c:axId val="-2145100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Patients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47143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CC003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Sheet1!$E$2:$E$41</c:f>
              <c:numCache>
                <c:formatCode>General</c:formatCode>
                <c:ptCount val="40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9</c:v>
                </c:pt>
                <c:pt idx="4">
                  <c:v>12</c:v>
                </c:pt>
                <c:pt idx="5">
                  <c:v>18</c:v>
                </c:pt>
                <c:pt idx="6">
                  <c:v>26</c:v>
                </c:pt>
                <c:pt idx="7">
                  <c:v>34</c:v>
                </c:pt>
                <c:pt idx="8">
                  <c:v>42</c:v>
                </c:pt>
                <c:pt idx="9">
                  <c:v>49</c:v>
                </c:pt>
                <c:pt idx="10">
                  <c:v>56</c:v>
                </c:pt>
                <c:pt idx="11">
                  <c:v>61</c:v>
                </c:pt>
                <c:pt idx="12">
                  <c:v>68</c:v>
                </c:pt>
                <c:pt idx="13">
                  <c:v>77</c:v>
                </c:pt>
                <c:pt idx="14">
                  <c:v>89</c:v>
                </c:pt>
                <c:pt idx="15">
                  <c:v>96</c:v>
                </c:pt>
                <c:pt idx="16">
                  <c:v>107</c:v>
                </c:pt>
                <c:pt idx="17">
                  <c:v>122</c:v>
                </c:pt>
                <c:pt idx="18">
                  <c:v>134</c:v>
                </c:pt>
                <c:pt idx="19">
                  <c:v>146</c:v>
                </c:pt>
                <c:pt idx="20">
                  <c:v>162</c:v>
                </c:pt>
                <c:pt idx="21">
                  <c:v>176</c:v>
                </c:pt>
                <c:pt idx="22">
                  <c:v>179</c:v>
                </c:pt>
                <c:pt idx="23">
                  <c:v>183</c:v>
                </c:pt>
                <c:pt idx="24">
                  <c:v>186</c:v>
                </c:pt>
                <c:pt idx="25">
                  <c:v>191</c:v>
                </c:pt>
                <c:pt idx="26">
                  <c:v>203</c:v>
                </c:pt>
                <c:pt idx="27">
                  <c:v>210</c:v>
                </c:pt>
                <c:pt idx="28">
                  <c:v>218</c:v>
                </c:pt>
                <c:pt idx="29">
                  <c:v>228</c:v>
                </c:pt>
                <c:pt idx="30">
                  <c:v>236</c:v>
                </c:pt>
                <c:pt idx="31">
                  <c:v>251</c:v>
                </c:pt>
                <c:pt idx="32">
                  <c:v>259</c:v>
                </c:pt>
                <c:pt idx="33">
                  <c:v>265</c:v>
                </c:pt>
                <c:pt idx="34">
                  <c:v>276</c:v>
                </c:pt>
                <c:pt idx="35">
                  <c:v>283</c:v>
                </c:pt>
                <c:pt idx="36">
                  <c:v>293</c:v>
                </c:pt>
                <c:pt idx="37">
                  <c:v>298</c:v>
                </c:pt>
                <c:pt idx="38">
                  <c:v>304</c:v>
                </c:pt>
                <c:pt idx="39">
                  <c:v>305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59-484A-9BFC-59556E12CA11}"/>
            </c:ext>
          </c:extLst>
        </c:ser>
        <c:ser>
          <c:idx val="0"/>
          <c:order val="1"/>
          <c:tx>
            <c:strRef>
              <c:f>Sheet1!$H$1</c:f>
              <c:strCache>
                <c:ptCount val="1"/>
                <c:pt idx="0">
                  <c:v>CC003 Projected Accrual</c:v>
                </c:pt>
              </c:strCache>
            </c:strRef>
          </c:tx>
          <c:marker>
            <c:symbol val="none"/>
          </c:marker>
          <c:val>
            <c:numRef>
              <c:f>Sheet1!$I$2:$I$41</c:f>
              <c:numCache>
                <c:formatCode>General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12</c:v>
                </c:pt>
                <c:pt idx="7">
                  <c:v>18</c:v>
                </c:pt>
                <c:pt idx="8">
                  <c:v>24</c:v>
                </c:pt>
                <c:pt idx="9">
                  <c:v>30</c:v>
                </c:pt>
                <c:pt idx="10">
                  <c:v>36</c:v>
                </c:pt>
                <c:pt idx="11">
                  <c:v>42</c:v>
                </c:pt>
                <c:pt idx="12">
                  <c:v>48</c:v>
                </c:pt>
                <c:pt idx="13">
                  <c:v>54</c:v>
                </c:pt>
                <c:pt idx="14">
                  <c:v>60</c:v>
                </c:pt>
                <c:pt idx="15">
                  <c:v>66</c:v>
                </c:pt>
                <c:pt idx="16">
                  <c:v>72</c:v>
                </c:pt>
                <c:pt idx="17">
                  <c:v>78</c:v>
                </c:pt>
                <c:pt idx="18">
                  <c:v>84</c:v>
                </c:pt>
                <c:pt idx="19">
                  <c:v>90</c:v>
                </c:pt>
                <c:pt idx="20">
                  <c:v>96</c:v>
                </c:pt>
                <c:pt idx="21">
                  <c:v>102</c:v>
                </c:pt>
                <c:pt idx="22">
                  <c:v>108</c:v>
                </c:pt>
                <c:pt idx="23">
                  <c:v>114</c:v>
                </c:pt>
                <c:pt idx="24">
                  <c:v>120</c:v>
                </c:pt>
                <c:pt idx="25">
                  <c:v>126</c:v>
                </c:pt>
                <c:pt idx="26">
                  <c:v>132</c:v>
                </c:pt>
                <c:pt idx="27">
                  <c:v>138</c:v>
                </c:pt>
                <c:pt idx="28">
                  <c:v>144</c:v>
                </c:pt>
                <c:pt idx="29">
                  <c:v>150</c:v>
                </c:pt>
                <c:pt idx="30">
                  <c:v>156</c:v>
                </c:pt>
                <c:pt idx="31">
                  <c:v>162</c:v>
                </c:pt>
                <c:pt idx="32">
                  <c:v>168</c:v>
                </c:pt>
                <c:pt idx="33">
                  <c:v>174</c:v>
                </c:pt>
                <c:pt idx="34">
                  <c:v>180</c:v>
                </c:pt>
                <c:pt idx="35">
                  <c:v>186</c:v>
                </c:pt>
                <c:pt idx="36">
                  <c:v>192</c:v>
                </c:pt>
                <c:pt idx="37">
                  <c:v>198</c:v>
                </c:pt>
                <c:pt idx="38">
                  <c:v>204</c:v>
                </c:pt>
                <c:pt idx="39">
                  <c:v>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59-484A-9BFC-59556E12C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5899400"/>
        <c:axId val="2115165576"/>
      </c:lineChart>
      <c:catAx>
        <c:axId val="2115899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 from Activation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115165576"/>
        <c:crosses val="autoZero"/>
        <c:auto val="1"/>
        <c:lblAlgn val="ctr"/>
        <c:lblOffset val="100"/>
        <c:noMultiLvlLbl val="0"/>
      </c:catAx>
      <c:valAx>
        <c:axId val="2115165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Patients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5899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2FB15-6DAD-47A1-A400-C4B8AC402A0C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887D-77B7-48D9-BEF2-3AC7DE70C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3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C3D07-C261-3647-BF41-366213CDAA5C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8FDB4-5410-1E4B-B82F-1B309E8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3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</a:t>
            </a:r>
            <a:r>
              <a:rPr lang="en-US" dirty="0" err="1" smtClean="0"/>
              <a:t>edcit</a:t>
            </a:r>
            <a:r>
              <a:rPr lang="en-US" dirty="0" smtClean="0"/>
              <a:t>\\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6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8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3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aseline="0" dirty="0" smtClean="0">
                <a:solidFill>
                  <a:srgbClr val="435464"/>
                </a:solidFill>
              </a:rPr>
              <a:t>Click to add subtitles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0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4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8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25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2"/>
                </a:solidFill>
              </a:defRPr>
            </a:lvl1pPr>
            <a:lvl2pPr>
              <a:defRPr sz="2000" baseline="0">
                <a:solidFill>
                  <a:schemeClr val="bg2"/>
                </a:solidFill>
              </a:defRPr>
            </a:lvl2pPr>
            <a:lvl3pPr>
              <a:defRPr sz="1800" baseline="0">
                <a:solidFill>
                  <a:schemeClr val="bg2"/>
                </a:solidFill>
              </a:defRPr>
            </a:lvl3pPr>
            <a:lvl4pPr>
              <a:defRPr sz="1600" baseline="0">
                <a:solidFill>
                  <a:schemeClr val="bg2"/>
                </a:solidFill>
              </a:defRPr>
            </a:lvl4pPr>
            <a:lvl5pPr>
              <a:defRPr sz="1600" baseline="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52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44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4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358887"/>
            <a:ext cx="4124463" cy="376727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60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1749287"/>
            <a:ext cx="4687888" cy="2978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39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5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DC8392B2-D3BA-438E-9D6A-5B9CF9A9E0ED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89E94B-09AA-4526-BF1A-93D9DE8BE240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44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11708CE-911C-4D0D-9AF2-090151E93624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80C569-78DD-4156-A185-EBB24B2DC31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73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59E64FBD-FF5C-4711-8CAD-6AE899E6979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F737C2-4CA0-4238-8738-DD0C4A78EF8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723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E0EB8189-F43E-4F4C-8390-C5AF709C767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F73D77-77D8-46C0-9732-4C6674742E3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86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2"/>
                </a:solidFill>
              </a:defRPr>
            </a:lvl1pPr>
            <a:lvl2pPr>
              <a:defRPr sz="2000" baseline="0">
                <a:solidFill>
                  <a:schemeClr val="bg2"/>
                </a:solidFill>
              </a:defRPr>
            </a:lvl2pPr>
            <a:lvl3pPr>
              <a:defRPr sz="1800" baseline="0">
                <a:solidFill>
                  <a:schemeClr val="bg2"/>
                </a:solidFill>
              </a:defRPr>
            </a:lvl3pPr>
            <a:lvl4pPr>
              <a:defRPr sz="1600" baseline="0">
                <a:solidFill>
                  <a:schemeClr val="bg2"/>
                </a:solidFill>
              </a:defRPr>
            </a:lvl4pPr>
            <a:lvl5pPr>
              <a:defRPr sz="1600" baseline="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D20C4305-1B64-4B40-B638-653308EFF8E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F273D6-83EA-40BF-A2D6-F8CEC5D4CDE8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33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44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4DA534E4-DCA9-491C-8400-DD9AEE12E085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7F24DB-6D63-4D69-B61A-9C6C718BD0F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3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4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1EAD9CE4-847F-471B-BDEE-1B416B1A4AC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463897-BD02-4AD5-A4E7-2402D8459FB9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15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358887"/>
            <a:ext cx="4124463" cy="376727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10D0B6D-CCC5-431F-BEA9-611E8EC028DD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39A0E2-D9DC-493D-8C2E-87DB29D58D09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13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1749287"/>
            <a:ext cx="4687888" cy="2978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B8BDB72-1F9E-4768-9F68-2E508817D631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B6584F-2C7E-48CC-B6FC-73E4306489E5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72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E6693335-2A99-4023-8201-1315F636686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38196-A2A4-4496-B591-227D8EB110FF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49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73A3D07B-1843-4D12-B903-24854D79DD27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92C95-A5F8-4D0B-879E-2682C64EFD52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501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527041D6-7D97-476B-8C4E-E19CC9A1CC8C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EA13D0-7674-4C8E-8D53-52307CE82C8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7502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35464"/>
                </a:solidFill>
              </a:defRPr>
            </a:lvl1pPr>
            <a:lvl2pPr>
              <a:defRPr baseline="0">
                <a:solidFill>
                  <a:srgbClr val="435464"/>
                </a:solidFill>
              </a:defRPr>
            </a:lvl2pPr>
            <a:lvl3pPr>
              <a:defRPr baseline="0">
                <a:solidFill>
                  <a:srgbClr val="435464"/>
                </a:solidFill>
              </a:defRPr>
            </a:lvl3pPr>
            <a:lvl4pPr>
              <a:defRPr baseline="0">
                <a:solidFill>
                  <a:srgbClr val="435464"/>
                </a:solidFill>
              </a:defRPr>
            </a:lvl4pPr>
            <a:lvl5pPr>
              <a:defRPr baseline="0">
                <a:solidFill>
                  <a:srgbClr val="43546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E082571-F0EA-4759-A42D-CD73D9E88CFA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20AF5F-9F9D-4B82-9CE4-094F2AAF9F7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5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2706FB76-3A1A-4F31-ABC1-ABF910F7A49E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358DE0-8ABF-4496-8397-4AADDAD0CEE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532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9BF74055-86B2-4335-AFC1-EA5AE62BBEA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3CA11E-FD20-44B6-B433-29172026762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037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4D3F94D-712E-43DA-9D7A-0491291A35A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D9AE81-5E93-4BA3-AD6F-FD647CA90325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1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0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AA9CB1B-16BC-4B91-A9F7-0014B54FA67B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B3671D-0B39-46A7-8933-FE495D488DA1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1192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B2EF6A4F-2947-4FE0-B418-25AE162C218B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C19FA1-A7EF-4582-A826-C6F5BF8FDBE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075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A4348E98-35E0-4705-BC49-4695B201270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7AEEF8-5D8F-4411-ABCC-351725095EB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2979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C97AECD6-D387-40F8-9610-47460C8FDF05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38852A-25C3-4616-A92B-6FA9D8C4B01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636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8F719DE-2F98-49EC-9963-1E3737AD99A3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0D5252-EF69-4FAB-8E3E-8C8C8E8F325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327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75BE39F0-E568-4300-A7A8-22429D11ACA3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7/14/2020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33A248-AABB-4A0E-A881-23E4B9BC76E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4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2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8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cMaster</a:t>
            </a:r>
            <a:r>
              <a:rPr lang="en-US" dirty="0" smtClean="0"/>
              <a:t>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2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35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GRAY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5780166"/>
            <a:ext cx="1307921" cy="753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2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736522"/>
            <a:ext cx="9144000" cy="1214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09" y="320261"/>
            <a:ext cx="1972365" cy="12327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239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6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35763"/>
            <a:ext cx="9144000" cy="122237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076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320675"/>
            <a:ext cx="197326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240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796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ForPPwhit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776913"/>
            <a:ext cx="13112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0" name="Text Placeholder 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Title Placeholder 4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291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3546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43546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3546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3546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354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 smtClean="0"/>
              <a:t>NRG CC003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100" dirty="0" smtClean="0"/>
              <a:t>Phase IIR/III Trial of Prophylactic Cranial Irradiation with or without Hippocampal </a:t>
            </a:r>
            <a:r>
              <a:rPr lang="en-US" sz="3100" dirty="0"/>
              <a:t>A</a:t>
            </a:r>
            <a:r>
              <a:rPr lang="en-US" sz="3100" dirty="0" smtClean="0"/>
              <a:t>voidance for Small Cell Lung Cancer</a:t>
            </a:r>
            <a:endParaRPr lang="en-US" sz="31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4173538"/>
            <a:ext cx="9144000" cy="1752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 smtClean="0">
                <a:solidFill>
                  <a:srgbClr val="435464"/>
                </a:solidFill>
              </a:rPr>
              <a:t>PIs: </a:t>
            </a:r>
            <a:r>
              <a:rPr lang="en-US" sz="2200" dirty="0" err="1" smtClean="0">
                <a:solidFill>
                  <a:srgbClr val="435464"/>
                </a:solidFill>
              </a:rPr>
              <a:t>Minesh</a:t>
            </a:r>
            <a:r>
              <a:rPr lang="en-US" sz="2200" dirty="0" smtClean="0">
                <a:solidFill>
                  <a:srgbClr val="435464"/>
                </a:solidFill>
              </a:rPr>
              <a:t> Mehta, MD, and Vinai Gondi, MD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 err="1" smtClean="0">
                <a:solidFill>
                  <a:srgbClr val="435464"/>
                </a:solidFill>
              </a:rPr>
              <a:t>Neurocog</a:t>
            </a:r>
            <a:r>
              <a:rPr lang="en-US" sz="2200" dirty="0" smtClean="0">
                <a:solidFill>
                  <a:srgbClr val="435464"/>
                </a:solidFill>
              </a:rPr>
              <a:t>: Jeffrey </a:t>
            </a:r>
            <a:r>
              <a:rPr lang="en-US" sz="2200" dirty="0" err="1" smtClean="0">
                <a:solidFill>
                  <a:srgbClr val="435464"/>
                </a:solidFill>
              </a:rPr>
              <a:t>Wefel</a:t>
            </a:r>
            <a:r>
              <a:rPr lang="en-US" sz="2200" dirty="0" smtClean="0">
                <a:solidFill>
                  <a:srgbClr val="435464"/>
                </a:solidFill>
              </a:rPr>
              <a:t>, PhD		Physics: Wolfgang Tome, PhD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>
                <a:solidFill>
                  <a:srgbClr val="435464"/>
                </a:solidFill>
              </a:rPr>
              <a:t>QOL: </a:t>
            </a:r>
            <a:r>
              <a:rPr lang="en-US" sz="2200" dirty="0" smtClean="0">
                <a:solidFill>
                  <a:srgbClr val="435464"/>
                </a:solidFill>
              </a:rPr>
              <a:t>Shannon </a:t>
            </a:r>
            <a:r>
              <a:rPr lang="en-US" sz="2200" dirty="0" err="1" smtClean="0">
                <a:solidFill>
                  <a:srgbClr val="435464"/>
                </a:solidFill>
              </a:rPr>
              <a:t>Fogh</a:t>
            </a:r>
            <a:r>
              <a:rPr lang="en-US" sz="2200" dirty="0" smtClean="0">
                <a:solidFill>
                  <a:srgbClr val="435464"/>
                </a:solidFill>
              </a:rPr>
              <a:t>, MD, Ben </a:t>
            </a:r>
            <a:r>
              <a:rPr lang="en-US" sz="2200" dirty="0" err="1" smtClean="0">
                <a:solidFill>
                  <a:srgbClr val="435464"/>
                </a:solidFill>
              </a:rPr>
              <a:t>Movsas</a:t>
            </a:r>
            <a:r>
              <a:rPr lang="en-US" sz="2200" dirty="0" smtClean="0">
                <a:solidFill>
                  <a:srgbClr val="435464"/>
                </a:solidFill>
              </a:rPr>
              <a:t>, MD, Ben Corn, MD		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 smtClean="0">
                <a:solidFill>
                  <a:srgbClr val="435464"/>
                </a:solidFill>
              </a:rPr>
              <a:t>Stats: Stephanie Pugh, PhD	TRP: Andrew </a:t>
            </a:r>
            <a:r>
              <a:rPr lang="en-US" sz="2200" dirty="0" err="1" smtClean="0">
                <a:solidFill>
                  <a:srgbClr val="435464"/>
                </a:solidFill>
              </a:rPr>
              <a:t>Lassman</a:t>
            </a:r>
            <a:r>
              <a:rPr lang="en-US" sz="2200" dirty="0" smtClean="0">
                <a:solidFill>
                  <a:srgbClr val="435464"/>
                </a:solidFill>
              </a:rPr>
              <a:t>, MD	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 smtClean="0">
                <a:solidFill>
                  <a:srgbClr val="3B4A57"/>
                </a:solidFill>
              </a:rPr>
              <a:t>Lung: Alex Sun, MD	SWOG: Laurie Gaspar, MD		ECOG: Kristin Redmond, MD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 smtClean="0">
                <a:solidFill>
                  <a:srgbClr val="435464"/>
                </a:solidFill>
              </a:rPr>
              <a:t>Imaging: Joseph </a:t>
            </a:r>
            <a:r>
              <a:rPr lang="en-US" sz="2200" dirty="0" err="1" smtClean="0">
                <a:solidFill>
                  <a:srgbClr val="435464"/>
                </a:solidFill>
              </a:rPr>
              <a:t>Bovi</a:t>
            </a:r>
            <a:r>
              <a:rPr lang="en-US" sz="2200" dirty="0" smtClean="0">
                <a:solidFill>
                  <a:srgbClr val="435464"/>
                </a:solidFill>
              </a:rPr>
              <a:t>, MD, Cliff Robinson, MD, Tammie </a:t>
            </a:r>
            <a:r>
              <a:rPr lang="en-US" sz="2200" dirty="0" err="1" smtClean="0">
                <a:solidFill>
                  <a:srgbClr val="435464"/>
                </a:solidFill>
              </a:rPr>
              <a:t>Benzinger</a:t>
            </a:r>
            <a:r>
              <a:rPr lang="en-US" sz="2200" dirty="0" smtClean="0">
                <a:solidFill>
                  <a:srgbClr val="435464"/>
                </a:solidFill>
              </a:rPr>
              <a:t>, MD, PhD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200" dirty="0" smtClean="0">
              <a:solidFill>
                <a:srgbClr val="435464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200" dirty="0">
              <a:solidFill>
                <a:srgbClr val="435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Building on positive results of NRG CC001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8550" y="6118076"/>
            <a:ext cx="5203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baseline="30000" dirty="0" smtClean="0">
                <a:cs typeface="Helvetica"/>
              </a:rPr>
              <a:t>1</a:t>
            </a:r>
            <a:r>
              <a:rPr lang="en-US" sz="1400" b="1" dirty="0" smtClean="0">
                <a:cs typeface="Helvetica"/>
              </a:rPr>
              <a:t>SNO Plenary 2018/AAN Plenary 2019</a:t>
            </a:r>
          </a:p>
          <a:p>
            <a:pPr algn="r"/>
            <a:r>
              <a:rPr lang="en-US" sz="1400" b="1" baseline="30000" dirty="0" smtClean="0">
                <a:cs typeface="Helvetica"/>
              </a:rPr>
              <a:t>2</a:t>
            </a:r>
            <a:r>
              <a:rPr lang="en-US" sz="1400" b="1" dirty="0" smtClean="0">
                <a:cs typeface="Helvetica"/>
              </a:rPr>
              <a:t>JCO 2020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0" b="13073"/>
          <a:stretch/>
        </p:blipFill>
        <p:spPr bwMode="auto">
          <a:xfrm>
            <a:off x="4346222" y="2040276"/>
            <a:ext cx="4645378" cy="356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219950" y="2768939"/>
            <a:ext cx="1371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>
                <a:solidFill>
                  <a:schemeClr val="accent1"/>
                </a:solidFill>
              </a:rPr>
              <a:t>WBRT+Mem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7219950" y="3335676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>
                <a:solidFill>
                  <a:schemeClr val="accent1"/>
                </a:solidFill>
              </a:rPr>
              <a:t>HA-WBRT+Mem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457199" y="2040276"/>
            <a:ext cx="4030805" cy="8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>
            <a:lvl1pPr marL="438150" indent="-319088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302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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Char char="▪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2160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Char char="▪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42557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itchFamily="18" charset="2"/>
              <a:buChar char=""/>
              <a:defRPr lang="en-US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9062" indent="0" eaLnBrk="1" hangingPunct="1">
              <a:buNone/>
              <a:defRPr/>
            </a:pPr>
            <a:r>
              <a:rPr lang="en-US" sz="1800" dirty="0" smtClean="0">
                <a:solidFill>
                  <a:schemeClr val="tx2"/>
                </a:solidFill>
                <a:latin typeface="Arial" charset="0"/>
              </a:rPr>
              <a:t>Hippocampal avoidance </a:t>
            </a:r>
            <a:r>
              <a:rPr lang="en-US" sz="1800" u="sng" dirty="0" smtClean="0">
                <a:solidFill>
                  <a:schemeClr val="tx2"/>
                </a:solidFill>
                <a:latin typeface="Arial" charset="0"/>
              </a:rPr>
              <a:t>prevents cognitive function failure</a:t>
            </a:r>
          </a:p>
          <a:p>
            <a:pPr marL="119062" indent="0" eaLnBrk="1" hangingPunct="1">
              <a:buNone/>
              <a:defRPr/>
            </a:pPr>
            <a:endParaRPr lang="en-US" sz="1000" u="sng" dirty="0" smtClean="0">
              <a:solidFill>
                <a:schemeClr val="tx2"/>
              </a:solidFill>
              <a:latin typeface="Arial" charset="0"/>
            </a:endParaRP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r>
              <a:rPr lang="en-US" sz="1500" dirty="0" smtClean="0">
                <a:solidFill>
                  <a:schemeClr val="tx2"/>
                </a:solidFill>
                <a:latin typeface="Arial" charset="0"/>
              </a:rPr>
              <a:t>Adjusted Hazard </a:t>
            </a:r>
            <a:r>
              <a:rPr lang="en-US" sz="1500" dirty="0">
                <a:solidFill>
                  <a:schemeClr val="tx2"/>
                </a:solidFill>
                <a:latin typeface="Arial" charset="0"/>
              </a:rPr>
              <a:t>ratio </a:t>
            </a:r>
            <a:r>
              <a:rPr lang="en-US" sz="1500" dirty="0" smtClean="0">
                <a:solidFill>
                  <a:schemeClr val="tx2"/>
                </a:solidFill>
                <a:latin typeface="Arial" charset="0"/>
              </a:rPr>
              <a:t>= 0.74 (p=0.020)</a:t>
            </a: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r>
              <a:rPr lang="en-US" sz="1500" dirty="0" smtClean="0">
                <a:solidFill>
                  <a:schemeClr val="tx2"/>
                </a:solidFill>
              </a:rPr>
              <a:t>	Independent of age</a:t>
            </a: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endParaRPr lang="en-US" sz="600" dirty="0" smtClean="0">
              <a:solidFill>
                <a:schemeClr val="tx2"/>
              </a:solidFill>
            </a:endParaRP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r>
              <a:rPr lang="en-US" sz="1500" dirty="0" smtClean="0">
                <a:solidFill>
                  <a:schemeClr val="tx2"/>
                </a:solidFill>
              </a:rPr>
              <a:t>Separation </a:t>
            </a:r>
            <a:r>
              <a:rPr lang="en-US" sz="1500" dirty="0">
                <a:solidFill>
                  <a:schemeClr val="tx2"/>
                </a:solidFill>
              </a:rPr>
              <a:t>of the curves starting at 3 months and maintained through the follow-up </a:t>
            </a:r>
            <a:r>
              <a:rPr lang="en-US" sz="1500" dirty="0" smtClean="0">
                <a:solidFill>
                  <a:schemeClr val="tx2"/>
                </a:solidFill>
              </a:rPr>
              <a:t>period</a:t>
            </a: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endParaRPr lang="en-US" sz="600" dirty="0" smtClean="0">
              <a:solidFill>
                <a:schemeClr val="tx2"/>
              </a:solidFill>
            </a:endParaRP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r>
              <a:rPr lang="en-US" sz="1500" dirty="0" smtClean="0">
                <a:solidFill>
                  <a:schemeClr val="tx2"/>
                </a:solidFill>
                <a:latin typeface="Arial" charset="0"/>
              </a:rPr>
              <a:t>Effect on memory function (HVLT-R) and executive function (TMT B)</a:t>
            </a: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endParaRPr lang="en-US" sz="600" dirty="0">
              <a:solidFill>
                <a:schemeClr val="tx2"/>
              </a:solidFill>
              <a:latin typeface="Arial" charset="0"/>
            </a:endParaRP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r>
              <a:rPr lang="en-US" sz="1500" dirty="0" smtClean="0">
                <a:solidFill>
                  <a:schemeClr val="tx2"/>
                </a:solidFill>
                <a:latin typeface="Arial" charset="0"/>
              </a:rPr>
              <a:t>Preserves patient-reported symptoms assessed using MDASI-BT</a:t>
            </a:r>
          </a:p>
          <a:p>
            <a:pPr marL="457200" lvl="1" indent="0" eaLnBrk="1" hangingPunct="1">
              <a:spcBef>
                <a:spcPts val="24"/>
              </a:spcBef>
              <a:buNone/>
              <a:defRPr/>
            </a:pPr>
            <a:r>
              <a:rPr lang="en-US" sz="1500" dirty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en-US" sz="1200" dirty="0" smtClean="0">
                <a:solidFill>
                  <a:schemeClr val="tx2"/>
                </a:solidFill>
                <a:latin typeface="Arial"/>
                <a:cs typeface="Arial"/>
              </a:rPr>
              <a:t>Benefits in f</a:t>
            </a:r>
            <a:r>
              <a:rPr lang="en-US" altLang="en-US" sz="1200" dirty="0" smtClean="0">
                <a:solidFill>
                  <a:schemeClr val="tx2"/>
                </a:solidFill>
                <a:latin typeface="Arial"/>
                <a:cs typeface="Arial"/>
              </a:rPr>
              <a:t>atigue </a:t>
            </a:r>
            <a:r>
              <a:rPr lang="en-US" altLang="en-US" sz="1200" dirty="0">
                <a:solidFill>
                  <a:schemeClr val="tx2"/>
                </a:solidFill>
                <a:latin typeface="Arial"/>
                <a:cs typeface="Arial"/>
              </a:rPr>
              <a:t>(p=0.036), difficulty speaking </a:t>
            </a:r>
            <a:r>
              <a:rPr lang="en-US" altLang="en-US" sz="1200" dirty="0" smtClean="0">
                <a:solidFill>
                  <a:schemeClr val="tx2"/>
                </a:solidFill>
                <a:latin typeface="Arial"/>
                <a:cs typeface="Arial"/>
              </a:rPr>
              <a:t>	(</a:t>
            </a:r>
            <a:r>
              <a:rPr lang="en-US" altLang="en-US" sz="1200" dirty="0">
                <a:solidFill>
                  <a:schemeClr val="tx2"/>
                </a:solidFill>
                <a:latin typeface="Arial"/>
                <a:cs typeface="Arial"/>
              </a:rPr>
              <a:t>p=0.049) and problems remembering </a:t>
            </a:r>
            <a:r>
              <a:rPr lang="en-US" altLang="en-US" sz="1200" dirty="0" smtClean="0">
                <a:solidFill>
                  <a:schemeClr val="tx2"/>
                </a:solidFill>
                <a:latin typeface="Arial"/>
                <a:cs typeface="Arial"/>
              </a:rPr>
              <a:t>	things </a:t>
            </a:r>
            <a:r>
              <a:rPr lang="en-US" altLang="en-US" sz="1200" dirty="0">
                <a:solidFill>
                  <a:schemeClr val="tx2"/>
                </a:solidFill>
                <a:latin typeface="Arial"/>
                <a:cs typeface="Arial"/>
              </a:rPr>
              <a:t>(p=0.013</a:t>
            </a:r>
            <a:r>
              <a:rPr lang="en-US" altLang="en-US" sz="1200" dirty="0" smtClean="0">
                <a:solidFill>
                  <a:schemeClr val="tx2"/>
                </a:solidFill>
                <a:latin typeface="Arial"/>
                <a:cs typeface="Arial"/>
              </a:rPr>
              <a:t>)</a:t>
            </a:r>
            <a:r>
              <a:rPr lang="en-US" sz="1200" dirty="0" smtClean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charset="0"/>
              </a:rPr>
              <a:t>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58976"/>
              </p:ext>
            </p:extLst>
          </p:nvPr>
        </p:nvGraphicFramePr>
        <p:xfrm>
          <a:off x="4540390" y="2200943"/>
          <a:ext cx="4369523" cy="3547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Variable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Estimate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Estimate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Complete Data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Imputed Data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7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T="45701" marB="4570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Symptom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-0.36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-0.37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Interference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-0.93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-1.02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0.0080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Cognitive factor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-0.50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0.027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-0.63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2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Neurologic factor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0.54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-0.22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0.45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565656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54" marR="91454" marT="60951" marB="60951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54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1775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NRG CC003: Phase IIR/III Trial </a:t>
            </a:r>
            <a:r>
              <a:rPr lang="en-US" altLang="en-US" sz="2400" dirty="0" smtClean="0"/>
              <a:t>P</a:t>
            </a:r>
            <a:r>
              <a:rPr lang="en-US" sz="2400" dirty="0" smtClean="0"/>
              <a:t>rophylactic Cranial Irradiation </a:t>
            </a:r>
            <a:r>
              <a:rPr lang="en-US" sz="2400" dirty="0"/>
              <a:t>with or without </a:t>
            </a:r>
            <a:r>
              <a:rPr lang="en-US" sz="2400" dirty="0" smtClean="0"/>
              <a:t>Hippocampal Avoidance </a:t>
            </a:r>
            <a:r>
              <a:rPr lang="en-US" sz="2400" dirty="0"/>
              <a:t>for </a:t>
            </a:r>
            <a:r>
              <a:rPr lang="en-US" sz="2400" dirty="0" smtClean="0"/>
              <a:t>Small Cell Lung Cancer</a:t>
            </a: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dirty="0">
                <a:solidFill>
                  <a:srgbClr val="FFFF00"/>
                </a:solidFill>
              </a:rPr>
              <a:t/>
            </a:r>
            <a:br>
              <a:rPr lang="en-US" altLang="en-US" sz="2400" dirty="0">
                <a:solidFill>
                  <a:srgbClr val="FFFF00"/>
                </a:solidFill>
              </a:rPr>
            </a:br>
            <a:r>
              <a:rPr lang="en-US" altLang="en-US" sz="1600" dirty="0"/>
              <a:t>PIs: </a:t>
            </a:r>
            <a:r>
              <a:rPr lang="en-US" altLang="en-US" sz="1600" dirty="0" err="1" smtClean="0"/>
              <a:t>Minesh</a:t>
            </a:r>
            <a:r>
              <a:rPr lang="en-US" altLang="en-US" sz="1600" dirty="0" smtClean="0"/>
              <a:t> Mehta (Miami Cancer Institute) </a:t>
            </a:r>
            <a:r>
              <a:rPr lang="en-US" altLang="en-US" sz="1600" dirty="0"/>
              <a:t>+ Vinai Gondi </a:t>
            </a:r>
            <a:r>
              <a:rPr lang="en-US" altLang="en-US" sz="1600" dirty="0" smtClean="0"/>
              <a:t>(Northwestern)</a:t>
            </a:r>
            <a:r>
              <a:rPr lang="en-US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3077" name="Text Box 33"/>
          <p:cNvSpPr txBox="1">
            <a:spLocks noChangeArrowheads="1"/>
          </p:cNvSpPr>
          <p:nvPr/>
        </p:nvSpPr>
        <p:spPr bwMode="auto">
          <a:xfrm>
            <a:off x="3035300" y="5240729"/>
            <a:ext cx="5835650" cy="3079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435464"/>
                </a:solidFill>
                <a:cs typeface="Arial" panose="020B0604020202020204" pitchFamily="34" charset="0"/>
              </a:rPr>
              <a:t>Sample </a:t>
            </a:r>
            <a:r>
              <a:rPr lang="en-US" sz="1400" dirty="0">
                <a:solidFill>
                  <a:srgbClr val="435464"/>
                </a:solidFill>
                <a:cs typeface="Arial" panose="020B0604020202020204" pitchFamily="34" charset="0"/>
              </a:rPr>
              <a:t>Size: </a:t>
            </a:r>
            <a:r>
              <a:rPr lang="en-US" sz="1400" dirty="0" smtClean="0">
                <a:solidFill>
                  <a:srgbClr val="435464"/>
                </a:solidFill>
                <a:cs typeface="Arial" panose="020B0604020202020204" pitchFamily="34" charset="0"/>
              </a:rPr>
              <a:t>	Phase IIR: 	172 patients	Phase III:	302 patients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92113" y="2963863"/>
            <a:ext cx="1852612" cy="954107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Small Cell Lung </a:t>
            </a:r>
            <a:r>
              <a:rPr lang="en-US" sz="2800" dirty="0" err="1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Ca</a:t>
            </a:r>
            <a:endParaRPr lang="en-US" sz="2800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>
            <a:off x="2244725" y="3421063"/>
            <a:ext cx="457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876550" y="1744663"/>
            <a:ext cx="304800" cy="30321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Stratify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3340100" y="2451100"/>
            <a:ext cx="1916113" cy="19383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Stage</a:t>
            </a:r>
            <a:endParaRPr lang="en-US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Age </a:t>
            </a: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Concomitant </a:t>
            </a:r>
            <a:r>
              <a:rPr lang="en-US" dirty="0" err="1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Memantine</a:t>
            </a:r>
            <a:endParaRPr lang="en-US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414963" y="1592263"/>
            <a:ext cx="381000" cy="33972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Randomi </a:t>
            </a:r>
            <a:r>
              <a:rPr lang="en-US" dirty="0" err="1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ze</a:t>
            </a:r>
            <a:endParaRPr lang="en-US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 flipV="1">
            <a:off x="5972175" y="2976563"/>
            <a:ext cx="642938" cy="520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5972175" y="3649663"/>
            <a:ext cx="642938" cy="4381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6681080" y="2576513"/>
            <a:ext cx="2129545" cy="4000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PCI 25Gy/10</a:t>
            </a:r>
            <a:endParaRPr lang="en-US" sz="2000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681080" y="4087813"/>
            <a:ext cx="2129546" cy="40011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HA</a:t>
            </a:r>
            <a:r>
              <a:rPr lang="en-US" sz="2000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-PCI 25Gy</a:t>
            </a:r>
            <a:r>
              <a:rPr lang="en-US" sz="20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10</a:t>
            </a:r>
            <a:endParaRPr lang="en-US" sz="2000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1570038" y="6078929"/>
            <a:ext cx="7300912" cy="492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300" u="sng" dirty="0" smtClean="0">
                <a:solidFill>
                  <a:srgbClr val="435464"/>
                </a:solidFill>
                <a:cs typeface="Arial" panose="020B0604020202020204" pitchFamily="34" charset="0"/>
              </a:rPr>
              <a:t>Statistical Design</a:t>
            </a:r>
            <a:r>
              <a:rPr lang="en-US" sz="1300" dirty="0" smtClean="0">
                <a:solidFill>
                  <a:srgbClr val="435464"/>
                </a:solidFill>
                <a:cs typeface="Arial" panose="020B0604020202020204" pitchFamily="34" charset="0"/>
              </a:rPr>
              <a:t>: 	Phase IIR: Non-inferiority margin of &gt;20% difference.  164 analyzable pts.</a:t>
            </a:r>
          </a:p>
          <a:p>
            <a:pPr>
              <a:defRPr/>
            </a:pPr>
            <a:r>
              <a:rPr lang="en-US" sz="1300" dirty="0" smtClean="0">
                <a:solidFill>
                  <a:srgbClr val="435464"/>
                </a:solidFill>
                <a:cs typeface="Arial" panose="020B0604020202020204" pitchFamily="34" charset="0"/>
              </a:rPr>
              <a:t>			Phase III: 29% with PCI vs. 14.5% 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with HA</a:t>
            </a:r>
            <a:r>
              <a:rPr lang="en-US" sz="1300" dirty="0" smtClean="0">
                <a:solidFill>
                  <a:srgbClr val="435464"/>
                </a:solidFill>
                <a:cs typeface="Arial" panose="020B0604020202020204" pitchFamily="34" charset="0"/>
              </a:rPr>
              <a:t>-PCI.  198 analyzable </a:t>
            </a:r>
            <a:r>
              <a:rPr lang="en-US" sz="1300" dirty="0" err="1" smtClean="0">
                <a:solidFill>
                  <a:srgbClr val="435464"/>
                </a:solidFill>
                <a:cs typeface="Arial" panose="020B0604020202020204" pitchFamily="34" charset="0"/>
              </a:rPr>
              <a:t>pts</a:t>
            </a:r>
            <a:endParaRPr lang="en-US" sz="1300" dirty="0">
              <a:solidFill>
                <a:srgbClr val="435464"/>
              </a:solidFill>
              <a:cs typeface="Arial" panose="020B0604020202020204" pitchFamily="34" charset="0"/>
            </a:endParaRP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2349500" y="5540766"/>
            <a:ext cx="6521450" cy="523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435464"/>
                </a:solidFill>
                <a:cs typeface="Arial" panose="020B0604020202020204" pitchFamily="34" charset="0"/>
              </a:rPr>
              <a:t>Primary </a:t>
            </a:r>
            <a:r>
              <a:rPr lang="en-US" sz="1400" dirty="0" err="1" smtClean="0">
                <a:solidFill>
                  <a:srgbClr val="435464"/>
                </a:solidFill>
                <a:cs typeface="Arial" panose="020B0604020202020204" pitchFamily="34" charset="0"/>
              </a:rPr>
              <a:t>endpts</a:t>
            </a:r>
            <a:r>
              <a:rPr lang="en-US" sz="1400" dirty="0" smtClean="0">
                <a:solidFill>
                  <a:srgbClr val="435464"/>
                </a:solidFill>
                <a:cs typeface="Arial" panose="020B0604020202020204" pitchFamily="34" charset="0"/>
              </a:rPr>
              <a:t>:	Phase IIR—Intracranial relapse rate at 12 months</a:t>
            </a:r>
          </a:p>
          <a:p>
            <a:pPr>
              <a:defRPr/>
            </a:pPr>
            <a:r>
              <a:rPr lang="en-US" sz="1400" dirty="0" smtClean="0">
                <a:solidFill>
                  <a:srgbClr val="435464"/>
                </a:solidFill>
                <a:cs typeface="Arial" panose="020B0604020202020204" pitchFamily="34" charset="0"/>
              </a:rPr>
              <a:t>			Phase III—HVLT-R delayed recall deterioration at 6 months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04800" y="1190625"/>
            <a:ext cx="84534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u="sng" dirty="0">
                <a:solidFill>
                  <a:srgbClr val="435464"/>
                </a:solidFill>
                <a:cs typeface="Arial" panose="020B0604020202020204" pitchFamily="34" charset="0"/>
              </a:rPr>
              <a:t>Basic Eligibility</a:t>
            </a:r>
            <a:r>
              <a:rPr lang="en-US" sz="1600" dirty="0">
                <a:solidFill>
                  <a:srgbClr val="435464"/>
                </a:solidFill>
                <a:cs typeface="Arial" panose="020B0604020202020204" pitchFamily="34" charset="0"/>
              </a:rPr>
              <a:t>: Small cell lung cancer; PR or CR to chemo; ECOG P</a:t>
            </a:r>
            <a:r>
              <a:rPr lang="en-US" sz="1600" dirty="0">
                <a:solidFill>
                  <a:srgbClr val="435464"/>
                </a:solidFill>
                <a:latin typeface="Arial"/>
                <a:cs typeface="Arial"/>
              </a:rPr>
              <a:t>S</a:t>
            </a:r>
            <a:r>
              <a:rPr lang="en-US" sz="1600" dirty="0">
                <a:solidFill>
                  <a:srgbClr val="435464"/>
                </a:solidFill>
                <a:latin typeface="Arial"/>
                <a:ea typeface="ＭＳ ゴシック"/>
                <a:cs typeface="Arial"/>
              </a:rPr>
              <a:t>≤</a:t>
            </a:r>
            <a:r>
              <a:rPr lang="en-US" sz="1600" dirty="0">
                <a:solidFill>
                  <a:srgbClr val="435464"/>
                </a:solidFill>
                <a:latin typeface="Arial"/>
                <a:cs typeface="Arial"/>
              </a:rPr>
              <a:t>7</a:t>
            </a:r>
            <a:r>
              <a:rPr lang="en-US" sz="1600" dirty="0">
                <a:solidFill>
                  <a:srgbClr val="435464"/>
                </a:solidFill>
                <a:cs typeface="Arial" panose="020B0604020202020204" pitchFamily="34" charset="0"/>
              </a:rPr>
              <a:t>0; MRI scan </a:t>
            </a:r>
          </a:p>
        </p:txBody>
      </p:sp>
    </p:spTree>
    <p:extLst>
      <p:ext uri="{BB962C8B-B14F-4D97-AF65-F5344CB8AC3E}">
        <p14:creationId xmlns:p14="http://schemas.microsoft.com/office/powerpoint/2010/main" val="384968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192485"/>
              </p:ext>
            </p:extLst>
          </p:nvPr>
        </p:nvGraphicFramePr>
        <p:xfrm>
          <a:off x="607836" y="1418166"/>
          <a:ext cx="7986890" cy="4042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274" name="Title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98012E"/>
                </a:solidFill>
                <a:latin typeface="Arial" charset="0"/>
                <a:ea typeface="MS PGothic" charset="0"/>
              </a:rPr>
              <a:t>NRG CC003 Accrual</a:t>
            </a:r>
          </a:p>
        </p:txBody>
      </p:sp>
      <p:sp>
        <p:nvSpPr>
          <p:cNvPr id="54275" name="TextBox 4"/>
          <p:cNvSpPr txBox="1">
            <a:spLocks noChangeArrowheads="1"/>
          </p:cNvSpPr>
          <p:nvPr/>
        </p:nvSpPr>
        <p:spPr bwMode="auto">
          <a:xfrm>
            <a:off x="6909512" y="1694422"/>
            <a:ext cx="1495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 dirty="0">
                <a:solidFill>
                  <a:schemeClr val="accent1"/>
                </a:solidFill>
              </a:rPr>
              <a:t>Accrual</a:t>
            </a: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6764509" y="3334895"/>
            <a:ext cx="18302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 dirty="0">
                <a:solidFill>
                  <a:schemeClr val="accent1"/>
                </a:solidFill>
              </a:rPr>
              <a:t>Projected Accrual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1539876" y="5461000"/>
            <a:ext cx="7146925" cy="65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/>
              <a:t>Temporarily closed to accrual on 10/13/17 	</a:t>
            </a:r>
          </a:p>
          <a:p>
            <a:pPr algn="ctr"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/>
              <a:t>Phase IIR: 182 of target 172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134686" y="1538111"/>
            <a:ext cx="0" cy="330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13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/>
          </p:cNvSpPr>
          <p:nvPr/>
        </p:nvSpPr>
        <p:spPr bwMode="auto">
          <a:xfrm>
            <a:off x="1447801" y="5343881"/>
            <a:ext cx="7146925" cy="65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1174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dirty="0" smtClean="0">
                <a:solidFill>
                  <a:srgbClr val="98012E"/>
                </a:solidFill>
              </a:rPr>
              <a:t>Phase III reactivation </a:t>
            </a:r>
            <a:r>
              <a:rPr lang="en-US" dirty="0">
                <a:solidFill>
                  <a:srgbClr val="98012E"/>
                </a:solidFill>
              </a:rPr>
              <a:t>on 1/9/19</a:t>
            </a:r>
          </a:p>
          <a:p>
            <a:pPr algn="ctr"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dirty="0">
                <a:solidFill>
                  <a:srgbClr val="98012E"/>
                </a:solidFill>
              </a:rPr>
              <a:t>Phase </a:t>
            </a:r>
            <a:r>
              <a:rPr lang="en-US" dirty="0" smtClean="0">
                <a:solidFill>
                  <a:srgbClr val="98012E"/>
                </a:solidFill>
              </a:rPr>
              <a:t>III close to accrual on 5/28/20</a:t>
            </a:r>
          </a:p>
          <a:p>
            <a:pPr algn="ctr"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dirty="0" smtClean="0">
                <a:solidFill>
                  <a:srgbClr val="98012E"/>
                </a:solidFill>
              </a:rPr>
              <a:t>Phase III: 305 of target 302 </a:t>
            </a:r>
            <a:endParaRPr lang="en-US" dirty="0">
              <a:solidFill>
                <a:srgbClr val="98012E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212372"/>
              </p:ext>
            </p:extLst>
          </p:nvPr>
        </p:nvGraphicFramePr>
        <p:xfrm>
          <a:off x="607836" y="1418166"/>
          <a:ext cx="7986890" cy="4042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274" name="Title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98012E"/>
                </a:solidFill>
                <a:latin typeface="Arial" charset="0"/>
                <a:ea typeface="MS PGothic" charset="0"/>
              </a:rPr>
              <a:t>NRG CC003 Accrual</a:t>
            </a:r>
          </a:p>
        </p:txBody>
      </p:sp>
      <p:sp>
        <p:nvSpPr>
          <p:cNvPr id="54275" name="TextBox 4"/>
          <p:cNvSpPr txBox="1">
            <a:spLocks noChangeArrowheads="1"/>
          </p:cNvSpPr>
          <p:nvPr/>
        </p:nvSpPr>
        <p:spPr bwMode="auto">
          <a:xfrm>
            <a:off x="6909512" y="1694422"/>
            <a:ext cx="1495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 dirty="0">
                <a:solidFill>
                  <a:schemeClr val="accent1"/>
                </a:solidFill>
              </a:rPr>
              <a:t>Accrual</a:t>
            </a: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6764509" y="3334895"/>
            <a:ext cx="18302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 dirty="0">
                <a:solidFill>
                  <a:schemeClr val="accent1"/>
                </a:solidFill>
              </a:rPr>
              <a:t>Projected Accrual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8293106" y="1583709"/>
            <a:ext cx="0" cy="330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68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Sample Size Increase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5609"/>
            <a:ext cx="8229600" cy="4525963"/>
          </a:xfrm>
        </p:spPr>
        <p:txBody>
          <a:bodyPr/>
          <a:lstStyle/>
          <a:p>
            <a:r>
              <a:rPr lang="en-US" sz="2200" dirty="0" smtClean="0"/>
              <a:t>Higher than projected enrollment of extensive-stage SCLC patients </a:t>
            </a:r>
            <a:r>
              <a:rPr lang="en-US" sz="2200" dirty="0" smtClean="0">
                <a:sym typeface="Wingdings"/>
              </a:rPr>
              <a:t>higher than projected death rate</a:t>
            </a:r>
            <a:endParaRPr lang="en-US" sz="2200" dirty="0"/>
          </a:p>
          <a:p>
            <a:pPr lvl="1"/>
            <a:r>
              <a:rPr lang="en-US" sz="2000" dirty="0" smtClean="0"/>
              <a:t>Primary endpoint: HVLT-</a:t>
            </a:r>
            <a:r>
              <a:rPr lang="en-US" sz="2000" dirty="0"/>
              <a:t>d</a:t>
            </a:r>
            <a:r>
              <a:rPr lang="en-US" sz="2000" dirty="0" smtClean="0"/>
              <a:t>elayed recall decline at </a:t>
            </a:r>
            <a:r>
              <a:rPr lang="en-US" sz="2000" u="sng" dirty="0" smtClean="0"/>
              <a:t>6 months</a:t>
            </a:r>
          </a:p>
          <a:p>
            <a:pPr marL="514350" lvl="1" indent="0">
              <a:buNone/>
            </a:pPr>
            <a:endParaRPr lang="en-US" sz="2200" dirty="0" smtClean="0"/>
          </a:p>
          <a:p>
            <a:pPr marL="400050"/>
            <a:r>
              <a:rPr lang="en-US" sz="2200" dirty="0" smtClean="0"/>
              <a:t>Sample size increase from 302 patients to </a:t>
            </a:r>
            <a:r>
              <a:rPr lang="en-US" sz="2200" b="1" dirty="0" smtClean="0"/>
              <a:t>392</a:t>
            </a:r>
            <a:r>
              <a:rPr lang="en-US" sz="2200" dirty="0" smtClean="0"/>
              <a:t> patients</a:t>
            </a:r>
          </a:p>
          <a:p>
            <a:pPr marL="800100" lvl="1"/>
            <a:r>
              <a:rPr lang="en-US" sz="2000" dirty="0" smtClean="0"/>
              <a:t>Prior to closure, average accrual of 9 patients/month</a:t>
            </a:r>
          </a:p>
          <a:p>
            <a:pPr marL="800100" lvl="1"/>
            <a:endParaRPr lang="en-US" sz="1800" dirty="0"/>
          </a:p>
          <a:p>
            <a:pPr marL="400050"/>
            <a:r>
              <a:rPr lang="en-US" sz="2200" dirty="0"/>
              <a:t>Pending NCI DCP Approval</a:t>
            </a:r>
          </a:p>
          <a:p>
            <a:pPr marL="800100" lvl="1"/>
            <a:r>
              <a:rPr lang="en-US" sz="2000" dirty="0"/>
              <a:t>Amendment submitted</a:t>
            </a:r>
          </a:p>
          <a:p>
            <a:pPr marL="800100" lvl="1"/>
            <a:r>
              <a:rPr lang="en-US" sz="2000" dirty="0"/>
              <a:t>6/29/20: Approval on Hold pending CIRB review/approval</a:t>
            </a:r>
          </a:p>
          <a:p>
            <a:pPr marL="800100" lvl="1"/>
            <a:r>
              <a:rPr lang="en-US" sz="2000" dirty="0"/>
              <a:t>7/23/20: CIRB Review</a:t>
            </a:r>
          </a:p>
          <a:p>
            <a:pPr marL="800100" lvl="1"/>
            <a:r>
              <a:rPr lang="en-US" sz="2000" dirty="0"/>
              <a:t>If approved by NCI, reactivation in August</a:t>
            </a:r>
          </a:p>
          <a:p>
            <a:pPr marL="800100" lvl="1"/>
            <a:endParaRPr lang="en-US" sz="1800" dirty="0" smtClean="0"/>
          </a:p>
          <a:p>
            <a:pPr marL="800100" lvl="1"/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25161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Conflicting Data from Europe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72467" cy="4525963"/>
          </a:xfrm>
        </p:spPr>
        <p:txBody>
          <a:bodyPr/>
          <a:lstStyle/>
          <a:p>
            <a:r>
              <a:rPr lang="en-US" sz="1800" dirty="0" smtClean="0"/>
              <a:t>PREMER trial: 60 </a:t>
            </a:r>
            <a:r>
              <a:rPr lang="en-US" sz="1800" dirty="0" err="1" smtClean="0"/>
              <a:t>pts</a:t>
            </a:r>
            <a:r>
              <a:rPr lang="en-US" sz="1800" dirty="0" smtClean="0"/>
              <a:t> randomized to PCI </a:t>
            </a:r>
            <a:r>
              <a:rPr lang="en-US" sz="1800" dirty="0" err="1" smtClean="0"/>
              <a:t>vs</a:t>
            </a:r>
            <a:r>
              <a:rPr lang="en-US" sz="1800" dirty="0" smtClean="0"/>
              <a:t>  PCI-HA 25 </a:t>
            </a:r>
            <a:r>
              <a:rPr lang="en-US" sz="1800" dirty="0" err="1" smtClean="0"/>
              <a:t>Gy</a:t>
            </a:r>
            <a:r>
              <a:rPr lang="en-US" sz="1800" dirty="0" smtClean="0"/>
              <a:t>/ 10 </a:t>
            </a:r>
            <a:r>
              <a:rPr lang="en-US" sz="1800" dirty="0" err="1" smtClean="0"/>
              <a:t>tx</a:t>
            </a:r>
            <a:endParaRPr lang="en-US" sz="1800" dirty="0" smtClean="0"/>
          </a:p>
          <a:p>
            <a:r>
              <a:rPr lang="en-US" sz="1800" dirty="0" smtClean="0"/>
              <a:t>Primary </a:t>
            </a:r>
            <a:r>
              <a:rPr lang="en-US" sz="1800" dirty="0" err="1" smtClean="0"/>
              <a:t>endpt</a:t>
            </a:r>
            <a:r>
              <a:rPr lang="en-US" sz="1800" dirty="0" smtClean="0"/>
              <a:t>: Free  &amp; Cued Selective Reminding Test</a:t>
            </a:r>
          </a:p>
          <a:p>
            <a:r>
              <a:rPr lang="en-US" sz="1800" dirty="0" smtClean="0"/>
              <a:t>3 Month decline in delayed free recall: 27% PCI vs 3% HA-PCI p=0.01</a:t>
            </a:r>
          </a:p>
          <a:p>
            <a:r>
              <a:rPr lang="en-US" sz="1800" dirty="0" smtClean="0"/>
              <a:t>6 Month decline in delayed free recall:</a:t>
            </a:r>
            <a:r>
              <a:rPr lang="en-US" sz="1800" dirty="0"/>
              <a:t> </a:t>
            </a:r>
            <a:r>
              <a:rPr lang="en-US" sz="1800" dirty="0" smtClean="0"/>
              <a:t>48.1% PCI vs 4.8% HA-PCI p = 0.001</a:t>
            </a:r>
          </a:p>
          <a:p>
            <a:r>
              <a:rPr lang="en-US" sz="1800" dirty="0" smtClean="0"/>
              <a:t>6 Month decline in total free recall: 33.3 % PCI vs 4.8% HA-PCI 	  p = 0.01 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400" dirty="0" smtClean="0"/>
              <a:t>		</a:t>
            </a:r>
            <a:r>
              <a:rPr lang="en-US" sz="1400" dirty="0"/>
              <a:t>	</a:t>
            </a:r>
            <a:r>
              <a:rPr lang="en-US" sz="1400" dirty="0" smtClean="0"/>
              <a:t>				</a:t>
            </a:r>
            <a:r>
              <a:rPr lang="en-US" sz="1400" dirty="0"/>
              <a:t>	</a:t>
            </a:r>
            <a:r>
              <a:rPr lang="en-US" sz="1200" dirty="0" err="1" smtClean="0"/>
              <a:t>N.Rodriguez</a:t>
            </a:r>
            <a:r>
              <a:rPr lang="en-US" sz="1200" dirty="0" smtClean="0"/>
              <a:t> de Dios </a:t>
            </a:r>
            <a:r>
              <a:rPr lang="en-US" sz="1200" dirty="0" err="1" smtClean="0"/>
              <a:t>et.al</a:t>
            </a:r>
            <a:r>
              <a:rPr lang="en-US" sz="1200" dirty="0" smtClean="0"/>
              <a:t>. ESTRO 2018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NKI trial</a:t>
            </a:r>
            <a:r>
              <a:rPr lang="en-US" sz="1800" dirty="0"/>
              <a:t>: </a:t>
            </a:r>
            <a:r>
              <a:rPr lang="en-US" sz="1800" dirty="0" smtClean="0"/>
              <a:t>168 </a:t>
            </a:r>
            <a:r>
              <a:rPr lang="en-US" sz="1800" dirty="0" err="1" smtClean="0"/>
              <a:t>pts</a:t>
            </a:r>
            <a:r>
              <a:rPr lang="en-US" sz="1800" dirty="0" smtClean="0"/>
              <a:t> </a:t>
            </a:r>
            <a:r>
              <a:rPr lang="en-US" sz="1800" dirty="0"/>
              <a:t>randomized to PCI </a:t>
            </a:r>
            <a:r>
              <a:rPr lang="en-US" sz="1800" dirty="0" err="1"/>
              <a:t>vs</a:t>
            </a:r>
            <a:r>
              <a:rPr lang="en-US" sz="1800" dirty="0"/>
              <a:t>  PCI-HA 25 </a:t>
            </a:r>
            <a:r>
              <a:rPr lang="en-US" sz="1800" dirty="0" err="1"/>
              <a:t>Gy</a:t>
            </a:r>
            <a:r>
              <a:rPr lang="en-US" sz="1800" dirty="0"/>
              <a:t>/ 10 </a:t>
            </a:r>
            <a:r>
              <a:rPr lang="en-US" sz="1800" dirty="0" err="1"/>
              <a:t>tx</a:t>
            </a:r>
            <a:endParaRPr lang="en-US" sz="1800" dirty="0"/>
          </a:p>
          <a:p>
            <a:r>
              <a:rPr lang="en-US" sz="1800" dirty="0" smtClean="0"/>
              <a:t>Primary </a:t>
            </a:r>
            <a:r>
              <a:rPr lang="en-US" sz="1800" dirty="0" err="1" smtClean="0"/>
              <a:t>endpt</a:t>
            </a:r>
            <a:r>
              <a:rPr lang="en-US" sz="1800" dirty="0" smtClean="0"/>
              <a:t>: HVLT total recall decline of &gt;/=5 points at 4 </a:t>
            </a:r>
            <a:r>
              <a:rPr lang="en-US" sz="1800" dirty="0" err="1" smtClean="0"/>
              <a:t>mos</a:t>
            </a:r>
            <a:endParaRPr lang="en-US" sz="1800" dirty="0"/>
          </a:p>
          <a:p>
            <a:r>
              <a:rPr lang="en-US" sz="1800" dirty="0" smtClean="0"/>
              <a:t>4 </a:t>
            </a:r>
            <a:r>
              <a:rPr lang="en-US" sz="1800" dirty="0"/>
              <a:t>Month </a:t>
            </a:r>
            <a:r>
              <a:rPr lang="en-US" sz="1800" dirty="0" smtClean="0"/>
              <a:t>HVLT total recall decline : 29% </a:t>
            </a:r>
            <a:r>
              <a:rPr lang="en-US" sz="1800" dirty="0"/>
              <a:t>PCI </a:t>
            </a:r>
            <a:r>
              <a:rPr lang="en-US" sz="1800" dirty="0" err="1"/>
              <a:t>vs</a:t>
            </a:r>
            <a:r>
              <a:rPr lang="en-US" sz="1800" dirty="0"/>
              <a:t> </a:t>
            </a:r>
            <a:r>
              <a:rPr lang="en-US" sz="1800" dirty="0" smtClean="0"/>
              <a:t>28% HA-PCI  p</a:t>
            </a:r>
            <a:r>
              <a:rPr lang="en-US" sz="1800" dirty="0"/>
              <a:t>=</a:t>
            </a:r>
            <a:r>
              <a:rPr lang="en-US" sz="1800" dirty="0" smtClean="0"/>
              <a:t>0.99</a:t>
            </a:r>
            <a:endParaRPr lang="en-US" sz="1800" dirty="0"/>
          </a:p>
          <a:p>
            <a:r>
              <a:rPr lang="en-US" sz="1800" dirty="0" smtClean="0"/>
              <a:t>8 </a:t>
            </a:r>
            <a:r>
              <a:rPr lang="en-US" sz="1800" dirty="0"/>
              <a:t>Month </a:t>
            </a:r>
            <a:r>
              <a:rPr lang="en-US" sz="1800" dirty="0" smtClean="0"/>
              <a:t>HVLT total recall decline: 34% </a:t>
            </a:r>
            <a:r>
              <a:rPr lang="en-US" sz="1800" dirty="0"/>
              <a:t>PCI </a:t>
            </a:r>
            <a:r>
              <a:rPr lang="en-US" sz="1800" dirty="0" err="1"/>
              <a:t>vs</a:t>
            </a:r>
            <a:r>
              <a:rPr lang="en-US" sz="1800" dirty="0"/>
              <a:t> </a:t>
            </a:r>
            <a:r>
              <a:rPr lang="en-US" sz="1800" dirty="0" smtClean="0"/>
              <a:t>26 HA-PCI p </a:t>
            </a:r>
            <a:r>
              <a:rPr lang="en-US" sz="1800" dirty="0"/>
              <a:t>= </a:t>
            </a:r>
            <a:r>
              <a:rPr lang="en-US" sz="1800" dirty="0" smtClean="0"/>
              <a:t>0.46</a:t>
            </a:r>
          </a:p>
          <a:p>
            <a:r>
              <a:rPr lang="en-US" sz="1800" dirty="0" smtClean="0"/>
              <a:t>Average HVLT total recall decline:	4 </a:t>
            </a:r>
            <a:r>
              <a:rPr lang="en-US" sz="1800" dirty="0" err="1" smtClean="0"/>
              <a:t>mos</a:t>
            </a:r>
            <a:r>
              <a:rPr lang="en-US" sz="1800" dirty="0" smtClean="0"/>
              <a:t>—2 </a:t>
            </a:r>
            <a:r>
              <a:rPr lang="en-US" sz="1800" dirty="0" err="1" smtClean="0"/>
              <a:t>pts</a:t>
            </a:r>
            <a:r>
              <a:rPr lang="en-US" sz="1800" dirty="0" smtClean="0"/>
              <a:t> PCI, 2 </a:t>
            </a:r>
            <a:r>
              <a:rPr lang="en-US" sz="1800" dirty="0" err="1" smtClean="0"/>
              <a:t>pts</a:t>
            </a:r>
            <a:r>
              <a:rPr lang="en-US" sz="1800" dirty="0" smtClean="0"/>
              <a:t> HA-PCI</a:t>
            </a:r>
          </a:p>
          <a:p>
            <a:pPr marL="0" indent="0">
              <a:buNone/>
            </a:pPr>
            <a:r>
              <a:rPr lang="en-US" sz="1800" dirty="0" smtClean="0"/>
              <a:t>	8 </a:t>
            </a:r>
            <a:r>
              <a:rPr lang="en-US" sz="1800" dirty="0" err="1" smtClean="0"/>
              <a:t>mos</a:t>
            </a:r>
            <a:r>
              <a:rPr lang="en-US" sz="1800" dirty="0" smtClean="0"/>
              <a:t>—3 </a:t>
            </a:r>
            <a:r>
              <a:rPr lang="en-US" sz="1800" dirty="0" err="1" smtClean="0"/>
              <a:t>pts</a:t>
            </a:r>
            <a:r>
              <a:rPr lang="en-US" sz="1800" dirty="0" smtClean="0"/>
              <a:t> PCI, 1 </a:t>
            </a:r>
            <a:r>
              <a:rPr lang="en-US" sz="1800" dirty="0" err="1" smtClean="0"/>
              <a:t>pt</a:t>
            </a:r>
            <a:r>
              <a:rPr lang="en-US" sz="1800" dirty="0" smtClean="0"/>
              <a:t> HA-PCI</a:t>
            </a:r>
          </a:p>
          <a:p>
            <a:r>
              <a:rPr lang="en-US" sz="1800" dirty="0" smtClean="0"/>
              <a:t>No difference in intracranial relapse rates</a:t>
            </a: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/>
              <a:t> 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	</a:t>
            </a:r>
            <a:r>
              <a:rPr lang="en-US" sz="1200" dirty="0" smtClean="0"/>
              <a:t>		J </a:t>
            </a:r>
            <a:r>
              <a:rPr lang="en-US" sz="1200" dirty="0" err="1" smtClean="0"/>
              <a:t>Belderbos</a:t>
            </a:r>
            <a:r>
              <a:rPr lang="en-US" sz="1200" dirty="0" smtClean="0"/>
              <a:t> </a:t>
            </a:r>
            <a:r>
              <a:rPr lang="en-US" sz="1200" dirty="0" err="1" smtClean="0"/>
              <a:t>et.al</a:t>
            </a:r>
            <a:r>
              <a:rPr lang="en-US" sz="1200" dirty="0" smtClean="0"/>
              <a:t>. ESTRO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2667" y="1820333"/>
            <a:ext cx="787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cs typeface="Helvetica"/>
              </a:rPr>
              <a:t>NRG CC003: 	</a:t>
            </a:r>
            <a:r>
              <a:rPr lang="en-US" sz="3200" dirty="0" smtClean="0">
                <a:solidFill>
                  <a:schemeClr val="tx2"/>
                </a:solidFill>
                <a:cs typeface="Helvetica"/>
              </a:rPr>
              <a:t>Target accrual 3</a:t>
            </a:r>
            <a:r>
              <a:rPr lang="en-US" sz="3200" dirty="0" smtClean="0">
                <a:solidFill>
                  <a:srgbClr val="FF0000"/>
                </a:solidFill>
                <a:cs typeface="Helvetica"/>
              </a:rPr>
              <a:t>9</a:t>
            </a:r>
            <a:r>
              <a:rPr lang="en-US" sz="3200" dirty="0" smtClean="0">
                <a:solidFill>
                  <a:schemeClr val="tx2"/>
                </a:solidFill>
                <a:cs typeface="Helvetica"/>
              </a:rPr>
              <a:t>2 patients</a:t>
            </a:r>
          </a:p>
          <a:p>
            <a:r>
              <a:rPr lang="en-US" sz="3200" dirty="0">
                <a:solidFill>
                  <a:schemeClr val="tx2"/>
                </a:solidFill>
                <a:cs typeface="Helvetica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cs typeface="Helvetica"/>
              </a:rPr>
              <a:t>					Central QA of ALL patients 						randomized to HA-PCI arm</a:t>
            </a:r>
          </a:p>
          <a:p>
            <a:r>
              <a:rPr lang="en-US" sz="3200" dirty="0">
                <a:solidFill>
                  <a:schemeClr val="tx2"/>
                </a:solidFill>
                <a:cs typeface="Helvetica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cs typeface="Helvetica"/>
              </a:rPr>
              <a:t>					Positive result for WBRT 						but not for PCI?</a:t>
            </a:r>
            <a:r>
              <a:rPr lang="en-US" sz="3200" dirty="0" smtClean="0">
                <a:solidFill>
                  <a:schemeClr val="tx2"/>
                </a:solidFill>
                <a:cs typeface="Helvetica"/>
                <a:sym typeface="Wingdings"/>
              </a:rPr>
              <a:t></a:t>
            </a:r>
            <a:r>
              <a:rPr lang="en-US" sz="3200" dirty="0" smtClean="0">
                <a:solidFill>
                  <a:schemeClr val="tx2"/>
                </a:solidFill>
                <a:cs typeface="Helvetica"/>
              </a:rPr>
              <a:t>Time to 												NCF failure</a:t>
            </a:r>
          </a:p>
          <a:p>
            <a:r>
              <a:rPr lang="en-US" sz="3200" dirty="0">
                <a:solidFill>
                  <a:schemeClr val="accent1"/>
                </a:solidFill>
                <a:cs typeface="Helvetica"/>
              </a:rPr>
              <a:t>	</a:t>
            </a:r>
            <a:r>
              <a:rPr lang="en-US" sz="3200" dirty="0" smtClean="0">
                <a:solidFill>
                  <a:schemeClr val="accent1"/>
                </a:solidFill>
                <a:cs typeface="Helvetica"/>
              </a:rPr>
              <a:t>	</a:t>
            </a:r>
          </a:p>
          <a:p>
            <a:r>
              <a:rPr lang="en-US" sz="3200" dirty="0">
                <a:solidFill>
                  <a:schemeClr val="accent1"/>
                </a:solidFill>
                <a:cs typeface="Helvetica"/>
                <a:sym typeface="Wingdings"/>
              </a:rPr>
              <a:t>	</a:t>
            </a:r>
            <a:r>
              <a:rPr lang="en-US" sz="3200" dirty="0" smtClean="0">
                <a:solidFill>
                  <a:schemeClr val="accent1"/>
                </a:solidFill>
                <a:cs typeface="Helvetica"/>
                <a:sym typeface="Wingdings"/>
              </a:rPr>
              <a:t>	Definitive trial of HA-PCI vs. PCI</a:t>
            </a:r>
            <a:endParaRPr lang="en-US" sz="3200" dirty="0">
              <a:solidFill>
                <a:schemeClr val="accent1"/>
              </a:solidFill>
              <a:cs typeface="Helvetic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Conflicting Data from Europe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19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Graphics Slide">
  <a:themeElements>
    <a:clrScheme name="Custom 1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itle Slide">
  <a:themeElements>
    <a:clrScheme name="NRG Color Theme Title">
      <a:dk1>
        <a:srgbClr val="98012E"/>
      </a:dk1>
      <a:lt1>
        <a:srgbClr val="FFFFFF"/>
      </a:lt1>
      <a:dk2>
        <a:srgbClr val="FFFFFF"/>
      </a:dk2>
      <a:lt2>
        <a:srgbClr val="435464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Title Slide">
  <a:themeElements>
    <a:clrScheme name="NRG Color Theme Title">
      <a:dk1>
        <a:srgbClr val="98012E"/>
      </a:dk1>
      <a:lt1>
        <a:srgbClr val="FFFFFF"/>
      </a:lt1>
      <a:dk2>
        <a:srgbClr val="FFFFFF"/>
      </a:dk2>
      <a:lt2>
        <a:srgbClr val="435464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4_Text Slide">
  <a:themeElements>
    <a:clrScheme name="NRG Color Theme Text">
      <a:dk1>
        <a:srgbClr val="98012E"/>
      </a:dk1>
      <a:lt1>
        <a:srgbClr val="FFFFFF"/>
      </a:lt1>
      <a:dk2>
        <a:srgbClr val="435464"/>
      </a:dk2>
      <a:lt2>
        <a:srgbClr val="FFFFFF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D092B9-0C96-4FDC-A301-938C81ADAD98}"/>
</file>

<file path=customXml/itemProps2.xml><?xml version="1.0" encoding="utf-8"?>
<ds:datastoreItem xmlns:ds="http://schemas.openxmlformats.org/officeDocument/2006/customXml" ds:itemID="{055FE901-47C3-4975-A9DA-0C0BC176C09C}"/>
</file>

<file path=customXml/itemProps3.xml><?xml version="1.0" encoding="utf-8"?>
<ds:datastoreItem xmlns:ds="http://schemas.openxmlformats.org/officeDocument/2006/customXml" ds:itemID="{1455A83D-B40C-46C7-A3DF-D46625A3F519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 TitleOption1_05-9-14</Template>
  <TotalTime>6527</TotalTime>
  <Words>808</Words>
  <Application>Microsoft Office PowerPoint</Application>
  <PresentationFormat>On-screen Show 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ＭＳ ゴシック</vt:lpstr>
      <vt:lpstr>ＭＳ Ｐゴシック</vt:lpstr>
      <vt:lpstr>ＭＳ Ｐゴシック</vt:lpstr>
      <vt:lpstr>Arial</vt:lpstr>
      <vt:lpstr>Calibri</vt:lpstr>
      <vt:lpstr>Garamond</vt:lpstr>
      <vt:lpstr>Helvetica</vt:lpstr>
      <vt:lpstr>Wingdings</vt:lpstr>
      <vt:lpstr>Wingdings 2</vt:lpstr>
      <vt:lpstr>Graphics Slide</vt:lpstr>
      <vt:lpstr>Title Slide</vt:lpstr>
      <vt:lpstr>1_Title Slide</vt:lpstr>
      <vt:lpstr>4_Text Slide</vt:lpstr>
      <vt:lpstr>NRG CC003  Phase IIR/III Trial of Prophylactic Cranial Irradiation with or without Hippocampal Avoidance for Small Cell Lung Cancer</vt:lpstr>
      <vt:lpstr>Background</vt:lpstr>
      <vt:lpstr>NRG CC003: Phase IIR/III Trial Prophylactic Cranial Irradiation with or without Hippocampal Avoidance for Small Cell Lung Cancer  PIs: Minesh Mehta (Miami Cancer Institute) + Vinai Gondi (Northwestern)  </vt:lpstr>
      <vt:lpstr>NRG CC003 Accrual</vt:lpstr>
      <vt:lpstr>NRG CC003 Accrual</vt:lpstr>
      <vt:lpstr>Sample Size Increase</vt:lpstr>
      <vt:lpstr>Conflicting Data from Europe</vt:lpstr>
      <vt:lpstr>Conflicting Data from Europe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Nancy Fredericks</dc:creator>
  <cp:lastModifiedBy>Bradley, Fran</cp:lastModifiedBy>
  <cp:revision>130</cp:revision>
  <dcterms:created xsi:type="dcterms:W3CDTF">2014-05-09T17:29:05Z</dcterms:created>
  <dcterms:modified xsi:type="dcterms:W3CDTF">2020-07-14T19:16:01Z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