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41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theme/theme4.xml" ContentType="application/vnd.openxmlformats-officedocument.theme+xml"/>
  <Override PartName="/ppt/theme/theme6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60" r:id="rId2"/>
    <p:sldMasterId id="2147483685" r:id="rId3"/>
    <p:sldMasterId id="2147483733" r:id="rId4"/>
  </p:sldMasterIdLst>
  <p:notesMasterIdLst>
    <p:notesMasterId r:id="rId12"/>
  </p:notesMasterIdLst>
  <p:handoutMasterIdLst>
    <p:handoutMasterId r:id="rId13"/>
  </p:handoutMasterIdLst>
  <p:sldIdLst>
    <p:sldId id="315" r:id="rId5"/>
    <p:sldId id="286" r:id="rId6"/>
    <p:sldId id="339" r:id="rId7"/>
    <p:sldId id="340" r:id="rId8"/>
    <p:sldId id="337" r:id="rId9"/>
    <p:sldId id="296" r:id="rId10"/>
    <p:sldId id="33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inai Gondi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4A57"/>
    <a:srgbClr val="000000"/>
    <a:srgbClr val="4354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644" autoAdjust="0"/>
    <p:restoredTop sz="94757" autoAdjust="0"/>
  </p:normalViewPr>
  <p:slideViewPr>
    <p:cSldViewPr snapToGrid="0" snapToObjects="1">
      <p:cViewPr varScale="1">
        <p:scale>
          <a:sx n="124" d="100"/>
          <a:sy n="124" d="100"/>
        </p:scale>
        <p:origin x="180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 snapToObjects="1">
      <p:cViewPr varScale="1">
        <p:scale>
          <a:sx n="48" d="100"/>
          <a:sy n="48" d="100"/>
        </p:scale>
        <p:origin x="-272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customXml" Target="../customXml/item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2FB15-6DAD-47A1-A400-C4B8AC402A0C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7C887D-77B7-48D9-BEF2-3AC7DE70C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7385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CC3D07-C261-3647-BF41-366213CDAA5C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98FDB4-5410-1E4B-B82F-1B309E82F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036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</a:t>
            </a:r>
            <a:r>
              <a:rPr lang="en-US" dirty="0" err="1"/>
              <a:t>edcit</a:t>
            </a:r>
            <a:r>
              <a:rPr lang="en-US" dirty="0"/>
              <a:t>\\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465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324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586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63637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rgbClr val="43546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baseline="0" dirty="0">
                <a:solidFill>
                  <a:srgbClr val="435464"/>
                </a:solidFill>
              </a:rPr>
              <a:t>Click to add subtitles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A41086-DC4E-42F2-A124-DC552C61F706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4DAD16-17A1-4500-863E-B9BCE621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990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2"/>
                </a:solidFill>
              </a:defRPr>
            </a:lvl1pPr>
            <a:lvl2pPr>
              <a:defRPr baseline="0">
                <a:solidFill>
                  <a:schemeClr val="bg2"/>
                </a:solidFill>
              </a:defRPr>
            </a:lvl2pPr>
            <a:lvl3pPr>
              <a:defRPr baseline="0">
                <a:solidFill>
                  <a:schemeClr val="bg2"/>
                </a:solidFill>
              </a:defRPr>
            </a:lvl3pPr>
            <a:lvl4pPr>
              <a:defRPr baseline="0">
                <a:solidFill>
                  <a:schemeClr val="bg2"/>
                </a:solidFill>
              </a:defRPr>
            </a:lvl4pPr>
            <a:lvl5pPr>
              <a:defRPr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A41086-DC4E-42F2-A124-DC552C61F706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4DAD16-17A1-4500-863E-B9BCE621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441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A41086-DC4E-42F2-A124-DC552C61F706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4DAD16-17A1-4500-863E-B9BCE621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8836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bg2"/>
                </a:solidFill>
              </a:defRPr>
            </a:lvl1pPr>
            <a:lvl2pPr>
              <a:defRPr sz="2400">
                <a:solidFill>
                  <a:schemeClr val="bg2"/>
                </a:solidFill>
              </a:defRPr>
            </a:lvl2pPr>
            <a:lvl3pPr>
              <a:defRPr sz="2000">
                <a:solidFill>
                  <a:schemeClr val="bg2"/>
                </a:solidFill>
              </a:defRPr>
            </a:lvl3pPr>
            <a:lvl4pPr>
              <a:defRPr sz="1800">
                <a:solidFill>
                  <a:schemeClr val="bg2"/>
                </a:solidFill>
              </a:defRPr>
            </a:lvl4pPr>
            <a:lvl5pPr>
              <a:defRPr sz="1800">
                <a:solidFill>
                  <a:schemeClr val="bg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 baseline="0">
                <a:solidFill>
                  <a:schemeClr val="bg2"/>
                </a:solidFill>
              </a:defRPr>
            </a:lvl1pPr>
            <a:lvl2pPr>
              <a:defRPr sz="2400" baseline="0">
                <a:solidFill>
                  <a:schemeClr val="bg2"/>
                </a:solidFill>
              </a:defRPr>
            </a:lvl2pPr>
            <a:lvl3pPr>
              <a:defRPr sz="2000" baseline="0">
                <a:solidFill>
                  <a:schemeClr val="bg2"/>
                </a:solidFill>
              </a:defRPr>
            </a:lvl3pPr>
            <a:lvl4pPr>
              <a:defRPr sz="1800" baseline="0">
                <a:solidFill>
                  <a:schemeClr val="bg2"/>
                </a:solidFill>
              </a:defRPr>
            </a:lvl4pPr>
            <a:lvl5pPr>
              <a:defRPr sz="1800" baseline="0">
                <a:solidFill>
                  <a:schemeClr val="bg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A41086-DC4E-42F2-A124-DC552C61F706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4DAD16-17A1-4500-863E-B9BCE621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4255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 baseline="0">
                <a:solidFill>
                  <a:schemeClr val="bg2"/>
                </a:solidFill>
              </a:defRPr>
            </a:lvl1pPr>
            <a:lvl2pPr>
              <a:defRPr sz="2000" baseline="0">
                <a:solidFill>
                  <a:schemeClr val="bg2"/>
                </a:solidFill>
              </a:defRPr>
            </a:lvl2pPr>
            <a:lvl3pPr>
              <a:defRPr sz="1800" baseline="0">
                <a:solidFill>
                  <a:schemeClr val="bg2"/>
                </a:solidFill>
              </a:defRPr>
            </a:lvl3pPr>
            <a:lvl4pPr>
              <a:defRPr sz="1600" baseline="0">
                <a:solidFill>
                  <a:schemeClr val="bg2"/>
                </a:solidFill>
              </a:defRPr>
            </a:lvl4pPr>
            <a:lvl5pPr>
              <a:defRPr sz="1600" baseline="0">
                <a:solidFill>
                  <a:schemeClr val="bg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2"/>
                </a:solidFill>
              </a:defRPr>
            </a:lvl1pPr>
            <a:lvl2pPr>
              <a:defRPr sz="2000">
                <a:solidFill>
                  <a:schemeClr val="bg2"/>
                </a:solidFill>
              </a:defRPr>
            </a:lvl2pPr>
            <a:lvl3pPr>
              <a:defRPr sz="1800">
                <a:solidFill>
                  <a:schemeClr val="bg2"/>
                </a:solidFill>
              </a:defRPr>
            </a:lvl3pPr>
            <a:lvl4pPr>
              <a:defRPr sz="1600">
                <a:solidFill>
                  <a:schemeClr val="bg2"/>
                </a:solidFill>
              </a:defRPr>
            </a:lvl4pPr>
            <a:lvl5pPr>
              <a:defRPr sz="1600">
                <a:solidFill>
                  <a:schemeClr val="bg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A41086-DC4E-42F2-A124-DC552C61F706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4DAD16-17A1-4500-863E-B9BCE621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8520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4441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A41086-DC4E-42F2-A124-DC552C61F706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4DAD16-17A1-4500-863E-B9BCE621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244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A41086-DC4E-42F2-A124-DC552C61F706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4DAD16-17A1-4500-863E-B9BCE621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44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78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358887"/>
            <a:ext cx="4124463" cy="3767276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bg2"/>
                </a:solidFill>
              </a:defRPr>
            </a:lvl1pPr>
            <a:lvl2pPr>
              <a:defRPr sz="2800">
                <a:solidFill>
                  <a:schemeClr val="bg2"/>
                </a:solidFill>
              </a:defRPr>
            </a:lvl2pPr>
            <a:lvl3pPr>
              <a:defRPr sz="2400">
                <a:solidFill>
                  <a:schemeClr val="bg2"/>
                </a:solidFill>
              </a:defRPr>
            </a:lvl3pPr>
            <a:lvl4pPr>
              <a:defRPr sz="2000">
                <a:solidFill>
                  <a:schemeClr val="bg2"/>
                </a:solidFill>
              </a:defRPr>
            </a:lvl4pPr>
            <a:lvl5pPr>
              <a:defRPr sz="20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A41086-DC4E-42F2-A124-DC552C61F706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4DAD16-17A1-4500-863E-B9BCE621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4604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90800" y="1749287"/>
            <a:ext cx="4687888" cy="29782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A41086-DC4E-42F2-A124-DC552C61F706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4DAD16-17A1-4500-863E-B9BCE621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5391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 baseline="0">
                <a:solidFill>
                  <a:schemeClr val="bg2"/>
                </a:solidFill>
              </a:defRPr>
            </a:lvl1pPr>
            <a:lvl2pPr>
              <a:defRPr baseline="0">
                <a:solidFill>
                  <a:schemeClr val="bg2"/>
                </a:solidFill>
              </a:defRPr>
            </a:lvl2pPr>
            <a:lvl3pPr>
              <a:defRPr baseline="0">
                <a:solidFill>
                  <a:schemeClr val="bg2"/>
                </a:solidFill>
              </a:defRPr>
            </a:lvl3pPr>
            <a:lvl4pPr>
              <a:defRPr baseline="0">
                <a:solidFill>
                  <a:schemeClr val="bg2"/>
                </a:solidFill>
              </a:defRPr>
            </a:lvl4pPr>
            <a:lvl5pPr>
              <a:defRPr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A41086-DC4E-42F2-A124-DC552C61F706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4DAD16-17A1-4500-863E-B9BCE621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352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 baseline="0">
                <a:solidFill>
                  <a:schemeClr val="bg2"/>
                </a:solidFill>
              </a:defRPr>
            </a:lvl1pPr>
            <a:lvl2pPr>
              <a:defRPr baseline="0">
                <a:solidFill>
                  <a:schemeClr val="bg2"/>
                </a:solidFill>
              </a:defRPr>
            </a:lvl2pPr>
            <a:lvl3pPr>
              <a:defRPr baseline="0">
                <a:solidFill>
                  <a:schemeClr val="bg2"/>
                </a:solidFill>
              </a:defRPr>
            </a:lvl3pPr>
            <a:lvl4pPr>
              <a:defRPr baseline="0">
                <a:solidFill>
                  <a:schemeClr val="bg2"/>
                </a:solidFill>
              </a:defRPr>
            </a:lvl4pPr>
            <a:lvl5pPr>
              <a:defRPr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A41086-DC4E-42F2-A124-DC552C61F706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4DAD16-17A1-4500-863E-B9BCE621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6289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rgbClr val="43546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fld id="{DC8392B2-D3BA-438E-9D6A-5B9CF9A9E0ED}" type="datetimeFigureOut">
              <a:rPr lang="en-US">
                <a:cs typeface="Arial" panose="020B0604020202020204" pitchFamily="34" charset="0"/>
              </a:rPr>
              <a:pPr>
                <a:defRPr/>
              </a:pPr>
              <a:t>7/12/2020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 b="0" smtClean="0">
                <a:solidFill>
                  <a:srgbClr val="98012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A89E94B-09AA-4526-BF1A-93D9DE8BE240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6446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2"/>
                </a:solidFill>
              </a:defRPr>
            </a:lvl1pPr>
            <a:lvl2pPr>
              <a:defRPr baseline="0">
                <a:solidFill>
                  <a:schemeClr val="bg2"/>
                </a:solidFill>
              </a:defRPr>
            </a:lvl2pPr>
            <a:lvl3pPr>
              <a:defRPr baseline="0">
                <a:solidFill>
                  <a:schemeClr val="bg2"/>
                </a:solidFill>
              </a:defRPr>
            </a:lvl3pPr>
            <a:lvl4pPr>
              <a:defRPr baseline="0">
                <a:solidFill>
                  <a:schemeClr val="bg2"/>
                </a:solidFill>
              </a:defRPr>
            </a:lvl4pPr>
            <a:lvl5pPr>
              <a:defRPr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fld id="{811708CE-911C-4D0D-9AF2-090151E93624}" type="datetimeFigureOut">
              <a:rPr lang="en-US">
                <a:cs typeface="Arial" panose="020B0604020202020204" pitchFamily="34" charset="0"/>
              </a:rPr>
              <a:pPr>
                <a:defRPr/>
              </a:pPr>
              <a:t>7/12/2020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 b="0" smtClean="0">
                <a:solidFill>
                  <a:srgbClr val="98012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180C569-78DD-4156-A185-EBB24B2DC316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0736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fld id="{59E64FBD-FF5C-4711-8CAD-6AE899E69790}" type="datetimeFigureOut">
              <a:rPr lang="en-US">
                <a:cs typeface="Arial" panose="020B0604020202020204" pitchFamily="34" charset="0"/>
              </a:rPr>
              <a:pPr>
                <a:defRPr/>
              </a:pPr>
              <a:t>7/12/2020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 b="0" smtClean="0">
                <a:solidFill>
                  <a:srgbClr val="98012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1F737C2-4CA0-4238-8738-DD0C4A78EF83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7231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bg2"/>
                </a:solidFill>
              </a:defRPr>
            </a:lvl1pPr>
            <a:lvl2pPr>
              <a:defRPr sz="2400">
                <a:solidFill>
                  <a:schemeClr val="bg2"/>
                </a:solidFill>
              </a:defRPr>
            </a:lvl2pPr>
            <a:lvl3pPr>
              <a:defRPr sz="2000">
                <a:solidFill>
                  <a:schemeClr val="bg2"/>
                </a:solidFill>
              </a:defRPr>
            </a:lvl3pPr>
            <a:lvl4pPr>
              <a:defRPr sz="1800">
                <a:solidFill>
                  <a:schemeClr val="bg2"/>
                </a:solidFill>
              </a:defRPr>
            </a:lvl4pPr>
            <a:lvl5pPr>
              <a:defRPr sz="1800">
                <a:solidFill>
                  <a:schemeClr val="bg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 baseline="0">
                <a:solidFill>
                  <a:schemeClr val="bg2"/>
                </a:solidFill>
              </a:defRPr>
            </a:lvl1pPr>
            <a:lvl2pPr>
              <a:defRPr sz="2400" baseline="0">
                <a:solidFill>
                  <a:schemeClr val="bg2"/>
                </a:solidFill>
              </a:defRPr>
            </a:lvl2pPr>
            <a:lvl3pPr>
              <a:defRPr sz="2000" baseline="0">
                <a:solidFill>
                  <a:schemeClr val="bg2"/>
                </a:solidFill>
              </a:defRPr>
            </a:lvl3pPr>
            <a:lvl4pPr>
              <a:defRPr sz="1800" baseline="0">
                <a:solidFill>
                  <a:schemeClr val="bg2"/>
                </a:solidFill>
              </a:defRPr>
            </a:lvl4pPr>
            <a:lvl5pPr>
              <a:defRPr sz="1800" baseline="0">
                <a:solidFill>
                  <a:schemeClr val="bg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fld id="{E0EB8189-F43E-4F4C-8390-C5AF709C7670}" type="datetimeFigureOut">
              <a:rPr lang="en-US">
                <a:cs typeface="Arial" panose="020B0604020202020204" pitchFamily="34" charset="0"/>
              </a:rPr>
              <a:pPr>
                <a:defRPr/>
              </a:pPr>
              <a:t>7/12/2020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 b="0" smtClean="0">
                <a:solidFill>
                  <a:srgbClr val="98012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F73D77-77D8-46C0-9732-4C6674742E3D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0863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 baseline="0">
                <a:solidFill>
                  <a:schemeClr val="bg2"/>
                </a:solidFill>
              </a:defRPr>
            </a:lvl1pPr>
            <a:lvl2pPr>
              <a:defRPr sz="2000" baseline="0">
                <a:solidFill>
                  <a:schemeClr val="bg2"/>
                </a:solidFill>
              </a:defRPr>
            </a:lvl2pPr>
            <a:lvl3pPr>
              <a:defRPr sz="1800" baseline="0">
                <a:solidFill>
                  <a:schemeClr val="bg2"/>
                </a:solidFill>
              </a:defRPr>
            </a:lvl3pPr>
            <a:lvl4pPr>
              <a:defRPr sz="1600" baseline="0">
                <a:solidFill>
                  <a:schemeClr val="bg2"/>
                </a:solidFill>
              </a:defRPr>
            </a:lvl4pPr>
            <a:lvl5pPr>
              <a:defRPr sz="1600" baseline="0">
                <a:solidFill>
                  <a:schemeClr val="bg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2"/>
                </a:solidFill>
              </a:defRPr>
            </a:lvl1pPr>
            <a:lvl2pPr>
              <a:defRPr sz="2000">
                <a:solidFill>
                  <a:schemeClr val="bg2"/>
                </a:solidFill>
              </a:defRPr>
            </a:lvl2pPr>
            <a:lvl3pPr>
              <a:defRPr sz="1800">
                <a:solidFill>
                  <a:schemeClr val="bg2"/>
                </a:solidFill>
              </a:defRPr>
            </a:lvl3pPr>
            <a:lvl4pPr>
              <a:defRPr sz="1600">
                <a:solidFill>
                  <a:schemeClr val="bg2"/>
                </a:solidFill>
              </a:defRPr>
            </a:lvl4pPr>
            <a:lvl5pPr>
              <a:defRPr sz="1600">
                <a:solidFill>
                  <a:schemeClr val="bg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fld id="{D20C4305-1B64-4B40-B638-653308EFF8E6}" type="datetimeFigureOut">
              <a:rPr lang="en-US">
                <a:cs typeface="Arial" panose="020B0604020202020204" pitchFamily="34" charset="0"/>
              </a:rPr>
              <a:pPr>
                <a:defRPr/>
              </a:pPr>
              <a:t>7/12/2020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 b="0" smtClean="0">
                <a:solidFill>
                  <a:srgbClr val="98012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F273D6-83EA-40BF-A2D6-F8CEC5D4CDE8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43342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4441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fld id="{4DA534E4-DCA9-491C-8400-DD9AEE12E085}" type="datetimeFigureOut">
              <a:rPr lang="en-US">
                <a:cs typeface="Arial" panose="020B0604020202020204" pitchFamily="34" charset="0"/>
              </a:rPr>
              <a:pPr>
                <a:defRPr/>
              </a:pPr>
              <a:t>7/12/2020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 b="0" smtClean="0">
                <a:solidFill>
                  <a:srgbClr val="98012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7F24DB-6D63-4D69-B61A-9C6C718BD0F6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037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6450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fld id="{1EAD9CE4-847F-471B-BDEE-1B416B1A4ACF}" type="datetimeFigureOut">
              <a:rPr lang="en-US">
                <a:cs typeface="Arial" panose="020B0604020202020204" pitchFamily="34" charset="0"/>
              </a:rPr>
              <a:pPr>
                <a:defRPr/>
              </a:pPr>
              <a:t>7/12/2020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 b="0" smtClean="0">
                <a:solidFill>
                  <a:srgbClr val="98012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463897-BD02-4AD5-A4E7-2402D8459FB9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0152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358887"/>
            <a:ext cx="4124463" cy="3767276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bg2"/>
                </a:solidFill>
              </a:defRPr>
            </a:lvl1pPr>
            <a:lvl2pPr>
              <a:defRPr sz="2800">
                <a:solidFill>
                  <a:schemeClr val="bg2"/>
                </a:solidFill>
              </a:defRPr>
            </a:lvl2pPr>
            <a:lvl3pPr>
              <a:defRPr sz="2400">
                <a:solidFill>
                  <a:schemeClr val="bg2"/>
                </a:solidFill>
              </a:defRPr>
            </a:lvl3pPr>
            <a:lvl4pPr>
              <a:defRPr sz="2000">
                <a:solidFill>
                  <a:schemeClr val="bg2"/>
                </a:solidFill>
              </a:defRPr>
            </a:lvl4pPr>
            <a:lvl5pPr>
              <a:defRPr sz="20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fld id="{810D0B6D-CCC5-431F-BEA9-611E8EC028DD}" type="datetimeFigureOut">
              <a:rPr lang="en-US">
                <a:cs typeface="Arial" panose="020B0604020202020204" pitchFamily="34" charset="0"/>
              </a:rPr>
              <a:pPr>
                <a:defRPr/>
              </a:pPr>
              <a:t>7/12/2020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 b="0" smtClean="0">
                <a:solidFill>
                  <a:srgbClr val="98012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39A0E2-D9DC-493D-8C2E-87DB29D58D09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9131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90800" y="1749287"/>
            <a:ext cx="4687888" cy="29782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fld id="{FB8BDB72-1F9E-4768-9F68-2E508817D631}" type="datetimeFigureOut">
              <a:rPr lang="en-US">
                <a:cs typeface="Arial" panose="020B0604020202020204" pitchFamily="34" charset="0"/>
              </a:rPr>
              <a:pPr>
                <a:defRPr/>
              </a:pPr>
              <a:t>7/12/2020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 b="0" smtClean="0">
                <a:solidFill>
                  <a:srgbClr val="98012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B6584F-2C7E-48CC-B6FC-73E4306489E5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6727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 baseline="0">
                <a:solidFill>
                  <a:schemeClr val="bg2"/>
                </a:solidFill>
              </a:defRPr>
            </a:lvl1pPr>
            <a:lvl2pPr>
              <a:defRPr baseline="0">
                <a:solidFill>
                  <a:schemeClr val="bg2"/>
                </a:solidFill>
              </a:defRPr>
            </a:lvl2pPr>
            <a:lvl3pPr>
              <a:defRPr baseline="0">
                <a:solidFill>
                  <a:schemeClr val="bg2"/>
                </a:solidFill>
              </a:defRPr>
            </a:lvl3pPr>
            <a:lvl4pPr>
              <a:defRPr baseline="0">
                <a:solidFill>
                  <a:schemeClr val="bg2"/>
                </a:solidFill>
              </a:defRPr>
            </a:lvl4pPr>
            <a:lvl5pPr>
              <a:defRPr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fld id="{E6693335-2A99-4023-8201-1315F6366860}" type="datetimeFigureOut">
              <a:rPr lang="en-US">
                <a:cs typeface="Arial" panose="020B0604020202020204" pitchFamily="34" charset="0"/>
              </a:rPr>
              <a:pPr>
                <a:defRPr/>
              </a:pPr>
              <a:t>7/12/2020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 b="0" smtClean="0">
                <a:solidFill>
                  <a:srgbClr val="98012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3B38196-A2A4-4496-B591-227D8EB110FF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44924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 baseline="0">
                <a:solidFill>
                  <a:schemeClr val="bg2"/>
                </a:solidFill>
              </a:defRPr>
            </a:lvl1pPr>
            <a:lvl2pPr>
              <a:defRPr baseline="0">
                <a:solidFill>
                  <a:schemeClr val="bg2"/>
                </a:solidFill>
              </a:defRPr>
            </a:lvl2pPr>
            <a:lvl3pPr>
              <a:defRPr baseline="0">
                <a:solidFill>
                  <a:schemeClr val="bg2"/>
                </a:solidFill>
              </a:defRPr>
            </a:lvl3pPr>
            <a:lvl4pPr>
              <a:defRPr baseline="0">
                <a:solidFill>
                  <a:schemeClr val="bg2"/>
                </a:solidFill>
              </a:defRPr>
            </a:lvl4pPr>
            <a:lvl5pPr>
              <a:defRPr baseline="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fld id="{73A3D07B-1843-4D12-B903-24854D79DD27}" type="datetimeFigureOut">
              <a:rPr lang="en-US">
                <a:cs typeface="Arial" panose="020B0604020202020204" pitchFamily="34" charset="0"/>
              </a:rPr>
              <a:pPr>
                <a:defRPr/>
              </a:pPr>
              <a:t>7/12/2020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 b="0" smtClean="0">
                <a:solidFill>
                  <a:srgbClr val="98012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B92C95-A5F8-4D0B-879E-2682C64EFD52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65017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fld id="{527041D6-7D97-476B-8C4E-E19CC9A1CC8C}" type="datetimeFigureOut">
              <a:rPr lang="en-US">
                <a:cs typeface="Arial" panose="020B0604020202020204" pitchFamily="34" charset="0"/>
              </a:rPr>
              <a:pPr>
                <a:defRPr/>
              </a:pPr>
              <a:t>7/12/2020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 b="0" smtClean="0">
                <a:solidFill>
                  <a:srgbClr val="98012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EA13D0-7674-4C8E-8D53-52307CE82C86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75022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435464"/>
                </a:solidFill>
              </a:defRPr>
            </a:lvl1pPr>
            <a:lvl2pPr>
              <a:defRPr baseline="0">
                <a:solidFill>
                  <a:srgbClr val="435464"/>
                </a:solidFill>
              </a:defRPr>
            </a:lvl2pPr>
            <a:lvl3pPr>
              <a:defRPr baseline="0">
                <a:solidFill>
                  <a:srgbClr val="435464"/>
                </a:solidFill>
              </a:defRPr>
            </a:lvl3pPr>
            <a:lvl4pPr>
              <a:defRPr baseline="0">
                <a:solidFill>
                  <a:srgbClr val="435464"/>
                </a:solidFill>
              </a:defRPr>
            </a:lvl4pPr>
            <a:lvl5pPr>
              <a:defRPr baseline="0">
                <a:solidFill>
                  <a:srgbClr val="435464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fld id="{FE082571-F0EA-4759-A42D-CD73D9E88CFA}" type="datetimeFigureOut">
              <a:rPr lang="en-US">
                <a:cs typeface="Arial" panose="020B0604020202020204" pitchFamily="34" charset="0"/>
              </a:rPr>
              <a:pPr>
                <a:defRPr/>
              </a:pPr>
              <a:t>7/12/2020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 b="0" smtClean="0">
                <a:solidFill>
                  <a:srgbClr val="98012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E20AF5F-9F9D-4B82-9CE4-094F2AAF9F73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87503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fld id="{2706FB76-3A1A-4F31-ABC1-ABF910F7A49E}" type="datetimeFigureOut">
              <a:rPr lang="en-US">
                <a:cs typeface="Arial" panose="020B0604020202020204" pitchFamily="34" charset="0"/>
              </a:rPr>
              <a:pPr>
                <a:defRPr/>
              </a:pPr>
              <a:t>7/12/2020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 b="0" smtClean="0">
                <a:solidFill>
                  <a:srgbClr val="98012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358DE0-8ABF-4496-8397-4AADDAD0CEE3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45320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fld id="{9BF74055-86B2-4335-AFC1-EA5AE62BBEAF}" type="datetimeFigureOut">
              <a:rPr lang="en-US">
                <a:cs typeface="Arial" panose="020B0604020202020204" pitchFamily="34" charset="0"/>
              </a:rPr>
              <a:pPr>
                <a:defRPr/>
              </a:pPr>
              <a:t>7/12/2020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 b="0" smtClean="0">
                <a:solidFill>
                  <a:srgbClr val="98012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3CA11E-FD20-44B6-B433-29172026762D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40373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fld id="{84D3F94D-712E-43DA-9D7A-0491291A35A6}" type="datetimeFigureOut">
              <a:rPr lang="en-US">
                <a:cs typeface="Arial" panose="020B0604020202020204" pitchFamily="34" charset="0"/>
              </a:rPr>
              <a:pPr>
                <a:defRPr/>
              </a:pPr>
              <a:t>7/12/2020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 b="0" smtClean="0">
                <a:solidFill>
                  <a:srgbClr val="98012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D9AE81-5E93-4BA3-AD6F-FD647CA90325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710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96085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fld id="{8AA9CB1B-16BC-4B91-A9F7-0014B54FA67B}" type="datetimeFigureOut">
              <a:rPr lang="en-US">
                <a:cs typeface="Arial" panose="020B0604020202020204" pitchFamily="34" charset="0"/>
              </a:rPr>
              <a:pPr>
                <a:defRPr/>
              </a:pPr>
              <a:t>7/12/2020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 b="0" smtClean="0">
                <a:solidFill>
                  <a:srgbClr val="98012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0B3671D-0B39-46A7-8933-FE495D488DA1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11921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fld id="{B2EF6A4F-2947-4FE0-B418-25AE162C218B}" type="datetimeFigureOut">
              <a:rPr lang="en-US">
                <a:cs typeface="Arial" panose="020B0604020202020204" pitchFamily="34" charset="0"/>
              </a:rPr>
              <a:pPr>
                <a:defRPr/>
              </a:pPr>
              <a:t>7/12/2020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 b="0" smtClean="0">
                <a:solidFill>
                  <a:srgbClr val="98012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0C19FA1-A7EF-4582-A826-C6F5BF8FDBE4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10752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fld id="{A4348E98-35E0-4705-BC49-4695B2012706}" type="datetimeFigureOut">
              <a:rPr lang="en-US">
                <a:cs typeface="Arial" panose="020B0604020202020204" pitchFamily="34" charset="0"/>
              </a:rPr>
              <a:pPr>
                <a:defRPr/>
              </a:pPr>
              <a:t>7/12/2020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 b="0" smtClean="0">
                <a:solidFill>
                  <a:srgbClr val="98012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7AEEF8-5D8F-4411-ABCC-351725095EB6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29792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fld id="{C97AECD6-D387-40F8-9610-47460C8FDF05}" type="datetimeFigureOut">
              <a:rPr lang="en-US">
                <a:cs typeface="Arial" panose="020B0604020202020204" pitchFamily="34" charset="0"/>
              </a:rPr>
              <a:pPr>
                <a:defRPr/>
              </a:pPr>
              <a:t>7/12/2020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 b="0" smtClean="0">
                <a:solidFill>
                  <a:srgbClr val="98012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38852A-25C3-4616-A92B-6FA9D8C4B014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76363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fld id="{F8F719DE-2F98-49EC-9963-1E3737AD99A3}" type="datetimeFigureOut">
              <a:rPr lang="en-US">
                <a:cs typeface="Arial" panose="020B0604020202020204" pitchFamily="34" charset="0"/>
              </a:rPr>
              <a:pPr>
                <a:defRPr/>
              </a:pPr>
              <a:t>7/12/2020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 b="0" smtClean="0">
                <a:solidFill>
                  <a:srgbClr val="98012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0D5252-EF69-4FAB-8E3E-8C8C8E8F3254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13272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fld id="{75BE39F0-E568-4300-A7A8-22429D11ACA3}" type="datetimeFigureOut">
              <a:rPr lang="en-US">
                <a:cs typeface="Arial" panose="020B0604020202020204" pitchFamily="34" charset="0"/>
              </a:rPr>
              <a:pPr>
                <a:defRPr/>
              </a:pPr>
              <a:t>7/12/2020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98012E"/>
                </a:solidFill>
                <a:latin typeface="Arial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 b="0" smtClean="0">
                <a:solidFill>
                  <a:srgbClr val="98012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933A248-AABB-4A0E-A881-23E4B9BC76ED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342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220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008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8850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</a:t>
            </a:r>
            <a:r>
              <a:rPr lang="en-US" dirty="0" err="1"/>
              <a:t>cMaster</a:t>
            </a:r>
            <a:r>
              <a:rPr lang="en-US" dirty="0"/>
              <a:t>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927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411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435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ForPPGRAY.png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17" y="5780166"/>
            <a:ext cx="1307921" cy="75315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605877"/>
            <a:ext cx="9144000" cy="252123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173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2062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736522"/>
            <a:ext cx="9144000" cy="121478"/>
          </a:xfrm>
          <a:prstGeom prst="rect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FinalNRG Logo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9809" y="320261"/>
            <a:ext cx="1972365" cy="123272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2392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13066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20637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735763"/>
            <a:ext cx="9144000" cy="122237"/>
          </a:xfrm>
          <a:prstGeom prst="rect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3076" name="Picture 8" descr="FinalNRG Logo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9188" y="320675"/>
            <a:ext cx="1973262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2406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47960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LogoForPPwhite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5776913"/>
            <a:ext cx="1311275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6605588"/>
            <a:ext cx="9144000" cy="252412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100" name="Text Placeholder 1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1" name="Title Placeholder 4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32917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435464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435464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435464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435464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rgbClr val="435464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u="sng" dirty="0"/>
              <a:t>NRG CC009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3300" dirty="0"/>
              <a:t>Phase III Trial of Stereotactic Radiosurgery versus Hippocampal Avoidant WBRT for 	Small Cell Lung Cancer Brain Metastases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0" y="3768590"/>
            <a:ext cx="9144000" cy="17526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1800" dirty="0">
                <a:solidFill>
                  <a:srgbClr val="435464"/>
                </a:solidFill>
              </a:rPr>
              <a:t>PIs: Chad </a:t>
            </a:r>
            <a:r>
              <a:rPr lang="en-US" sz="1800" dirty="0" err="1">
                <a:solidFill>
                  <a:srgbClr val="435464"/>
                </a:solidFill>
              </a:rPr>
              <a:t>Rusthoven</a:t>
            </a:r>
            <a:r>
              <a:rPr lang="en-US" sz="1800" dirty="0">
                <a:solidFill>
                  <a:srgbClr val="435464"/>
                </a:solidFill>
              </a:rPr>
              <a:t>, MD, and Vinai Gondi, MD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800" dirty="0">
                <a:solidFill>
                  <a:srgbClr val="3B4A57"/>
                </a:solidFill>
              </a:rPr>
              <a:t>Alliance: Steven </a:t>
            </a:r>
            <a:r>
              <a:rPr lang="en-US" sz="1800" dirty="0" err="1">
                <a:solidFill>
                  <a:srgbClr val="3B4A57"/>
                </a:solidFill>
              </a:rPr>
              <a:t>Schild</a:t>
            </a:r>
            <a:r>
              <a:rPr lang="en-US" sz="1800" dirty="0">
                <a:solidFill>
                  <a:srgbClr val="3B4A57"/>
                </a:solidFill>
              </a:rPr>
              <a:t>, MD 	Med </a:t>
            </a:r>
            <a:r>
              <a:rPr lang="en-US" sz="1800" dirty="0" err="1">
                <a:solidFill>
                  <a:srgbClr val="3B4A57"/>
                </a:solidFill>
              </a:rPr>
              <a:t>Onc</a:t>
            </a:r>
            <a:r>
              <a:rPr lang="en-US" sz="1800" dirty="0">
                <a:solidFill>
                  <a:srgbClr val="3B4A57"/>
                </a:solidFill>
              </a:rPr>
              <a:t>: D. Ross </a:t>
            </a:r>
            <a:r>
              <a:rPr lang="en-US" sz="1800" dirty="0" err="1">
                <a:solidFill>
                  <a:srgbClr val="3B4A57"/>
                </a:solidFill>
              </a:rPr>
              <a:t>Camidge</a:t>
            </a:r>
            <a:r>
              <a:rPr lang="en-US" sz="1800" dirty="0">
                <a:solidFill>
                  <a:srgbClr val="3B4A57"/>
                </a:solidFill>
              </a:rPr>
              <a:t>, MD	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800" dirty="0" err="1">
                <a:solidFill>
                  <a:srgbClr val="435464"/>
                </a:solidFill>
              </a:rPr>
              <a:t>Neurocog</a:t>
            </a:r>
            <a:r>
              <a:rPr lang="en-US" sz="1800" dirty="0">
                <a:solidFill>
                  <a:srgbClr val="435464"/>
                </a:solidFill>
              </a:rPr>
              <a:t>: Jeffrey </a:t>
            </a:r>
            <a:r>
              <a:rPr lang="en-US" sz="1800" dirty="0" err="1">
                <a:solidFill>
                  <a:srgbClr val="435464"/>
                </a:solidFill>
              </a:rPr>
              <a:t>Wefel</a:t>
            </a:r>
            <a:r>
              <a:rPr lang="en-US" sz="1800" dirty="0">
                <a:solidFill>
                  <a:srgbClr val="435464"/>
                </a:solidFill>
              </a:rPr>
              <a:t>, PhD	QOL: Terri Armstrong, PhD	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800" dirty="0">
                <a:solidFill>
                  <a:srgbClr val="435464"/>
                </a:solidFill>
              </a:rPr>
              <a:t>Imaging: Joshua Palmer, MD and Joe </a:t>
            </a:r>
            <a:r>
              <a:rPr lang="en-US" sz="1800" dirty="0" err="1">
                <a:solidFill>
                  <a:srgbClr val="435464"/>
                </a:solidFill>
              </a:rPr>
              <a:t>Bovi</a:t>
            </a:r>
            <a:r>
              <a:rPr lang="en-US" sz="1800" dirty="0">
                <a:solidFill>
                  <a:srgbClr val="435464"/>
                </a:solidFill>
              </a:rPr>
              <a:t>, MD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800" dirty="0">
                <a:solidFill>
                  <a:srgbClr val="435464"/>
                </a:solidFill>
              </a:rPr>
              <a:t>Rad </a:t>
            </a:r>
            <a:r>
              <a:rPr lang="en-US" sz="1800" dirty="0" err="1">
                <a:solidFill>
                  <a:srgbClr val="435464"/>
                </a:solidFill>
              </a:rPr>
              <a:t>Onc</a:t>
            </a:r>
            <a:r>
              <a:rPr lang="en-US" sz="1800" dirty="0">
                <a:solidFill>
                  <a:srgbClr val="435464"/>
                </a:solidFill>
              </a:rPr>
              <a:t>: Paul Brown, MD Comp Effectiveness: Mark Mishra, MD 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800" dirty="0">
                <a:solidFill>
                  <a:srgbClr val="435464"/>
                </a:solidFill>
              </a:rPr>
              <a:t>Stats: Stephanie Pugh, PhD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sz="1800" dirty="0">
              <a:solidFill>
                <a:srgbClr val="435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817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565" y="1424169"/>
            <a:ext cx="9026435" cy="4525963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2"/>
                </a:solidFill>
              </a:rPr>
              <a:t>Whole-brain radiotherapy is standard of care for small-cell lung cancer brain metastases</a:t>
            </a:r>
          </a:p>
          <a:p>
            <a:pPr lvl="1"/>
            <a:r>
              <a:rPr lang="en-US" sz="2400" dirty="0">
                <a:solidFill>
                  <a:schemeClr val="tx2"/>
                </a:solidFill>
              </a:rPr>
              <a:t>Prior brain metastasis trials of SRS vs WBRT or HA-WBRT did not include small-cell lung cancer</a:t>
            </a:r>
          </a:p>
          <a:p>
            <a:pPr lvl="1"/>
            <a:endParaRPr lang="en-US" sz="1800" dirty="0">
              <a:solidFill>
                <a:schemeClr val="tx2"/>
              </a:solidFill>
            </a:endParaRPr>
          </a:p>
          <a:p>
            <a:r>
              <a:rPr lang="en-US" sz="2800" dirty="0">
                <a:solidFill>
                  <a:schemeClr val="tx2"/>
                </a:solidFill>
              </a:rPr>
              <a:t>Cognitive toxicity from WBRT</a:t>
            </a:r>
          </a:p>
          <a:p>
            <a:pPr lvl="1"/>
            <a:r>
              <a:rPr lang="en-US" sz="2400" dirty="0">
                <a:solidFill>
                  <a:schemeClr val="tx2"/>
                </a:solidFill>
              </a:rPr>
              <a:t>Mitigated with SRS, memantine, hippocampal avoidance</a:t>
            </a:r>
          </a:p>
          <a:p>
            <a:pPr lvl="1"/>
            <a:r>
              <a:rPr lang="en-US" sz="2400" dirty="0">
                <a:solidFill>
                  <a:schemeClr val="tx2"/>
                </a:solidFill>
              </a:rPr>
              <a:t>Historic objections to SRS in small-cell related to concern for short interval CNS progression impacting OS</a:t>
            </a:r>
          </a:p>
        </p:txBody>
      </p:sp>
    </p:spTree>
    <p:extLst>
      <p:ext uri="{BB962C8B-B14F-4D97-AF65-F5344CB8AC3E}">
        <p14:creationId xmlns:p14="http://schemas.microsoft.com/office/powerpoint/2010/main" val="1180549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754" y="-215219"/>
            <a:ext cx="8229600" cy="1143000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16747"/>
            <a:ext cx="9144000" cy="5053111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>
                <a:solidFill>
                  <a:schemeClr val="tx2"/>
                </a:solidFill>
              </a:rPr>
              <a:t>Emerging evidence re: SRS for SCLC brain mets</a:t>
            </a:r>
          </a:p>
          <a:p>
            <a:endParaRPr lang="en-US" sz="2800" dirty="0">
              <a:solidFill>
                <a:schemeClr val="tx2"/>
              </a:solidFill>
            </a:endParaRPr>
          </a:p>
          <a:p>
            <a:pPr lvl="1">
              <a:spcAft>
                <a:spcPts val="0"/>
              </a:spcAft>
            </a:pPr>
            <a:r>
              <a:rPr lang="en-US" sz="2000" dirty="0">
                <a:solidFill>
                  <a:schemeClr val="tx2"/>
                </a:solidFill>
              </a:rPr>
              <a:t>FIRE-SCLC</a:t>
            </a:r>
            <a:r>
              <a:rPr lang="en-US" sz="2000" baseline="30000" dirty="0">
                <a:solidFill>
                  <a:schemeClr val="tx2"/>
                </a:solidFill>
              </a:rPr>
              <a:t>1</a:t>
            </a:r>
            <a:r>
              <a:rPr lang="en-US" sz="2000" dirty="0">
                <a:solidFill>
                  <a:schemeClr val="tx2"/>
                </a:solidFill>
              </a:rPr>
              <a:t>:		SRS (n=710) vs WBRT 					</a:t>
            </a:r>
          </a:p>
          <a:p>
            <a:pPr marL="457200" lvl="1" indent="0">
              <a:spcAft>
                <a:spcPts val="0"/>
              </a:spcAft>
              <a:buNone/>
            </a:pPr>
            <a:r>
              <a:rPr lang="en-US" sz="2000" dirty="0">
                <a:solidFill>
                  <a:schemeClr val="tx2"/>
                </a:solidFill>
              </a:rPr>
              <a:t>					</a:t>
            </a:r>
            <a:r>
              <a:rPr lang="en-US" sz="1900" dirty="0">
                <a:solidFill>
                  <a:schemeClr val="tx2"/>
                </a:solidFill>
              </a:rPr>
              <a:t>Median OS 8.5 </a:t>
            </a:r>
            <a:r>
              <a:rPr lang="en-US" sz="1900" dirty="0" err="1">
                <a:solidFill>
                  <a:schemeClr val="tx2"/>
                </a:solidFill>
              </a:rPr>
              <a:t>mo</a:t>
            </a:r>
            <a:r>
              <a:rPr lang="en-US" sz="1900" dirty="0">
                <a:solidFill>
                  <a:schemeClr val="tx2"/>
                </a:solidFill>
              </a:rPr>
              <a:t>, median time to CNS prog 8.1 </a:t>
            </a:r>
            <a:r>
              <a:rPr lang="en-US" sz="1900" dirty="0" err="1">
                <a:solidFill>
                  <a:schemeClr val="tx2"/>
                </a:solidFill>
              </a:rPr>
              <a:t>mo</a:t>
            </a:r>
            <a:endParaRPr lang="en-US" sz="1900" dirty="0">
              <a:solidFill>
                <a:schemeClr val="tx2"/>
              </a:solidFill>
            </a:endParaRPr>
          </a:p>
          <a:p>
            <a:pPr marL="457200" lvl="1" indent="0">
              <a:spcAft>
                <a:spcPts val="0"/>
              </a:spcAft>
              <a:buNone/>
            </a:pPr>
            <a:r>
              <a:rPr lang="en-US" sz="1900" dirty="0">
                <a:solidFill>
                  <a:schemeClr val="tx2"/>
                </a:solidFill>
              </a:rPr>
              <a:t>					WBRT </a:t>
            </a:r>
            <a:r>
              <a:rPr lang="en-US" sz="1900" dirty="0" err="1">
                <a:solidFill>
                  <a:schemeClr val="tx2"/>
                </a:solidFill>
              </a:rPr>
              <a:t>assoc</a:t>
            </a:r>
            <a:r>
              <a:rPr lang="en-US" sz="1900" dirty="0">
                <a:solidFill>
                  <a:schemeClr val="tx2"/>
                </a:solidFill>
              </a:rPr>
              <a:t> with improved time to CNS prog, but no OS advantage</a:t>
            </a:r>
          </a:p>
          <a:p>
            <a:pPr marL="457200" lvl="1" indent="0">
              <a:spcAft>
                <a:spcPts val="0"/>
              </a:spcAft>
              <a:buNone/>
            </a:pPr>
            <a:endParaRPr lang="en-US" sz="2000" dirty="0">
              <a:solidFill>
                <a:schemeClr val="tx2"/>
              </a:solidFill>
            </a:endParaRPr>
          </a:p>
          <a:p>
            <a:pPr lvl="1">
              <a:spcAft>
                <a:spcPts val="0"/>
              </a:spcAft>
            </a:pPr>
            <a:r>
              <a:rPr lang="en-US" sz="2000" dirty="0">
                <a:solidFill>
                  <a:schemeClr val="tx2"/>
                </a:solidFill>
              </a:rPr>
              <a:t>Serizawa et al</a:t>
            </a:r>
            <a:r>
              <a:rPr lang="en-US" sz="2000" baseline="30000" dirty="0">
                <a:solidFill>
                  <a:schemeClr val="tx2"/>
                </a:solidFill>
              </a:rPr>
              <a:t>2</a:t>
            </a:r>
            <a:r>
              <a:rPr lang="en-US" sz="2000" dirty="0">
                <a:solidFill>
                  <a:schemeClr val="tx2"/>
                </a:solidFill>
              </a:rPr>
              <a:t>: 	SRS SCLC n=34 vs. NSCLC n=211</a:t>
            </a:r>
          </a:p>
          <a:p>
            <a:pPr marL="914400" lvl="2" indent="0">
              <a:spcAft>
                <a:spcPts val="0"/>
              </a:spcAft>
              <a:buNone/>
            </a:pPr>
            <a:r>
              <a:rPr lang="en-US" sz="2000" dirty="0">
                <a:solidFill>
                  <a:schemeClr val="tx2"/>
                </a:solidFill>
              </a:rPr>
              <a:t>				Comparable OS, CNS control, neurologic death</a:t>
            </a:r>
          </a:p>
          <a:p>
            <a:pPr marL="914400" lvl="2" indent="0">
              <a:spcAft>
                <a:spcPts val="0"/>
              </a:spcAft>
              <a:buNone/>
            </a:pPr>
            <a:endParaRPr lang="en-US" sz="2000" dirty="0">
              <a:solidFill>
                <a:schemeClr val="tx2"/>
              </a:solidFill>
            </a:endParaRPr>
          </a:p>
          <a:p>
            <a:pPr lvl="1">
              <a:spcAft>
                <a:spcPts val="0"/>
              </a:spcAft>
            </a:pPr>
            <a:r>
              <a:rPr lang="en-US" sz="2000" dirty="0">
                <a:solidFill>
                  <a:schemeClr val="tx2"/>
                </a:solidFill>
              </a:rPr>
              <a:t>Yomo, Hayashi</a:t>
            </a:r>
            <a:r>
              <a:rPr lang="en-US" sz="2000" baseline="30000" dirty="0">
                <a:solidFill>
                  <a:schemeClr val="tx2"/>
                </a:solidFill>
              </a:rPr>
              <a:t>3</a:t>
            </a:r>
            <a:r>
              <a:rPr lang="en-US" sz="2000" dirty="0">
                <a:solidFill>
                  <a:schemeClr val="tx2"/>
                </a:solidFill>
              </a:rPr>
              <a:t>: 	SRS SCLC n=70 (46 without prior PCI/WBRT)</a:t>
            </a:r>
          </a:p>
          <a:p>
            <a:pPr marL="457200" lvl="1" indent="0">
              <a:spcAft>
                <a:spcPts val="0"/>
              </a:spcAft>
              <a:buNone/>
            </a:pPr>
            <a:r>
              <a:rPr lang="en-US" sz="2000" dirty="0">
                <a:solidFill>
                  <a:schemeClr val="tx2"/>
                </a:solidFill>
              </a:rPr>
              <a:t>					Med OS 7.8 </a:t>
            </a:r>
            <a:r>
              <a:rPr lang="en-US" sz="2000" dirty="0" err="1">
                <a:solidFill>
                  <a:schemeClr val="tx2"/>
                </a:solidFill>
              </a:rPr>
              <a:t>mos</a:t>
            </a:r>
            <a:endParaRPr lang="en-US" sz="2000" dirty="0">
              <a:solidFill>
                <a:schemeClr val="tx2"/>
              </a:solidFill>
            </a:endParaRPr>
          </a:p>
          <a:p>
            <a:pPr marL="457200" lvl="1" indent="0">
              <a:spcAft>
                <a:spcPts val="0"/>
              </a:spcAft>
              <a:buNone/>
            </a:pPr>
            <a:endParaRPr lang="en-US" sz="2000" dirty="0">
              <a:solidFill>
                <a:schemeClr val="tx2"/>
              </a:solidFill>
            </a:endParaRPr>
          </a:p>
          <a:p>
            <a:pPr lvl="1">
              <a:spcAft>
                <a:spcPts val="0"/>
              </a:spcAft>
            </a:pPr>
            <a:r>
              <a:rPr lang="en-US" sz="2000" dirty="0">
                <a:solidFill>
                  <a:schemeClr val="tx2"/>
                </a:solidFill>
              </a:rPr>
              <a:t>NCDB</a:t>
            </a:r>
            <a:r>
              <a:rPr lang="en-US" sz="2000" baseline="30000" dirty="0">
                <a:solidFill>
                  <a:schemeClr val="tx2"/>
                </a:solidFill>
              </a:rPr>
              <a:t>4</a:t>
            </a:r>
            <a:r>
              <a:rPr lang="en-US" sz="2000" dirty="0">
                <a:solidFill>
                  <a:schemeClr val="tx2"/>
                </a:solidFill>
              </a:rPr>
              <a:t>: 			N=200 SRS vs. WBRT for SCLC brain </a:t>
            </a:r>
            <a:r>
              <a:rPr lang="en-US" sz="2000" dirty="0" err="1">
                <a:solidFill>
                  <a:schemeClr val="tx2"/>
                </a:solidFill>
              </a:rPr>
              <a:t>mets</a:t>
            </a:r>
            <a:endParaRPr lang="en-US" sz="2000" dirty="0">
              <a:solidFill>
                <a:schemeClr val="tx2"/>
              </a:solidFill>
            </a:endParaRPr>
          </a:p>
          <a:p>
            <a:pPr marL="457200" lvl="1" indent="0">
              <a:spcAft>
                <a:spcPts val="0"/>
              </a:spcAft>
              <a:buNone/>
            </a:pPr>
            <a:r>
              <a:rPr lang="en-US" sz="2000" dirty="0">
                <a:solidFill>
                  <a:schemeClr val="tx2"/>
                </a:solidFill>
              </a:rPr>
              <a:t>					Favorable OS with SRS overall and in matched data</a:t>
            </a:r>
          </a:p>
          <a:p>
            <a:pPr marL="457200" lvl="1" indent="0">
              <a:spcAft>
                <a:spcPts val="0"/>
              </a:spcAft>
              <a:buNone/>
            </a:pPr>
            <a:endParaRPr lang="en-US" sz="2000" dirty="0">
              <a:solidFill>
                <a:schemeClr val="tx2"/>
              </a:solidFill>
            </a:endParaRPr>
          </a:p>
          <a:p>
            <a:pPr lvl="1">
              <a:spcAft>
                <a:spcPts val="0"/>
              </a:spcAft>
            </a:pPr>
            <a:r>
              <a:rPr lang="en-US" sz="2000" dirty="0">
                <a:solidFill>
                  <a:schemeClr val="tx2"/>
                </a:solidFill>
              </a:rPr>
              <a:t>Cifarelli et al</a:t>
            </a:r>
            <a:r>
              <a:rPr lang="en-US" sz="2000" baseline="30000" dirty="0">
                <a:solidFill>
                  <a:schemeClr val="tx2"/>
                </a:solidFill>
              </a:rPr>
              <a:t>5</a:t>
            </a:r>
            <a:r>
              <a:rPr lang="en-US" sz="2000" dirty="0">
                <a:solidFill>
                  <a:schemeClr val="tx2"/>
                </a:solidFill>
              </a:rPr>
              <a:t>: 		N=293 SRS (61 without prior PCI/WBRT)</a:t>
            </a:r>
          </a:p>
          <a:p>
            <a:pPr marL="457200" lvl="1" indent="0">
              <a:spcAft>
                <a:spcPts val="0"/>
              </a:spcAft>
              <a:buNone/>
            </a:pPr>
            <a:r>
              <a:rPr lang="en-US" sz="2000" dirty="0">
                <a:solidFill>
                  <a:schemeClr val="tx2"/>
                </a:solidFill>
              </a:rPr>
              <a:t>					Median OS 7.5 </a:t>
            </a:r>
            <a:r>
              <a:rPr lang="en-US" sz="2000" dirty="0" err="1">
                <a:solidFill>
                  <a:schemeClr val="tx2"/>
                </a:solidFill>
              </a:rPr>
              <a:t>mo</a:t>
            </a:r>
            <a:r>
              <a:rPr lang="en-US" sz="2000" dirty="0">
                <a:solidFill>
                  <a:schemeClr val="tx2"/>
                </a:solidFill>
              </a:rPr>
              <a:t> with upfront SRS, necrosis rate 5%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91148" y="5962492"/>
            <a:ext cx="73446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baseline="30000" dirty="0">
                <a:cs typeface="Helvetica"/>
              </a:rPr>
              <a:t>1</a:t>
            </a:r>
            <a:r>
              <a:rPr lang="en-US" sz="1400" b="1" dirty="0">
                <a:cs typeface="Helvetica"/>
              </a:rPr>
              <a:t>Rusthoven, </a:t>
            </a:r>
            <a:r>
              <a:rPr lang="en-US" sz="1400" b="1" i="1" dirty="0">
                <a:cs typeface="Helvetica"/>
              </a:rPr>
              <a:t>JAMA Oncology </a:t>
            </a:r>
            <a:r>
              <a:rPr lang="en-US" sz="1400" b="1" dirty="0">
                <a:cs typeface="Helvetica"/>
              </a:rPr>
              <a:t>2020 </a:t>
            </a:r>
            <a:r>
              <a:rPr lang="en-US" sz="1400" b="1" baseline="30000" dirty="0">
                <a:cs typeface="Helvetica"/>
              </a:rPr>
              <a:t>2</a:t>
            </a:r>
            <a:r>
              <a:rPr lang="en-US" sz="1400" b="1" dirty="0">
                <a:cs typeface="Helvetica"/>
              </a:rPr>
              <a:t>Serizawa, </a:t>
            </a:r>
            <a:r>
              <a:rPr lang="en-US" sz="1400" b="1" i="1" dirty="0">
                <a:cs typeface="Helvetica"/>
              </a:rPr>
              <a:t>JNS </a:t>
            </a:r>
            <a:r>
              <a:rPr lang="en-US" sz="1400" b="1" dirty="0">
                <a:cs typeface="Helvetica"/>
              </a:rPr>
              <a:t>2002, </a:t>
            </a:r>
            <a:r>
              <a:rPr lang="en-US" sz="1400" b="1" baseline="30000" dirty="0">
                <a:cs typeface="Helvetica"/>
              </a:rPr>
              <a:t>3</a:t>
            </a:r>
            <a:r>
              <a:rPr lang="en-US" sz="1400" b="1" dirty="0">
                <a:cs typeface="Helvetica"/>
              </a:rPr>
              <a:t>Yomo, </a:t>
            </a:r>
            <a:r>
              <a:rPr lang="en-US" sz="1400" b="1" i="1" dirty="0">
                <a:cs typeface="Helvetica"/>
              </a:rPr>
              <a:t>BMC Cancer </a:t>
            </a:r>
            <a:r>
              <a:rPr lang="en-US" sz="1400" b="1" dirty="0">
                <a:cs typeface="Helvetica"/>
              </a:rPr>
              <a:t>2015,</a:t>
            </a:r>
            <a:r>
              <a:rPr lang="en-US" sz="1400" b="1" baseline="30000" dirty="0">
                <a:cs typeface="Helvetica"/>
              </a:rPr>
              <a:t> 4</a:t>
            </a:r>
            <a:r>
              <a:rPr lang="en-US" sz="1400" b="1" dirty="0">
                <a:cs typeface="Helvetica"/>
              </a:rPr>
              <a:t>Robin, </a:t>
            </a:r>
            <a:r>
              <a:rPr lang="en-US" sz="1400" b="1" i="1" dirty="0">
                <a:cs typeface="Helvetica"/>
              </a:rPr>
              <a:t>Lung Cancer </a:t>
            </a:r>
            <a:r>
              <a:rPr lang="en-US" sz="1400" b="1" dirty="0">
                <a:cs typeface="Helvetica"/>
              </a:rPr>
              <a:t>2018, </a:t>
            </a:r>
            <a:r>
              <a:rPr lang="en-US" sz="1400" b="1" baseline="30000" dirty="0">
                <a:cs typeface="Helvetica"/>
              </a:rPr>
              <a:t>5</a:t>
            </a:r>
            <a:r>
              <a:rPr lang="en-US" sz="1400" b="1" dirty="0">
                <a:cs typeface="Helvetica"/>
              </a:rPr>
              <a:t>Cifarelli, </a:t>
            </a:r>
            <a:r>
              <a:rPr lang="en-US" sz="1400" b="1" i="1" dirty="0">
                <a:cs typeface="Helvetica"/>
              </a:rPr>
              <a:t>Neurosurgery</a:t>
            </a:r>
            <a:r>
              <a:rPr lang="en-US" sz="1400" b="1" dirty="0">
                <a:cs typeface="Helvetica"/>
              </a:rPr>
              <a:t> 2019, </a:t>
            </a:r>
          </a:p>
        </p:txBody>
      </p:sp>
    </p:spTree>
    <p:extLst>
      <p:ext uri="{BB962C8B-B14F-4D97-AF65-F5344CB8AC3E}">
        <p14:creationId xmlns:p14="http://schemas.microsoft.com/office/powerpoint/2010/main" val="688913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FBF4BAE-D349-4EDA-8319-B227CF3889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70" y="1066709"/>
            <a:ext cx="9066030" cy="246797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69EE41B-9853-47A1-9561-F1669E87FF53}"/>
              </a:ext>
            </a:extLst>
          </p:cNvPr>
          <p:cNvSpPr txBox="1"/>
          <p:nvPr/>
        </p:nvSpPr>
        <p:spPr>
          <a:xfrm>
            <a:off x="163031" y="89255"/>
            <a:ext cx="7768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First-line Radiosurgery vs Whole-Brain Radiotherapy for Small Cell Lung Cancer Brain Metastases: The FIRE-SCLC Cohort Study</a:t>
            </a:r>
          </a:p>
          <a:p>
            <a:r>
              <a:rPr lang="en-US" sz="1400" dirty="0"/>
              <a:t>Rusthoven et al., </a:t>
            </a:r>
            <a:r>
              <a:rPr lang="en-US" sz="1400" i="1" dirty="0"/>
              <a:t>JAMA Oncology</a:t>
            </a:r>
            <a:r>
              <a:rPr lang="en-US" sz="1400" dirty="0"/>
              <a:t>. 2020 Jun 4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C2B4D8-34B1-470A-877B-5652E209191D}"/>
              </a:ext>
            </a:extLst>
          </p:cNvPr>
          <p:cNvSpPr txBox="1"/>
          <p:nvPr/>
        </p:nvSpPr>
        <p:spPr>
          <a:xfrm>
            <a:off x="2906233" y="2466556"/>
            <a:ext cx="8364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cs typeface="Helvetica"/>
              </a:rPr>
              <a:t>OS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86117B-CE57-497C-AF60-B22DC8312A32}"/>
              </a:ext>
            </a:extLst>
          </p:cNvPr>
          <p:cNvSpPr txBox="1"/>
          <p:nvPr/>
        </p:nvSpPr>
        <p:spPr>
          <a:xfrm>
            <a:off x="6053469" y="2906957"/>
            <a:ext cx="2838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cs typeface="Helvetica"/>
              </a:rPr>
              <a:t>CNS progression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5CD8BC-5348-4DE1-BE73-AEDA67463B9B}"/>
              </a:ext>
            </a:extLst>
          </p:cNvPr>
          <p:cNvSpPr txBox="1"/>
          <p:nvPr/>
        </p:nvSpPr>
        <p:spPr>
          <a:xfrm>
            <a:off x="334924" y="3759105"/>
            <a:ext cx="880907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1400" b="1" dirty="0">
                <a:solidFill>
                  <a:srgbClr val="3B4A57"/>
                </a:solidFill>
                <a:cs typeface="Helvetica"/>
              </a:rPr>
              <a:t>Retrospective (28 centers in Asia, North America, Europe)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1400" b="1" dirty="0">
                <a:solidFill>
                  <a:srgbClr val="3B4A57"/>
                </a:solidFill>
                <a:cs typeface="Helvetica"/>
              </a:rPr>
              <a:t>710 patients treated with first-line SRS without prior PCI or WBRT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1400" b="1" dirty="0">
                <a:solidFill>
                  <a:srgbClr val="3B4A57"/>
                </a:solidFill>
                <a:cs typeface="Helvetica"/>
              </a:rPr>
              <a:t>Propensity score matched analyses demonstrated superior time to CNS progression with WBRT, but no OS advantage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1400" b="1" dirty="0">
                <a:solidFill>
                  <a:srgbClr val="3B4A57"/>
                </a:solidFill>
                <a:cs typeface="Helvetica"/>
              </a:rPr>
              <a:t>After SRS, 34% underwent salvage SRS vs 16% salvage WBRT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1400" b="1" dirty="0">
                <a:solidFill>
                  <a:srgbClr val="3B4A57"/>
                </a:solidFill>
                <a:cs typeface="Helvetica"/>
              </a:rPr>
              <a:t>Leptomeningeal progression (10.8%), neurological mortality (12.4%)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endParaRPr lang="en-US" sz="1400" b="1" dirty="0">
              <a:solidFill>
                <a:srgbClr val="3B4A57"/>
              </a:solidFill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815455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463" y="0"/>
            <a:ext cx="8229600" cy="1143000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8002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2"/>
                </a:solidFill>
              </a:rPr>
              <a:t>Practice-changing evidence re: WBRT</a:t>
            </a: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35" b="16536"/>
          <a:stretch/>
        </p:blipFill>
        <p:spPr bwMode="auto">
          <a:xfrm>
            <a:off x="895008" y="3978360"/>
            <a:ext cx="4204203" cy="1907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5" t="3989" b="9261"/>
          <a:stretch/>
        </p:blipFill>
        <p:spPr bwMode="auto">
          <a:xfrm>
            <a:off x="895008" y="1831961"/>
            <a:ext cx="4204203" cy="2015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3643360" y="2612079"/>
            <a:ext cx="135205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sz="1600" dirty="0" err="1">
                <a:solidFill>
                  <a:schemeClr val="accent1"/>
                </a:solidFill>
              </a:rPr>
              <a:t>WBRT+Mem</a:t>
            </a:r>
            <a:endParaRPr lang="en-US" sz="1600" dirty="0">
              <a:solidFill>
                <a:schemeClr val="accent1"/>
              </a:solidFill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3643360" y="2201906"/>
            <a:ext cx="79790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sz="1600" dirty="0">
                <a:solidFill>
                  <a:schemeClr val="accent1"/>
                </a:solidFill>
              </a:rPr>
              <a:t>WBRT</a:t>
            </a: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3637070" y="4255945"/>
            <a:ext cx="161151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sz="1600" dirty="0" err="1">
                <a:solidFill>
                  <a:schemeClr val="accent1"/>
                </a:solidFill>
              </a:rPr>
              <a:t>WBRT+Mem</a:t>
            </a:r>
            <a:endParaRPr lang="en-US" sz="1600" dirty="0">
              <a:solidFill>
                <a:schemeClr val="accent1"/>
              </a:solidFill>
            </a:endParaRP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3637070" y="4692366"/>
            <a:ext cx="200064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sz="1600" dirty="0" err="1">
                <a:solidFill>
                  <a:schemeClr val="accent1"/>
                </a:solidFill>
              </a:rPr>
              <a:t>HA-WBRT+Mem</a:t>
            </a:r>
            <a:endParaRPr lang="en-US" sz="1600" dirty="0">
              <a:solidFill>
                <a:schemeClr val="accent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95417" y="1904193"/>
            <a:ext cx="29578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cs typeface="Helvetica"/>
              </a:rPr>
              <a:t>RTOG 0614</a:t>
            </a:r>
            <a:r>
              <a:rPr lang="en-US" sz="2000" baseline="30000" dirty="0">
                <a:solidFill>
                  <a:srgbClr val="000000"/>
                </a:solidFill>
                <a:cs typeface="Helvetica"/>
              </a:rPr>
              <a:t>1</a:t>
            </a:r>
            <a:r>
              <a:rPr lang="en-US" sz="2000" dirty="0">
                <a:solidFill>
                  <a:srgbClr val="000000"/>
                </a:solidFill>
                <a:cs typeface="Helvetica"/>
              </a:rPr>
              <a:t>: </a:t>
            </a:r>
          </a:p>
          <a:p>
            <a:r>
              <a:rPr lang="en-US" sz="2000" dirty="0">
                <a:solidFill>
                  <a:srgbClr val="000000"/>
                </a:solidFill>
                <a:cs typeface="Helvetica"/>
              </a:rPr>
              <a:t>	Hazard ratio of 	</a:t>
            </a:r>
            <a:r>
              <a:rPr lang="en-US" sz="2000" dirty="0" err="1">
                <a:solidFill>
                  <a:srgbClr val="000000"/>
                </a:solidFill>
                <a:cs typeface="Helvetica"/>
              </a:rPr>
              <a:t>memantine</a:t>
            </a:r>
            <a:r>
              <a:rPr lang="en-US" sz="2000" dirty="0">
                <a:solidFill>
                  <a:srgbClr val="000000"/>
                </a:solidFill>
                <a:cs typeface="Helvetica"/>
              </a:rPr>
              <a:t>=0.78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5417" y="4086667"/>
            <a:ext cx="37817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cs typeface="Helvetica"/>
              </a:rPr>
              <a:t>NRG CC001</a:t>
            </a:r>
            <a:r>
              <a:rPr lang="en-US" sz="2000" baseline="30000" dirty="0">
                <a:solidFill>
                  <a:srgbClr val="000000"/>
                </a:solidFill>
                <a:cs typeface="Helvetica"/>
              </a:rPr>
              <a:t>2</a:t>
            </a:r>
            <a:r>
              <a:rPr lang="en-US" sz="2000" dirty="0">
                <a:solidFill>
                  <a:srgbClr val="000000"/>
                </a:solidFill>
                <a:cs typeface="Helvetica"/>
              </a:rPr>
              <a:t>: </a:t>
            </a:r>
          </a:p>
          <a:p>
            <a:r>
              <a:rPr lang="en-US" sz="2000" dirty="0">
                <a:solidFill>
                  <a:srgbClr val="000000"/>
                </a:solidFill>
                <a:cs typeface="Helvetica"/>
              </a:rPr>
              <a:t>	Hazard ratio of 	hippocampal avoidance </a:t>
            </a:r>
          </a:p>
          <a:p>
            <a:r>
              <a:rPr lang="en-US" sz="2000" dirty="0">
                <a:solidFill>
                  <a:srgbClr val="000000"/>
                </a:solidFill>
                <a:cs typeface="Helvetica"/>
              </a:rPr>
              <a:t>	added to </a:t>
            </a:r>
            <a:r>
              <a:rPr lang="en-US" sz="2000" dirty="0" err="1">
                <a:solidFill>
                  <a:srgbClr val="000000"/>
                </a:solidFill>
                <a:cs typeface="Helvetica"/>
              </a:rPr>
              <a:t>memantine</a:t>
            </a:r>
            <a:r>
              <a:rPr lang="en-US" sz="2000" dirty="0">
                <a:solidFill>
                  <a:srgbClr val="000000"/>
                </a:solidFill>
                <a:cs typeface="Helvetica"/>
              </a:rPr>
              <a:t>=0.74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76625" y="6308863"/>
            <a:ext cx="56673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baseline="30000" dirty="0">
                <a:cs typeface="Helvetica"/>
              </a:rPr>
              <a:t>1</a:t>
            </a:r>
            <a:r>
              <a:rPr lang="en-US" sz="1400" b="1" dirty="0">
                <a:cs typeface="Helvetica"/>
              </a:rPr>
              <a:t>Brown et al. </a:t>
            </a:r>
            <a:r>
              <a:rPr lang="en-US" sz="1400" b="1" dirty="0" err="1">
                <a:cs typeface="Helvetica"/>
              </a:rPr>
              <a:t>Neuro-Onc</a:t>
            </a:r>
            <a:r>
              <a:rPr lang="en-US" sz="1400" b="1" dirty="0">
                <a:cs typeface="Helvetica"/>
              </a:rPr>
              <a:t> 2013	</a:t>
            </a:r>
            <a:r>
              <a:rPr lang="en-US" sz="1400" b="1" baseline="30000" dirty="0">
                <a:cs typeface="Helvetica"/>
              </a:rPr>
              <a:t>2</a:t>
            </a:r>
            <a:r>
              <a:rPr lang="en-US" sz="1400" b="1" dirty="0">
                <a:cs typeface="Helvetica"/>
              </a:rPr>
              <a:t>Brown, Gondi et al. JCO 2020</a:t>
            </a:r>
            <a:endParaRPr lang="en-US" altLang="en-US" sz="1400" b="1" dirty="0">
              <a:solidFill>
                <a:srgbClr val="98012E"/>
              </a:solidFill>
              <a:cs typeface="Helvetica" panose="020B0604020202020204" pitchFamily="34" charset="0"/>
            </a:endParaRPr>
          </a:p>
          <a:p>
            <a:endParaRPr lang="en-US" sz="1400" b="1" dirty="0"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999221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3296"/>
            <a:ext cx="91440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2400" dirty="0"/>
              <a:t>NRG CC009: Phase III Trial Stereotactic Radiosurgery versus Hippocampal-Avoidant Whole-Brain Radiotherapy </a:t>
            </a:r>
            <a:r>
              <a:rPr lang="en-US" sz="2400" dirty="0"/>
              <a:t>for </a:t>
            </a:r>
            <a:br>
              <a:rPr lang="en-US" sz="2400" dirty="0"/>
            </a:br>
            <a:r>
              <a:rPr lang="en-US" sz="2400" dirty="0"/>
              <a:t>10 or Fewer Brain Metastases from Small Cell Lung Cancer</a:t>
            </a:r>
            <a:r>
              <a:rPr lang="en-US" altLang="en-US" sz="2400" dirty="0">
                <a:solidFill>
                  <a:srgbClr val="FFFF00"/>
                </a:solidFill>
              </a:rPr>
              <a:t/>
            </a:r>
            <a:br>
              <a:rPr lang="en-US" altLang="en-US" sz="2400" dirty="0">
                <a:solidFill>
                  <a:srgbClr val="FFFF00"/>
                </a:solidFill>
              </a:rPr>
            </a:br>
            <a:r>
              <a:rPr lang="en-US" altLang="en-US" sz="1600" dirty="0"/>
              <a:t>PIs: Chad </a:t>
            </a:r>
            <a:r>
              <a:rPr lang="en-US" altLang="en-US" sz="1600" dirty="0" err="1"/>
              <a:t>Rusthoven</a:t>
            </a:r>
            <a:r>
              <a:rPr lang="en-US" altLang="en-US" sz="1600" dirty="0"/>
              <a:t> (</a:t>
            </a:r>
            <a:r>
              <a:rPr lang="en-US" altLang="en-US" sz="1600" dirty="0" err="1"/>
              <a:t>Univ</a:t>
            </a:r>
            <a:r>
              <a:rPr lang="en-US" altLang="en-US" sz="1600" dirty="0"/>
              <a:t> of Colorado) + Vinai Gondi (Northwestern)</a:t>
            </a:r>
            <a:r>
              <a:rPr lang="en-US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3077" name="Text Box 33"/>
          <p:cNvSpPr txBox="1">
            <a:spLocks noChangeArrowheads="1"/>
          </p:cNvSpPr>
          <p:nvPr/>
        </p:nvSpPr>
        <p:spPr bwMode="auto">
          <a:xfrm>
            <a:off x="5795963" y="5279918"/>
            <a:ext cx="3074986" cy="30777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dirty="0">
                <a:solidFill>
                  <a:srgbClr val="435464"/>
                </a:solidFill>
                <a:cs typeface="Arial" panose="020B0604020202020204" pitchFamily="34" charset="0"/>
              </a:rPr>
              <a:t>Sample Size: 	200 patients</a:t>
            </a: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392113" y="2724426"/>
            <a:ext cx="2309812" cy="1384995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2800" dirty="0">
                <a:solidFill>
                  <a:srgbClr val="435464"/>
                </a:solidFill>
                <a:latin typeface="Garamond" charset="0"/>
                <a:cs typeface="Arial" panose="020B0604020202020204" pitchFamily="34" charset="0"/>
              </a:rPr>
              <a:t>Brain Mets from Small Cell Lung </a:t>
            </a:r>
            <a:r>
              <a:rPr lang="en-US" sz="2800" dirty="0" err="1">
                <a:solidFill>
                  <a:srgbClr val="435464"/>
                </a:solidFill>
                <a:latin typeface="Garamond" charset="0"/>
                <a:cs typeface="Arial" panose="020B0604020202020204" pitchFamily="34" charset="0"/>
              </a:rPr>
              <a:t>Ca</a:t>
            </a:r>
            <a:endParaRPr lang="en-US" sz="2800" dirty="0">
              <a:solidFill>
                <a:srgbClr val="435464"/>
              </a:solidFill>
              <a:latin typeface="Garamond" charset="0"/>
              <a:cs typeface="Arial" panose="020B0604020202020204" pitchFamily="34" charset="0"/>
            </a:endParaRPr>
          </a:p>
        </p:txBody>
      </p:sp>
      <p:sp>
        <p:nvSpPr>
          <p:cNvPr id="73733" name="Line 4"/>
          <p:cNvSpPr>
            <a:spLocks noChangeShapeType="1"/>
          </p:cNvSpPr>
          <p:nvPr/>
        </p:nvSpPr>
        <p:spPr bwMode="auto">
          <a:xfrm>
            <a:off x="2244725" y="3460252"/>
            <a:ext cx="4572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98012E"/>
              </a:solidFill>
              <a:cs typeface="Arial" panose="020B0604020202020204" pitchFamily="34" charset="0"/>
            </a:endParaRPr>
          </a:p>
        </p:txBody>
      </p: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2876550" y="1783852"/>
            <a:ext cx="304800" cy="3032125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dirty="0">
                <a:solidFill>
                  <a:srgbClr val="435464"/>
                </a:solidFill>
                <a:latin typeface="Garamond" charset="0"/>
                <a:cs typeface="Arial" panose="020B0604020202020204" pitchFamily="34" charset="0"/>
              </a:rPr>
              <a:t>Stratify</a:t>
            </a:r>
          </a:p>
        </p:txBody>
      </p:sp>
      <p:sp>
        <p:nvSpPr>
          <p:cNvPr id="33" name="Text Box 6"/>
          <p:cNvSpPr txBox="1">
            <a:spLocks noChangeArrowheads="1"/>
          </p:cNvSpPr>
          <p:nvPr/>
        </p:nvSpPr>
        <p:spPr bwMode="auto">
          <a:xfrm>
            <a:off x="3255434" y="2675422"/>
            <a:ext cx="2074863" cy="138499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dirty="0">
                <a:solidFill>
                  <a:srgbClr val="435464"/>
                </a:solidFill>
                <a:latin typeface="Garamond" charset="0"/>
                <a:cs typeface="Arial" panose="020B0604020202020204" pitchFamily="34" charset="0"/>
              </a:rPr>
              <a:t>DS-GPA</a:t>
            </a:r>
          </a:p>
          <a:p>
            <a:pPr>
              <a:spcBef>
                <a:spcPct val="50000"/>
              </a:spcBef>
              <a:defRPr/>
            </a:pPr>
            <a:r>
              <a:rPr lang="en-US" dirty="0">
                <a:solidFill>
                  <a:srgbClr val="435464"/>
                </a:solidFill>
                <a:latin typeface="Garamond" charset="0"/>
                <a:cs typeface="Arial" panose="020B0604020202020204" pitchFamily="34" charset="0"/>
              </a:rPr>
              <a:t>Exposure to NCF Testing*</a:t>
            </a:r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5414963" y="1631452"/>
            <a:ext cx="381000" cy="339725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dirty="0">
                <a:solidFill>
                  <a:srgbClr val="435464"/>
                </a:solidFill>
                <a:latin typeface="Garamond" charset="0"/>
                <a:cs typeface="Arial" panose="020B0604020202020204" pitchFamily="34" charset="0"/>
              </a:rPr>
              <a:t>Randomi </a:t>
            </a:r>
            <a:r>
              <a:rPr lang="en-US" dirty="0" err="1">
                <a:solidFill>
                  <a:srgbClr val="435464"/>
                </a:solidFill>
                <a:latin typeface="Garamond" charset="0"/>
                <a:cs typeface="Arial" panose="020B0604020202020204" pitchFamily="34" charset="0"/>
              </a:rPr>
              <a:t>ze</a:t>
            </a:r>
            <a:endParaRPr lang="en-US" dirty="0">
              <a:solidFill>
                <a:srgbClr val="435464"/>
              </a:solidFill>
              <a:latin typeface="Garamond" charset="0"/>
              <a:cs typeface="Arial" panose="020B0604020202020204" pitchFamily="34" charset="0"/>
            </a:endParaRPr>
          </a:p>
        </p:txBody>
      </p:sp>
      <p:sp>
        <p:nvSpPr>
          <p:cNvPr id="73737" name="Line 9"/>
          <p:cNvSpPr>
            <a:spLocks noChangeShapeType="1"/>
          </p:cNvSpPr>
          <p:nvPr/>
        </p:nvSpPr>
        <p:spPr bwMode="auto">
          <a:xfrm flipV="1">
            <a:off x="5972175" y="3015752"/>
            <a:ext cx="642938" cy="5207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98012E"/>
              </a:solidFill>
              <a:cs typeface="Arial" panose="020B0604020202020204" pitchFamily="34" charset="0"/>
            </a:endParaRPr>
          </a:p>
        </p:txBody>
      </p:sp>
      <p:sp>
        <p:nvSpPr>
          <p:cNvPr id="73738" name="Line 10"/>
          <p:cNvSpPr>
            <a:spLocks noChangeShapeType="1"/>
          </p:cNvSpPr>
          <p:nvPr/>
        </p:nvSpPr>
        <p:spPr bwMode="auto">
          <a:xfrm>
            <a:off x="5972175" y="3688852"/>
            <a:ext cx="642938" cy="43815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98012E"/>
              </a:solidFill>
              <a:cs typeface="Arial" panose="020B0604020202020204" pitchFamily="34" charset="0"/>
            </a:endParaRPr>
          </a:p>
        </p:txBody>
      </p:sp>
      <p:sp>
        <p:nvSpPr>
          <p:cNvPr id="37" name="Text Box 11"/>
          <p:cNvSpPr txBox="1">
            <a:spLocks noChangeArrowheads="1"/>
          </p:cNvSpPr>
          <p:nvPr/>
        </p:nvSpPr>
        <p:spPr bwMode="auto">
          <a:xfrm>
            <a:off x="6681081" y="2615702"/>
            <a:ext cx="2077158" cy="40005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435464"/>
                </a:solidFill>
                <a:latin typeface="Garamond" charset="0"/>
                <a:cs typeface="Arial" panose="020B0604020202020204" pitchFamily="34" charset="0"/>
              </a:rPr>
              <a:t>SRS alone</a:t>
            </a:r>
          </a:p>
        </p:txBody>
      </p:sp>
      <p:sp>
        <p:nvSpPr>
          <p:cNvPr id="38" name="Text Box 12"/>
          <p:cNvSpPr txBox="1">
            <a:spLocks noChangeArrowheads="1"/>
          </p:cNvSpPr>
          <p:nvPr/>
        </p:nvSpPr>
        <p:spPr bwMode="auto">
          <a:xfrm>
            <a:off x="6681080" y="4127002"/>
            <a:ext cx="2077158" cy="707886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435464"/>
                </a:solidFill>
                <a:latin typeface="Garamond" charset="0"/>
                <a:cs typeface="Arial" panose="020B0604020202020204" pitchFamily="34" charset="0"/>
              </a:rPr>
              <a:t>HA-WBRT 	      30 </a:t>
            </a:r>
            <a:r>
              <a:rPr lang="en-US" sz="2000" dirty="0" err="1">
                <a:solidFill>
                  <a:srgbClr val="435464"/>
                </a:solidFill>
                <a:latin typeface="Garamond" charset="0"/>
                <a:cs typeface="Arial" panose="020B0604020202020204" pitchFamily="34" charset="0"/>
              </a:rPr>
              <a:t>Gy</a:t>
            </a:r>
            <a:r>
              <a:rPr lang="en-US" sz="2000" dirty="0">
                <a:solidFill>
                  <a:srgbClr val="435464"/>
                </a:solidFill>
                <a:latin typeface="Garamond" charset="0"/>
                <a:cs typeface="Arial" panose="020B0604020202020204" pitchFamily="34" charset="0"/>
              </a:rPr>
              <a:t>/10</a:t>
            </a:r>
          </a:p>
        </p:txBody>
      </p:sp>
      <p:sp>
        <p:nvSpPr>
          <p:cNvPr id="16" name="Text Box 29"/>
          <p:cNvSpPr txBox="1">
            <a:spLocks noChangeArrowheads="1"/>
          </p:cNvSpPr>
          <p:nvPr/>
        </p:nvSpPr>
        <p:spPr bwMode="auto">
          <a:xfrm>
            <a:off x="2092531" y="5900543"/>
            <a:ext cx="6778419" cy="69249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300" u="sng" dirty="0">
                <a:solidFill>
                  <a:srgbClr val="435464"/>
                </a:solidFill>
                <a:cs typeface="Arial" panose="020B0604020202020204" pitchFamily="34" charset="0"/>
              </a:rPr>
              <a:t>Basic Statistical Design:</a:t>
            </a:r>
            <a:r>
              <a:rPr lang="en-US" sz="1300" dirty="0">
                <a:solidFill>
                  <a:srgbClr val="435464"/>
                </a:solidFill>
                <a:cs typeface="Arial" panose="020B0604020202020204" pitchFamily="34" charset="0"/>
              </a:rPr>
              <a:t> </a:t>
            </a:r>
          </a:p>
          <a:p>
            <a:pPr>
              <a:defRPr/>
            </a:pPr>
            <a:r>
              <a:rPr lang="en-US" sz="1300" dirty="0">
                <a:solidFill>
                  <a:srgbClr val="435464"/>
                </a:solidFill>
                <a:cs typeface="Arial" panose="020B0604020202020204" pitchFamily="34" charset="0"/>
              </a:rPr>
              <a:t>Cognitive </a:t>
            </a:r>
            <a:r>
              <a:rPr lang="en-US" sz="1300" dirty="0" err="1">
                <a:solidFill>
                  <a:srgbClr val="435464"/>
                </a:solidFill>
                <a:cs typeface="Arial" panose="020B0604020202020204" pitchFamily="34" charset="0"/>
              </a:rPr>
              <a:t>fxn</a:t>
            </a:r>
            <a:r>
              <a:rPr lang="en-US" sz="1300" dirty="0">
                <a:solidFill>
                  <a:srgbClr val="435464"/>
                </a:solidFill>
                <a:cs typeface="Arial" panose="020B0604020202020204" pitchFamily="34" charset="0"/>
              </a:rPr>
              <a:t> failure 58.8% at 6 </a:t>
            </a:r>
            <a:r>
              <a:rPr lang="en-US" sz="1300" dirty="0" err="1">
                <a:solidFill>
                  <a:srgbClr val="435464"/>
                </a:solidFill>
                <a:cs typeface="Arial" panose="020B0604020202020204" pitchFamily="34" charset="0"/>
              </a:rPr>
              <a:t>mos</a:t>
            </a:r>
            <a:r>
              <a:rPr lang="en-US" sz="1300" dirty="0">
                <a:solidFill>
                  <a:srgbClr val="435464"/>
                </a:solidFill>
                <a:cs typeface="Arial" panose="020B0604020202020204" pitchFamily="34" charset="0"/>
              </a:rPr>
              <a:t> with </a:t>
            </a:r>
            <a:r>
              <a:rPr lang="en-US" sz="1300" dirty="0" err="1">
                <a:solidFill>
                  <a:srgbClr val="435464"/>
                </a:solidFill>
                <a:cs typeface="Arial" panose="020B0604020202020204" pitchFamily="34" charset="0"/>
              </a:rPr>
              <a:t>HA-WBRT+mem</a:t>
            </a:r>
            <a:r>
              <a:rPr lang="en-US" sz="1300" dirty="0">
                <a:solidFill>
                  <a:srgbClr val="435464"/>
                </a:solidFill>
                <a:cs typeface="Arial" panose="020B0604020202020204" pitchFamily="34" charset="0"/>
              </a:rPr>
              <a:t> vs. 41.8% at 6 </a:t>
            </a:r>
            <a:r>
              <a:rPr lang="en-US" sz="1300" dirty="0" err="1">
                <a:solidFill>
                  <a:srgbClr val="435464"/>
                </a:solidFill>
                <a:cs typeface="Arial" panose="020B0604020202020204" pitchFamily="34" charset="0"/>
              </a:rPr>
              <a:t>mos</a:t>
            </a:r>
            <a:r>
              <a:rPr lang="en-US" sz="1300" dirty="0">
                <a:solidFill>
                  <a:srgbClr val="435464"/>
                </a:solidFill>
                <a:cs typeface="Arial" panose="020B0604020202020204" pitchFamily="34" charset="0"/>
              </a:rPr>
              <a:t> with SRS. </a:t>
            </a:r>
          </a:p>
          <a:p>
            <a:pPr>
              <a:defRPr/>
            </a:pPr>
            <a:r>
              <a:rPr lang="en-US" sz="1300" dirty="0">
                <a:solidFill>
                  <a:srgbClr val="435464"/>
                </a:solidFill>
                <a:cs typeface="Arial" panose="020B0604020202020204" pitchFamily="34" charset="0"/>
              </a:rPr>
              <a:t>150 analyzable </a:t>
            </a:r>
            <a:r>
              <a:rPr lang="en-US" sz="1300" dirty="0" err="1">
                <a:solidFill>
                  <a:srgbClr val="435464"/>
                </a:solidFill>
                <a:cs typeface="Arial" panose="020B0604020202020204" pitchFamily="34" charset="0"/>
              </a:rPr>
              <a:t>pts</a:t>
            </a:r>
            <a:endParaRPr lang="en-US" sz="1300" dirty="0">
              <a:solidFill>
                <a:srgbClr val="435464"/>
              </a:solidFill>
              <a:cs typeface="Arial" panose="020B0604020202020204" pitchFamily="34" charset="0"/>
            </a:endParaRPr>
          </a:p>
        </p:txBody>
      </p:sp>
      <p:sp>
        <p:nvSpPr>
          <p:cNvPr id="17" name="Text Box 34"/>
          <p:cNvSpPr txBox="1">
            <a:spLocks noChangeArrowheads="1"/>
          </p:cNvSpPr>
          <p:nvPr/>
        </p:nvSpPr>
        <p:spPr bwMode="auto">
          <a:xfrm>
            <a:off x="2092531" y="5579955"/>
            <a:ext cx="6778419" cy="30777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dirty="0">
                <a:solidFill>
                  <a:srgbClr val="435464"/>
                </a:solidFill>
                <a:cs typeface="Arial" panose="020B0604020202020204" pitchFamily="34" charset="0"/>
              </a:rPr>
              <a:t>Primary </a:t>
            </a:r>
            <a:r>
              <a:rPr lang="en-US" sz="1400" dirty="0" err="1">
                <a:solidFill>
                  <a:srgbClr val="435464"/>
                </a:solidFill>
                <a:cs typeface="Arial" panose="020B0604020202020204" pitchFamily="34" charset="0"/>
              </a:rPr>
              <a:t>endpt</a:t>
            </a:r>
            <a:r>
              <a:rPr lang="en-US" sz="1400" dirty="0">
                <a:solidFill>
                  <a:srgbClr val="435464"/>
                </a:solidFill>
                <a:cs typeface="Arial" panose="020B0604020202020204" pitchFamily="34" charset="0"/>
              </a:rPr>
              <a:t>:	Time to cognitive failure--HVLT-R, COWA, and TMT A and B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304800" y="1239993"/>
            <a:ext cx="845343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600" u="sng" dirty="0">
                <a:solidFill>
                  <a:srgbClr val="435464"/>
                </a:solidFill>
                <a:cs typeface="Arial" panose="020B0604020202020204" pitchFamily="34" charset="0"/>
              </a:rPr>
              <a:t>Basic Eligibility</a:t>
            </a:r>
            <a:r>
              <a:rPr lang="en-US" sz="1600" dirty="0">
                <a:solidFill>
                  <a:srgbClr val="435464"/>
                </a:solidFill>
                <a:cs typeface="Arial" panose="020B0604020202020204" pitchFamily="34" charset="0"/>
              </a:rPr>
              <a:t>: Small cell lung cancer; ≤10 brain mets≤3cm; total </a:t>
            </a:r>
            <a:r>
              <a:rPr lang="en-US" sz="1600" dirty="0" err="1">
                <a:solidFill>
                  <a:srgbClr val="435464"/>
                </a:solidFill>
                <a:cs typeface="Arial" panose="020B0604020202020204" pitchFamily="34" charset="0"/>
              </a:rPr>
              <a:t>vol</a:t>
            </a:r>
            <a:r>
              <a:rPr lang="en-US" sz="1600" dirty="0">
                <a:solidFill>
                  <a:srgbClr val="435464"/>
                </a:solidFill>
                <a:cs typeface="Arial" panose="020B0604020202020204" pitchFamily="34" charset="0"/>
              </a:rPr>
              <a:t> 30cc; KP</a:t>
            </a:r>
            <a:r>
              <a:rPr lang="en-US" sz="1600" dirty="0">
                <a:solidFill>
                  <a:srgbClr val="435464"/>
                </a:solidFill>
                <a:latin typeface="Arial"/>
                <a:cs typeface="Arial"/>
              </a:rPr>
              <a:t>S≥7</a:t>
            </a:r>
            <a:r>
              <a:rPr lang="en-US" sz="1600" dirty="0">
                <a:solidFill>
                  <a:srgbClr val="435464"/>
                </a:solidFill>
                <a:cs typeface="Arial" panose="020B0604020202020204" pitchFamily="34" charset="0"/>
              </a:rPr>
              <a:t>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55434" y="4152194"/>
            <a:ext cx="2159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Helvetica"/>
              </a:rPr>
              <a:t>*</a:t>
            </a:r>
            <a:r>
              <a:rPr lang="en-US" sz="1200" dirty="0" err="1">
                <a:solidFill>
                  <a:srgbClr val="000000"/>
                </a:solidFill>
                <a:cs typeface="Helvetica"/>
              </a:rPr>
              <a:t>Pts</a:t>
            </a:r>
            <a:r>
              <a:rPr lang="en-US" sz="1200" dirty="0">
                <a:solidFill>
                  <a:srgbClr val="000000"/>
                </a:solidFill>
                <a:cs typeface="Helvetica"/>
              </a:rPr>
              <a:t> enrolled on SWOG trial will have been exposed to NCF Testing</a:t>
            </a:r>
          </a:p>
        </p:txBody>
      </p:sp>
    </p:spTree>
    <p:extLst>
      <p:ext uri="{BB962C8B-B14F-4D97-AF65-F5344CB8AC3E}">
        <p14:creationId xmlns:p14="http://schemas.microsoft.com/office/powerpoint/2010/main" val="3849689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Logistics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038497"/>
            <a:ext cx="8530856" cy="4525963"/>
          </a:xfrm>
        </p:spPr>
        <p:txBody>
          <a:bodyPr/>
          <a:lstStyle/>
          <a:p>
            <a:r>
              <a:rPr lang="en-US" sz="2600" dirty="0"/>
              <a:t>Secondary endpoints:</a:t>
            </a:r>
          </a:p>
          <a:p>
            <a:pPr lvl="1"/>
            <a:r>
              <a:rPr lang="en-US" sz="2000" dirty="0"/>
              <a:t>PROs: MDASI-BT, PROMIS cognition</a:t>
            </a:r>
          </a:p>
          <a:p>
            <a:pPr lvl="1"/>
            <a:r>
              <a:rPr lang="en-US" sz="2000" dirty="0"/>
              <a:t>Cumulative incidence of brain </a:t>
            </a:r>
            <a:r>
              <a:rPr lang="en-US" sz="2000" dirty="0" err="1"/>
              <a:t>mets</a:t>
            </a:r>
            <a:r>
              <a:rPr lang="en-US" sz="2000" dirty="0"/>
              <a:t>, # of salvage therapies</a:t>
            </a:r>
          </a:p>
          <a:p>
            <a:pPr lvl="1"/>
            <a:r>
              <a:rPr lang="en-US" sz="2000" dirty="0"/>
              <a:t>Overall survival, cumulative incidence of neurologic death</a:t>
            </a:r>
          </a:p>
          <a:p>
            <a:pPr lvl="1"/>
            <a:r>
              <a:rPr lang="en-US" sz="2000" dirty="0"/>
              <a:t>Adverse events</a:t>
            </a:r>
            <a:endParaRPr lang="en-US" sz="1000" dirty="0"/>
          </a:p>
          <a:p>
            <a:r>
              <a:rPr lang="en-US" sz="2600" dirty="0"/>
              <a:t>Collaboration:</a:t>
            </a:r>
          </a:p>
          <a:p>
            <a:pPr lvl="1"/>
            <a:r>
              <a:rPr lang="en-US" sz="2000" dirty="0"/>
              <a:t>Support from SWOG, Alliance</a:t>
            </a:r>
          </a:p>
          <a:p>
            <a:pPr lvl="1"/>
            <a:r>
              <a:rPr lang="en-US" sz="2000" dirty="0"/>
              <a:t>SWOG MRI surveillance +/- PCI trial: brain met failures on observation arm can dual-enroll</a:t>
            </a:r>
            <a:endParaRPr lang="en-US" sz="1000" dirty="0"/>
          </a:p>
          <a:p>
            <a:r>
              <a:rPr lang="en-US" sz="2400" dirty="0"/>
              <a:t>5/26/20: Concept approved by DCP </a:t>
            </a:r>
            <a:r>
              <a:rPr lang="en-US" sz="2400" dirty="0" err="1"/>
              <a:t>SxQOL</a:t>
            </a:r>
            <a:r>
              <a:rPr lang="en-US" sz="2400" dirty="0"/>
              <a:t> Committee</a:t>
            </a:r>
          </a:p>
          <a:p>
            <a:pPr lvl="1"/>
            <a:r>
              <a:rPr lang="en-US" sz="2000" dirty="0"/>
              <a:t>Protocol under development</a:t>
            </a:r>
          </a:p>
          <a:p>
            <a:pPr lvl="1"/>
            <a:r>
              <a:rPr lang="en-US" sz="2000" dirty="0"/>
              <a:t>9/8/20: Protocol submission to NCI</a:t>
            </a:r>
          </a:p>
        </p:txBody>
      </p:sp>
    </p:spTree>
    <p:extLst>
      <p:ext uri="{BB962C8B-B14F-4D97-AF65-F5344CB8AC3E}">
        <p14:creationId xmlns:p14="http://schemas.microsoft.com/office/powerpoint/2010/main" val="3025231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raphics Slide">
  <a:themeElements>
    <a:clrScheme name="Custom 1">
      <a:dk1>
        <a:srgbClr val="FFFFFF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NRG Slide Dec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/>
      <a:lstStyle>
        <a:defPPr>
          <a:defRPr dirty="0" smtClean="0">
            <a:solidFill>
              <a:schemeClr val="bg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itle Slide">
  <a:themeElements>
    <a:clrScheme name="NRG Color Theme Title">
      <a:dk1>
        <a:srgbClr val="98012E"/>
      </a:dk1>
      <a:lt1>
        <a:srgbClr val="FFFFFF"/>
      </a:lt1>
      <a:dk2>
        <a:srgbClr val="FFFFFF"/>
      </a:dk2>
      <a:lt2>
        <a:srgbClr val="435464"/>
      </a:lt2>
      <a:accent1>
        <a:srgbClr val="98012E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NRG Slide Dec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dirty="0">
            <a:solidFill>
              <a:srgbClr val="7F7F7F"/>
            </a:solidFill>
            <a:latin typeface="Helvetica"/>
            <a:cs typeface="Helvetica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1_Title Slide">
  <a:themeElements>
    <a:clrScheme name="NRG Color Theme Title">
      <a:dk1>
        <a:srgbClr val="98012E"/>
      </a:dk1>
      <a:lt1>
        <a:srgbClr val="FFFFFF"/>
      </a:lt1>
      <a:dk2>
        <a:srgbClr val="FFFFFF"/>
      </a:dk2>
      <a:lt2>
        <a:srgbClr val="435464"/>
      </a:lt2>
      <a:accent1>
        <a:srgbClr val="98012E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NRG Slide Dec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dirty="0">
            <a:solidFill>
              <a:srgbClr val="7F7F7F"/>
            </a:solidFill>
            <a:latin typeface="Helvetica"/>
            <a:cs typeface="Helvetica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4_Text Slide">
  <a:themeElements>
    <a:clrScheme name="NRG Color Theme Text">
      <a:dk1>
        <a:srgbClr val="98012E"/>
      </a:dk1>
      <a:lt1>
        <a:srgbClr val="FFFFFF"/>
      </a:lt1>
      <a:dk2>
        <a:srgbClr val="435464"/>
      </a:dk2>
      <a:lt2>
        <a:srgbClr val="FFFFFF"/>
      </a:lt2>
      <a:accent1>
        <a:srgbClr val="98012E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NRG Slide Dec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3200" b="1" dirty="0">
            <a:solidFill>
              <a:schemeClr val="accent1"/>
            </a:solidFill>
            <a:cs typeface="Helvetica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A5F1F0551A3F40AFD7F7CF352D7236" ma:contentTypeVersion="11" ma:contentTypeDescription="Create a new document." ma:contentTypeScope="" ma:versionID="9f780baf11d6aa933a2366c04df75b56">
  <xsd:schema xmlns:xsd="http://www.w3.org/2001/XMLSchema" xmlns:xs="http://www.w3.org/2001/XMLSchema" xmlns:p="http://schemas.microsoft.com/office/2006/metadata/properties" xmlns:ns2="e2e9c045-e873-4276-acbe-2a41f048cdb1" xmlns:ns3="bba795ce-85ab-4dcf-a8f0-65d145eb2520" targetNamespace="http://schemas.microsoft.com/office/2006/metadata/properties" ma:root="true" ma:fieldsID="0a491f749f2a1f842ee0406078fb82b2" ns2:_="" ns3:_="">
    <xsd:import namespace="e2e9c045-e873-4276-acbe-2a41f048cdb1"/>
    <xsd:import namespace="bba795ce-85ab-4dcf-a8f0-65d145eb25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e9c045-e873-4276-acbe-2a41f048cd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a795ce-85ab-4dcf-a8f0-65d145eb252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50B9825-0D7B-4129-BD73-D34F9BEBF510}"/>
</file>

<file path=customXml/itemProps2.xml><?xml version="1.0" encoding="utf-8"?>
<ds:datastoreItem xmlns:ds="http://schemas.openxmlformats.org/officeDocument/2006/customXml" ds:itemID="{7E96B5B1-60A8-4CC7-A2B8-23270F4C24E1}"/>
</file>

<file path=customXml/itemProps3.xml><?xml version="1.0" encoding="utf-8"?>
<ds:datastoreItem xmlns:ds="http://schemas.openxmlformats.org/officeDocument/2006/customXml" ds:itemID="{1485A746-BE04-43BD-A557-22DE0CACF1AA}"/>
</file>

<file path=docProps/app.xml><?xml version="1.0" encoding="utf-8"?>
<Properties xmlns="http://schemas.openxmlformats.org/officeDocument/2006/extended-properties" xmlns:vt="http://schemas.openxmlformats.org/officeDocument/2006/docPropsVTypes">
  <Template>Presentation TitleOption1_05-9-14</Template>
  <TotalTime>28288</TotalTime>
  <Words>706</Words>
  <Application>Microsoft Office PowerPoint</Application>
  <PresentationFormat>On-screen Show (4:3)</PresentationFormat>
  <Paragraphs>81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ＭＳ Ｐゴシック</vt:lpstr>
      <vt:lpstr>ＭＳ Ｐゴシック</vt:lpstr>
      <vt:lpstr>Arial</vt:lpstr>
      <vt:lpstr>Calibri</vt:lpstr>
      <vt:lpstr>Garamond</vt:lpstr>
      <vt:lpstr>Helvetica</vt:lpstr>
      <vt:lpstr>Graphics Slide</vt:lpstr>
      <vt:lpstr>Title Slide</vt:lpstr>
      <vt:lpstr>1_Title Slide</vt:lpstr>
      <vt:lpstr>4_Text Slide</vt:lpstr>
      <vt:lpstr>NRG CC009  Phase III Trial of Stereotactic Radiosurgery versus Hippocampal Avoidant WBRT for  Small Cell Lung Cancer Brain Metastases</vt:lpstr>
      <vt:lpstr>Background</vt:lpstr>
      <vt:lpstr>Background</vt:lpstr>
      <vt:lpstr>PowerPoint Presentation</vt:lpstr>
      <vt:lpstr>Background</vt:lpstr>
      <vt:lpstr>NRG CC009: Phase III Trial Stereotactic Radiosurgery versus Hippocampal-Avoidant Whole-Brain Radiotherapy for  10 or Fewer Brain Metastases from Small Cell Lung Cancer PIs: Chad Rusthoven (Univ of Colorado) + Vinai Gondi (Northwestern)  </vt:lpstr>
      <vt:lpstr>Logistics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Nancy Fredericks</dc:creator>
  <cp:lastModifiedBy>Bradley, Fran</cp:lastModifiedBy>
  <cp:revision>186</cp:revision>
  <dcterms:created xsi:type="dcterms:W3CDTF">2014-05-09T17:29:05Z</dcterms:created>
  <dcterms:modified xsi:type="dcterms:W3CDTF">2020-07-12T18:09:16Z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0x01010000A5F1F0551A3F40AFD7F7CF352D7236</vt:lpwstr>
  </property>
</Properties>
</file>