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  <p:sldMasterId id="2147483685" r:id="rId3"/>
    <p:sldMasterId id="2147483733" r:id="rId4"/>
  </p:sldMasterIdLst>
  <p:notesMasterIdLst>
    <p:notesMasterId r:id="rId12"/>
  </p:notesMasterIdLst>
  <p:handoutMasterIdLst>
    <p:handoutMasterId r:id="rId13"/>
  </p:handoutMasterIdLst>
  <p:sldIdLst>
    <p:sldId id="315" r:id="rId5"/>
    <p:sldId id="286" r:id="rId6"/>
    <p:sldId id="339" r:id="rId7"/>
    <p:sldId id="340" r:id="rId8"/>
    <p:sldId id="337" r:id="rId9"/>
    <p:sldId id="296" r:id="rId10"/>
    <p:sldId id="33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ai Gond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A57"/>
    <a:srgbClr val="000000"/>
    <a:srgbClr val="435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4" autoAdjust="0"/>
    <p:restoredTop sz="94757" autoAdjust="0"/>
  </p:normalViewPr>
  <p:slideViewPr>
    <p:cSldViewPr snapToGrid="0" snapToObjects="1">
      <p:cViewPr varScale="1">
        <p:scale>
          <a:sx n="124" d="100"/>
          <a:sy n="124" d="100"/>
        </p:scale>
        <p:origin x="18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 snapToObjects="1">
      <p:cViewPr varScale="1">
        <p:scale>
          <a:sx n="48" d="100"/>
          <a:sy n="48" d="100"/>
        </p:scale>
        <p:origin x="-27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2FB15-6DAD-47A1-A400-C4B8AC402A0C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887D-77B7-48D9-BEF2-3AC7DE70C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38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3D07-C261-3647-BF41-366213CDAA5C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8FDB4-5410-1E4B-B82F-1B309E82F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3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</a:t>
            </a:r>
            <a:r>
              <a:rPr lang="en-US" dirty="0" err="1"/>
              <a:t>edcit</a:t>
            </a:r>
            <a:r>
              <a:rPr lang="en-US" dirty="0"/>
              <a:t>\\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8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363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aseline="0" dirty="0">
                <a:solidFill>
                  <a:srgbClr val="435464"/>
                </a:solidFill>
              </a:rPr>
              <a:t>Click to add subtitles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0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83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5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2"/>
                </a:solidFill>
              </a:defRPr>
            </a:lvl1pPr>
            <a:lvl2pPr>
              <a:defRPr sz="2000" baseline="0">
                <a:solidFill>
                  <a:schemeClr val="bg2"/>
                </a:solidFill>
              </a:defRPr>
            </a:lvl2pPr>
            <a:lvl3pPr>
              <a:defRPr sz="1800" baseline="0">
                <a:solidFill>
                  <a:schemeClr val="bg2"/>
                </a:solidFill>
              </a:defRPr>
            </a:lvl3pPr>
            <a:lvl4pPr>
              <a:defRPr sz="1600" baseline="0">
                <a:solidFill>
                  <a:schemeClr val="bg2"/>
                </a:solidFill>
              </a:defRPr>
            </a:lvl4pPr>
            <a:lvl5pPr>
              <a:defRPr sz="1600" baseline="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52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4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4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58887"/>
            <a:ext cx="4124463" cy="376727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0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1749287"/>
            <a:ext cx="4687888" cy="2978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5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2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43546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DC8392B2-D3BA-438E-9D6A-5B9CF9A9E0ED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89E94B-09AA-4526-BF1A-93D9DE8BE240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446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11708CE-911C-4D0D-9AF2-090151E93624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80C569-78DD-4156-A185-EBB24B2DC31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73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59E64FBD-FF5C-4711-8CAD-6AE899E6979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F737C2-4CA0-4238-8738-DD0C4A78EF8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231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E0EB8189-F43E-4F4C-8390-C5AF709C767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F73D77-77D8-46C0-9732-4C6674742E3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863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2"/>
                </a:solidFill>
              </a:defRPr>
            </a:lvl1pPr>
            <a:lvl2pPr>
              <a:defRPr sz="2000" baseline="0">
                <a:solidFill>
                  <a:schemeClr val="bg2"/>
                </a:solidFill>
              </a:defRPr>
            </a:lvl2pPr>
            <a:lvl3pPr>
              <a:defRPr sz="1800" baseline="0">
                <a:solidFill>
                  <a:schemeClr val="bg2"/>
                </a:solidFill>
              </a:defRPr>
            </a:lvl3pPr>
            <a:lvl4pPr>
              <a:defRPr sz="1600" baseline="0">
                <a:solidFill>
                  <a:schemeClr val="bg2"/>
                </a:solidFill>
              </a:defRPr>
            </a:lvl4pPr>
            <a:lvl5pPr>
              <a:defRPr sz="1600" baseline="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D20C4305-1B64-4B40-B638-653308EFF8E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F273D6-83EA-40BF-A2D6-F8CEC5D4CDE8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33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441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4DA534E4-DCA9-491C-8400-DD9AEE12E085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7F24DB-6D63-4D69-B61A-9C6C718BD0F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3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4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1EAD9CE4-847F-471B-BDEE-1B416B1A4AC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463897-BD02-4AD5-A4E7-2402D8459FB9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15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58887"/>
            <a:ext cx="4124463" cy="376727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10D0B6D-CCC5-431F-BEA9-611E8EC028DD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39A0E2-D9DC-493D-8C2E-87DB29D58D09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131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1749287"/>
            <a:ext cx="4687888" cy="2978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B8BDB72-1F9E-4768-9F68-2E508817D631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6584F-2C7E-48CC-B6FC-73E4306489E5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727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E6693335-2A99-4023-8201-1315F6366860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38196-A2A4-4496-B591-227D8EB110FF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49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defRPr baseline="0">
                <a:solidFill>
                  <a:schemeClr val="bg2"/>
                </a:solidFill>
              </a:defRPr>
            </a:lvl2pPr>
            <a:lvl3pPr>
              <a:defRPr baseline="0">
                <a:solidFill>
                  <a:schemeClr val="bg2"/>
                </a:solidFill>
              </a:defRPr>
            </a:lvl3pPr>
            <a:lvl4pPr>
              <a:defRPr baseline="0">
                <a:solidFill>
                  <a:schemeClr val="bg2"/>
                </a:solidFill>
              </a:defRPr>
            </a:lvl4pPr>
            <a:lvl5pPr>
              <a:defRPr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73A3D07B-1843-4D12-B903-24854D79DD27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92C95-A5F8-4D0B-879E-2682C64EFD52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501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527041D6-7D97-476B-8C4E-E19CC9A1CC8C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EA13D0-7674-4C8E-8D53-52307CE82C8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50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35464"/>
                </a:solidFill>
              </a:defRPr>
            </a:lvl1pPr>
            <a:lvl2pPr>
              <a:defRPr baseline="0">
                <a:solidFill>
                  <a:srgbClr val="435464"/>
                </a:solidFill>
              </a:defRPr>
            </a:lvl2pPr>
            <a:lvl3pPr>
              <a:defRPr baseline="0">
                <a:solidFill>
                  <a:srgbClr val="435464"/>
                </a:solidFill>
              </a:defRPr>
            </a:lvl3pPr>
            <a:lvl4pPr>
              <a:defRPr baseline="0">
                <a:solidFill>
                  <a:srgbClr val="435464"/>
                </a:solidFill>
              </a:defRPr>
            </a:lvl4pPr>
            <a:lvl5pPr>
              <a:defRPr baseline="0">
                <a:solidFill>
                  <a:srgbClr val="43546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E082571-F0EA-4759-A42D-CD73D9E88CF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0AF5F-9F9D-4B82-9CE4-094F2AAF9F7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5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2706FB76-3A1A-4F31-ABC1-ABF910F7A49E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58DE0-8ABF-4496-8397-4AADDAD0CEE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532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9BF74055-86B2-4335-AFC1-EA5AE62BBEAF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3CA11E-FD20-44B6-B433-29172026762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4037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4D3F94D-712E-43DA-9D7A-0491291A35A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9AE81-5E93-4BA3-AD6F-FD647CA90325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1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08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8AA9CB1B-16BC-4B91-A9F7-0014B54FA67B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3671D-0B39-46A7-8933-FE495D488DA1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1192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B2EF6A4F-2947-4FE0-B418-25AE162C218B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C19FA1-A7EF-4582-A826-C6F5BF8FDBE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075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A4348E98-35E0-4705-BC49-4695B2012706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7AEEF8-5D8F-4411-ABCC-351725095EB6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2979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C97AECD6-D387-40F8-9610-47460C8FDF05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8852A-25C3-4616-A92B-6FA9D8C4B01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636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F8F719DE-2F98-49EC-9963-1E3737AD99A3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D5252-EF69-4FAB-8E3E-8C8C8E8F3254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327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fld id="{75BE39F0-E568-4300-A7A8-22429D11ACA3}" type="datetimeFigureOut">
              <a:rPr lang="en-US">
                <a:cs typeface="Arial" panose="020B0604020202020204" pitchFamily="34" charset="0"/>
              </a:rPr>
              <a:pPr>
                <a:defRPr/>
              </a:pPr>
              <a:t>7/12/2020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457200" eaLnBrk="1" fontAlgn="auto" hangingPunct="1">
              <a:spcBef>
                <a:spcPts val="0"/>
              </a:spcBef>
              <a:spcAft>
                <a:spcPts val="0"/>
              </a:spcAft>
              <a:defRPr sz="1800" b="0">
                <a:solidFill>
                  <a:srgbClr val="98012E"/>
                </a:solidFill>
                <a:latin typeface="Arial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1" hangingPunct="1">
              <a:defRPr sz="1800" b="0" smtClean="0">
                <a:solidFill>
                  <a:srgbClr val="98012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33A248-AABB-4A0E-A881-23E4B9BC76ED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4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0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88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cMaster</a:t>
            </a:r>
            <a:r>
              <a:rPr lang="en-US" dirty="0"/>
              <a:t>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2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35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GRAY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5780166"/>
            <a:ext cx="1307921" cy="753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2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736522"/>
            <a:ext cx="9144000" cy="1214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09" y="320261"/>
            <a:ext cx="1972365" cy="12327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239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06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3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35763"/>
            <a:ext cx="9144000" cy="122237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6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320675"/>
            <a:ext cx="197326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240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796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ogoForPPwhit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5776913"/>
            <a:ext cx="13112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605588"/>
            <a:ext cx="9144000" cy="2524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00" name="Text Placeholder 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Title Placeholder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29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43546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43546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3546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3546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354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u="sng" dirty="0"/>
              <a:t>NRG CC009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3300" dirty="0"/>
              <a:t>Phase III Trial of Stereotactic Radiosurgery versus Hippocampal Avoidant WBRT for 	Small Cell Lung Cancer Brain Metastases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768590"/>
            <a:ext cx="91440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800" dirty="0">
                <a:solidFill>
                  <a:srgbClr val="435464"/>
                </a:solidFill>
              </a:rPr>
              <a:t>PIs: Chad </a:t>
            </a:r>
            <a:r>
              <a:rPr lang="en-US" sz="1800" dirty="0" err="1">
                <a:solidFill>
                  <a:srgbClr val="435464"/>
                </a:solidFill>
              </a:rPr>
              <a:t>Rusthoven</a:t>
            </a:r>
            <a:r>
              <a:rPr lang="en-US" sz="1800" dirty="0">
                <a:solidFill>
                  <a:srgbClr val="435464"/>
                </a:solidFill>
              </a:rPr>
              <a:t>, MD, and Vinai Gondi, MD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3B4A57"/>
                </a:solidFill>
              </a:rPr>
              <a:t>Alliance: Steven </a:t>
            </a:r>
            <a:r>
              <a:rPr lang="en-US" sz="1800" dirty="0" err="1">
                <a:solidFill>
                  <a:srgbClr val="3B4A57"/>
                </a:solidFill>
              </a:rPr>
              <a:t>Schild</a:t>
            </a:r>
            <a:r>
              <a:rPr lang="en-US" sz="1800" dirty="0">
                <a:solidFill>
                  <a:srgbClr val="3B4A57"/>
                </a:solidFill>
              </a:rPr>
              <a:t>, MD 	Med </a:t>
            </a:r>
            <a:r>
              <a:rPr lang="en-US" sz="1800" dirty="0" err="1">
                <a:solidFill>
                  <a:srgbClr val="3B4A57"/>
                </a:solidFill>
              </a:rPr>
              <a:t>Onc</a:t>
            </a:r>
            <a:r>
              <a:rPr lang="en-US" sz="1800" dirty="0">
                <a:solidFill>
                  <a:srgbClr val="3B4A57"/>
                </a:solidFill>
              </a:rPr>
              <a:t>: D. Ross </a:t>
            </a:r>
            <a:r>
              <a:rPr lang="en-US" sz="1800" dirty="0" err="1">
                <a:solidFill>
                  <a:srgbClr val="3B4A57"/>
                </a:solidFill>
              </a:rPr>
              <a:t>Camidge</a:t>
            </a:r>
            <a:r>
              <a:rPr lang="en-US" sz="1800" dirty="0">
                <a:solidFill>
                  <a:srgbClr val="3B4A57"/>
                </a:solidFill>
              </a:rPr>
              <a:t>, MD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err="1">
                <a:solidFill>
                  <a:srgbClr val="435464"/>
                </a:solidFill>
              </a:rPr>
              <a:t>Neurocog</a:t>
            </a:r>
            <a:r>
              <a:rPr lang="en-US" sz="1800" dirty="0">
                <a:solidFill>
                  <a:srgbClr val="435464"/>
                </a:solidFill>
              </a:rPr>
              <a:t>: Jeffrey </a:t>
            </a:r>
            <a:r>
              <a:rPr lang="en-US" sz="1800" dirty="0" err="1">
                <a:solidFill>
                  <a:srgbClr val="435464"/>
                </a:solidFill>
              </a:rPr>
              <a:t>Wefel</a:t>
            </a:r>
            <a:r>
              <a:rPr lang="en-US" sz="1800" dirty="0">
                <a:solidFill>
                  <a:srgbClr val="435464"/>
                </a:solidFill>
              </a:rPr>
              <a:t>, PhD	QOL: Terri Armstrong, PhD	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435464"/>
                </a:solidFill>
              </a:rPr>
              <a:t>Imaging: Joshua Palmer, MD and Joe </a:t>
            </a:r>
            <a:r>
              <a:rPr lang="en-US" sz="1800" dirty="0" err="1">
                <a:solidFill>
                  <a:srgbClr val="435464"/>
                </a:solidFill>
              </a:rPr>
              <a:t>Bovi</a:t>
            </a:r>
            <a:r>
              <a:rPr lang="en-US" sz="1800" dirty="0">
                <a:solidFill>
                  <a:srgbClr val="435464"/>
                </a:solidFill>
              </a:rPr>
              <a:t>, MD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435464"/>
                </a:solidFill>
              </a:rPr>
              <a:t>Rad </a:t>
            </a:r>
            <a:r>
              <a:rPr lang="en-US" sz="1800" dirty="0" err="1">
                <a:solidFill>
                  <a:srgbClr val="435464"/>
                </a:solidFill>
              </a:rPr>
              <a:t>Onc</a:t>
            </a:r>
            <a:r>
              <a:rPr lang="en-US" sz="1800" dirty="0">
                <a:solidFill>
                  <a:srgbClr val="435464"/>
                </a:solidFill>
              </a:rPr>
              <a:t>: Paul Brown, MD Comp Effectiveness: Mark Mishra, MD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>
                <a:solidFill>
                  <a:srgbClr val="435464"/>
                </a:solidFill>
              </a:rPr>
              <a:t>Stats: Stephanie Pugh, PhD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800" dirty="0">
              <a:solidFill>
                <a:srgbClr val="435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" y="1424169"/>
            <a:ext cx="9026435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Whole-brain radiotherapy is standard of care for small-cell lung cancer brain metastases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Prior brain metastasis trials of SRS vs WBRT or HA-WBRT did not include small-cell lung cancer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Cognitive toxicity from WBRT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Mitigated with SRS, memantine, hippocampal avoidance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Historic objections to SRS in small-cell related to concern for short interval CNS progression impacting OS</a:t>
            </a:r>
          </a:p>
        </p:txBody>
      </p:sp>
    </p:spTree>
    <p:extLst>
      <p:ext uri="{BB962C8B-B14F-4D97-AF65-F5344CB8AC3E}">
        <p14:creationId xmlns:p14="http://schemas.microsoft.com/office/powerpoint/2010/main" val="118054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-215219"/>
            <a:ext cx="8229600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6747"/>
            <a:ext cx="9144000" cy="505311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Emerging evidence re: SRS for SCLC brain mets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</a:rPr>
              <a:t>FIRE-SCLC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:		SRS (n=710) vs WBRT 					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					</a:t>
            </a:r>
            <a:r>
              <a:rPr lang="en-US" sz="1900" dirty="0">
                <a:solidFill>
                  <a:schemeClr val="tx2"/>
                </a:solidFill>
              </a:rPr>
              <a:t>Median OS 8.5 </a:t>
            </a:r>
            <a:r>
              <a:rPr lang="en-US" sz="1900" dirty="0" err="1">
                <a:solidFill>
                  <a:schemeClr val="tx2"/>
                </a:solidFill>
              </a:rPr>
              <a:t>mo</a:t>
            </a:r>
            <a:r>
              <a:rPr lang="en-US" sz="1900" dirty="0">
                <a:solidFill>
                  <a:schemeClr val="tx2"/>
                </a:solidFill>
              </a:rPr>
              <a:t>, median time to CNS prog 8.1 </a:t>
            </a:r>
            <a:r>
              <a:rPr lang="en-US" sz="1900" dirty="0" err="1">
                <a:solidFill>
                  <a:schemeClr val="tx2"/>
                </a:solidFill>
              </a:rPr>
              <a:t>mo</a:t>
            </a:r>
            <a:endParaRPr lang="en-US" sz="1900" dirty="0">
              <a:solidFill>
                <a:schemeClr val="tx2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r>
              <a:rPr lang="en-US" sz="1900" dirty="0">
                <a:solidFill>
                  <a:schemeClr val="tx2"/>
                </a:solidFill>
              </a:rPr>
              <a:t>					WBRT </a:t>
            </a:r>
            <a:r>
              <a:rPr lang="en-US" sz="1900" dirty="0" err="1">
                <a:solidFill>
                  <a:schemeClr val="tx2"/>
                </a:solidFill>
              </a:rPr>
              <a:t>assoc</a:t>
            </a:r>
            <a:r>
              <a:rPr lang="en-US" sz="1900" dirty="0">
                <a:solidFill>
                  <a:schemeClr val="tx2"/>
                </a:solidFill>
              </a:rPr>
              <a:t> with improved time to CNS prog, but no OS advantage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</a:rPr>
              <a:t>Serizawa et al</a:t>
            </a:r>
            <a:r>
              <a:rPr lang="en-US" sz="2000" baseline="30000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: 	SRS SCLC n=34 vs. NSCLC n=211</a:t>
            </a:r>
          </a:p>
          <a:p>
            <a:pPr marL="914400" lvl="2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				Comparable OS, CNS control, neurologic death</a:t>
            </a:r>
          </a:p>
          <a:p>
            <a:pPr marL="914400" lvl="2" indent="0">
              <a:spcAft>
                <a:spcPts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</a:rPr>
              <a:t>Yomo, Hayashi</a:t>
            </a:r>
            <a:r>
              <a:rPr lang="en-US" sz="2000" baseline="30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: 	SRS SCLC n=70 (46 without prior PCI/WBRT)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					Med OS 7.8 </a:t>
            </a:r>
            <a:r>
              <a:rPr lang="en-US" sz="2000" dirty="0" err="1">
                <a:solidFill>
                  <a:schemeClr val="tx2"/>
                </a:solidFill>
              </a:rPr>
              <a:t>mos</a:t>
            </a:r>
            <a:endParaRPr lang="en-US" sz="2000" dirty="0">
              <a:solidFill>
                <a:schemeClr val="tx2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</a:rPr>
              <a:t>NCDB</a:t>
            </a:r>
            <a:r>
              <a:rPr lang="en-US" sz="2000" baseline="30000" dirty="0">
                <a:solidFill>
                  <a:schemeClr val="tx2"/>
                </a:solidFill>
              </a:rPr>
              <a:t>4</a:t>
            </a:r>
            <a:r>
              <a:rPr lang="en-US" sz="2000" dirty="0">
                <a:solidFill>
                  <a:schemeClr val="tx2"/>
                </a:solidFill>
              </a:rPr>
              <a:t>: 			N=200 SRS vs. WBRT for SCLC brain </a:t>
            </a:r>
            <a:r>
              <a:rPr lang="en-US" sz="2000" dirty="0" err="1">
                <a:solidFill>
                  <a:schemeClr val="tx2"/>
                </a:solidFill>
              </a:rPr>
              <a:t>mets</a:t>
            </a:r>
            <a:endParaRPr lang="en-US" sz="2000" dirty="0">
              <a:solidFill>
                <a:schemeClr val="tx2"/>
              </a:solidFill>
            </a:endParaRP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					Favorable OS with SRS overall and in matched data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sz="2000" dirty="0">
                <a:solidFill>
                  <a:schemeClr val="tx2"/>
                </a:solidFill>
              </a:rPr>
              <a:t>Cifarelli et al</a:t>
            </a:r>
            <a:r>
              <a:rPr lang="en-US" sz="2000" baseline="30000" dirty="0">
                <a:solidFill>
                  <a:schemeClr val="tx2"/>
                </a:solidFill>
              </a:rPr>
              <a:t>5</a:t>
            </a:r>
            <a:r>
              <a:rPr lang="en-US" sz="2000" dirty="0">
                <a:solidFill>
                  <a:schemeClr val="tx2"/>
                </a:solidFill>
              </a:rPr>
              <a:t>: 		N=293 SRS (61 without prior PCI/WBRT)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					Median OS 7.5 </a:t>
            </a:r>
            <a:r>
              <a:rPr lang="en-US" sz="2000" dirty="0" err="1">
                <a:solidFill>
                  <a:schemeClr val="tx2"/>
                </a:solidFill>
              </a:rPr>
              <a:t>mo</a:t>
            </a:r>
            <a:r>
              <a:rPr lang="en-US" sz="2000" dirty="0">
                <a:solidFill>
                  <a:schemeClr val="tx2"/>
                </a:solidFill>
              </a:rPr>
              <a:t> with upfront SRS, necrosis rate 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91148" y="5962492"/>
            <a:ext cx="7344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>
                <a:cs typeface="Helvetica"/>
              </a:rPr>
              <a:t>1</a:t>
            </a:r>
            <a:r>
              <a:rPr lang="en-US" sz="1400" b="1" dirty="0">
                <a:cs typeface="Helvetica"/>
              </a:rPr>
              <a:t>Rusthoven, </a:t>
            </a:r>
            <a:r>
              <a:rPr lang="en-US" sz="1400" b="1" i="1" dirty="0">
                <a:cs typeface="Helvetica"/>
              </a:rPr>
              <a:t>JAMA Oncology </a:t>
            </a:r>
            <a:r>
              <a:rPr lang="en-US" sz="1400" b="1" dirty="0">
                <a:cs typeface="Helvetica"/>
              </a:rPr>
              <a:t>2020 </a:t>
            </a:r>
            <a:r>
              <a:rPr lang="en-US" sz="1400" b="1" baseline="30000" dirty="0">
                <a:cs typeface="Helvetica"/>
              </a:rPr>
              <a:t>2</a:t>
            </a:r>
            <a:r>
              <a:rPr lang="en-US" sz="1400" b="1" dirty="0">
                <a:cs typeface="Helvetica"/>
              </a:rPr>
              <a:t>Serizawa, </a:t>
            </a:r>
            <a:r>
              <a:rPr lang="en-US" sz="1400" b="1" i="1" dirty="0">
                <a:cs typeface="Helvetica"/>
              </a:rPr>
              <a:t>JNS </a:t>
            </a:r>
            <a:r>
              <a:rPr lang="en-US" sz="1400" b="1" dirty="0">
                <a:cs typeface="Helvetica"/>
              </a:rPr>
              <a:t>2002, </a:t>
            </a:r>
            <a:r>
              <a:rPr lang="en-US" sz="1400" b="1" baseline="30000" dirty="0">
                <a:cs typeface="Helvetica"/>
              </a:rPr>
              <a:t>3</a:t>
            </a:r>
            <a:r>
              <a:rPr lang="en-US" sz="1400" b="1" dirty="0">
                <a:cs typeface="Helvetica"/>
              </a:rPr>
              <a:t>Yomo, </a:t>
            </a:r>
            <a:r>
              <a:rPr lang="en-US" sz="1400" b="1" i="1" dirty="0">
                <a:cs typeface="Helvetica"/>
              </a:rPr>
              <a:t>BMC Cancer </a:t>
            </a:r>
            <a:r>
              <a:rPr lang="en-US" sz="1400" b="1" dirty="0">
                <a:cs typeface="Helvetica"/>
              </a:rPr>
              <a:t>2015,</a:t>
            </a:r>
            <a:r>
              <a:rPr lang="en-US" sz="1400" b="1" baseline="30000" dirty="0">
                <a:cs typeface="Helvetica"/>
              </a:rPr>
              <a:t> 4</a:t>
            </a:r>
            <a:r>
              <a:rPr lang="en-US" sz="1400" b="1" dirty="0">
                <a:cs typeface="Helvetica"/>
              </a:rPr>
              <a:t>Robin, </a:t>
            </a:r>
            <a:r>
              <a:rPr lang="en-US" sz="1400" b="1" i="1" dirty="0">
                <a:cs typeface="Helvetica"/>
              </a:rPr>
              <a:t>Lung Cancer </a:t>
            </a:r>
            <a:r>
              <a:rPr lang="en-US" sz="1400" b="1" dirty="0">
                <a:cs typeface="Helvetica"/>
              </a:rPr>
              <a:t>2018, </a:t>
            </a:r>
            <a:r>
              <a:rPr lang="en-US" sz="1400" b="1" baseline="30000" dirty="0">
                <a:cs typeface="Helvetica"/>
              </a:rPr>
              <a:t>5</a:t>
            </a:r>
            <a:r>
              <a:rPr lang="en-US" sz="1400" b="1" dirty="0">
                <a:cs typeface="Helvetica"/>
              </a:rPr>
              <a:t>Cifarelli, </a:t>
            </a:r>
            <a:r>
              <a:rPr lang="en-US" sz="1400" b="1" i="1" dirty="0">
                <a:cs typeface="Helvetica"/>
              </a:rPr>
              <a:t>Neurosurgery</a:t>
            </a:r>
            <a:r>
              <a:rPr lang="en-US" sz="1400" b="1" dirty="0">
                <a:cs typeface="Helvetica"/>
              </a:rPr>
              <a:t> 2019, </a:t>
            </a:r>
          </a:p>
        </p:txBody>
      </p:sp>
    </p:spTree>
    <p:extLst>
      <p:ext uri="{BB962C8B-B14F-4D97-AF65-F5344CB8AC3E}">
        <p14:creationId xmlns:p14="http://schemas.microsoft.com/office/powerpoint/2010/main" val="6889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BF4BAE-D349-4EDA-8319-B227CF388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70" y="1066709"/>
            <a:ext cx="9066030" cy="24679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9EE41B-9853-47A1-9561-F1669E87FF53}"/>
              </a:ext>
            </a:extLst>
          </p:cNvPr>
          <p:cNvSpPr txBox="1"/>
          <p:nvPr/>
        </p:nvSpPr>
        <p:spPr>
          <a:xfrm>
            <a:off x="163031" y="89255"/>
            <a:ext cx="7768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First-line Radiosurgery vs Whole-Brain Radiotherapy for Small Cell Lung Cancer Brain Metastases: The FIRE-SCLC Cohort Study</a:t>
            </a:r>
          </a:p>
          <a:p>
            <a:r>
              <a:rPr lang="en-US" sz="1400" dirty="0"/>
              <a:t>Rusthoven et al., </a:t>
            </a:r>
            <a:r>
              <a:rPr lang="en-US" sz="1400" i="1" dirty="0"/>
              <a:t>JAMA Oncology</a:t>
            </a:r>
            <a:r>
              <a:rPr lang="en-US" sz="1400" dirty="0"/>
              <a:t>. 2020 Jun 4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2B4D8-34B1-470A-877B-5652E209191D}"/>
              </a:ext>
            </a:extLst>
          </p:cNvPr>
          <p:cNvSpPr txBox="1"/>
          <p:nvPr/>
        </p:nvSpPr>
        <p:spPr>
          <a:xfrm>
            <a:off x="2906233" y="2466556"/>
            <a:ext cx="836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Helvetica"/>
              </a:rPr>
              <a:t>OS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6117B-CE57-497C-AF60-B22DC8312A32}"/>
              </a:ext>
            </a:extLst>
          </p:cNvPr>
          <p:cNvSpPr txBox="1"/>
          <p:nvPr/>
        </p:nvSpPr>
        <p:spPr>
          <a:xfrm>
            <a:off x="6053469" y="2906957"/>
            <a:ext cx="283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Helvetica"/>
              </a:rPr>
              <a:t>CNS progression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CD8BC-5348-4DE1-BE73-AEDA67463B9B}"/>
              </a:ext>
            </a:extLst>
          </p:cNvPr>
          <p:cNvSpPr txBox="1"/>
          <p:nvPr/>
        </p:nvSpPr>
        <p:spPr>
          <a:xfrm>
            <a:off x="334924" y="3759105"/>
            <a:ext cx="88090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400" b="1" dirty="0">
                <a:solidFill>
                  <a:srgbClr val="3B4A57"/>
                </a:solidFill>
                <a:cs typeface="Helvetica"/>
              </a:rPr>
              <a:t>Retrospective (28 centers in Asia, North America, Europe)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400" b="1" dirty="0">
                <a:solidFill>
                  <a:srgbClr val="3B4A57"/>
                </a:solidFill>
                <a:cs typeface="Helvetica"/>
              </a:rPr>
              <a:t>710 patients treated with first-line SRS without prior PCI or WBRT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400" b="1" dirty="0">
                <a:solidFill>
                  <a:srgbClr val="3B4A57"/>
                </a:solidFill>
                <a:cs typeface="Helvetica"/>
              </a:rPr>
              <a:t>Propensity score matched analyses demonstrated superior time to CNS progression with WBRT, but no OS advantage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400" b="1" dirty="0">
                <a:solidFill>
                  <a:srgbClr val="3B4A57"/>
                </a:solidFill>
                <a:cs typeface="Helvetica"/>
              </a:rPr>
              <a:t>After SRS, 34% underwent salvage SRS vs 16% salvage WBRT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1400" b="1" dirty="0">
                <a:solidFill>
                  <a:srgbClr val="3B4A57"/>
                </a:solidFill>
                <a:cs typeface="Helvetica"/>
              </a:rPr>
              <a:t>Leptomeningeal progression (10.8%), neurological mortality (12.4%)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en-US" sz="1400" b="1" dirty="0">
              <a:solidFill>
                <a:srgbClr val="3B4A57"/>
              </a:solidFill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1545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63" y="0"/>
            <a:ext cx="8229600" cy="11430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00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Practice-changing evidence re: WBRT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b="16536"/>
          <a:stretch/>
        </p:blipFill>
        <p:spPr bwMode="auto">
          <a:xfrm>
            <a:off x="895008" y="3978360"/>
            <a:ext cx="4204203" cy="190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" t="3989" b="9261"/>
          <a:stretch/>
        </p:blipFill>
        <p:spPr bwMode="auto">
          <a:xfrm>
            <a:off x="895008" y="1831961"/>
            <a:ext cx="4204203" cy="201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643360" y="2612079"/>
            <a:ext cx="13520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dirty="0" err="1">
                <a:solidFill>
                  <a:schemeClr val="accent1"/>
                </a:solidFill>
              </a:rPr>
              <a:t>WBRT+Mem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643360" y="2201906"/>
            <a:ext cx="7979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dirty="0">
                <a:solidFill>
                  <a:schemeClr val="accent1"/>
                </a:solidFill>
              </a:rPr>
              <a:t>WBRT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637070" y="4255945"/>
            <a:ext cx="16115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dirty="0" err="1">
                <a:solidFill>
                  <a:schemeClr val="accent1"/>
                </a:solidFill>
              </a:rPr>
              <a:t>WBRT+Mem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637070" y="4692366"/>
            <a:ext cx="2000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600" dirty="0" err="1">
                <a:solidFill>
                  <a:schemeClr val="accent1"/>
                </a:solidFill>
              </a:rPr>
              <a:t>HA-WBRT+Mem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5417" y="1904193"/>
            <a:ext cx="2957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Helvetica"/>
              </a:rPr>
              <a:t>RTOG 0614</a:t>
            </a:r>
            <a:r>
              <a:rPr lang="en-US" sz="2000" baseline="30000" dirty="0">
                <a:solidFill>
                  <a:srgbClr val="000000"/>
                </a:solidFill>
                <a:cs typeface="Helvetica"/>
              </a:rPr>
              <a:t>1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: </a:t>
            </a:r>
          </a:p>
          <a:p>
            <a:r>
              <a:rPr lang="en-US" sz="2000" dirty="0">
                <a:solidFill>
                  <a:srgbClr val="000000"/>
                </a:solidFill>
                <a:cs typeface="Helvetica"/>
              </a:rPr>
              <a:t>	Hazard ratio of 	</a:t>
            </a:r>
            <a:r>
              <a:rPr lang="en-US" sz="2000" dirty="0" err="1">
                <a:solidFill>
                  <a:srgbClr val="000000"/>
                </a:solidFill>
                <a:cs typeface="Helvetica"/>
              </a:rPr>
              <a:t>memantine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=0.78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5417" y="4086667"/>
            <a:ext cx="37817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Helvetica"/>
              </a:rPr>
              <a:t>NRG CC001</a:t>
            </a:r>
            <a:r>
              <a:rPr lang="en-US" sz="2000" baseline="30000" dirty="0">
                <a:solidFill>
                  <a:srgbClr val="000000"/>
                </a:solidFill>
                <a:cs typeface="Helvetica"/>
              </a:rPr>
              <a:t>2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: </a:t>
            </a:r>
          </a:p>
          <a:p>
            <a:r>
              <a:rPr lang="en-US" sz="2000" dirty="0">
                <a:solidFill>
                  <a:srgbClr val="000000"/>
                </a:solidFill>
                <a:cs typeface="Helvetica"/>
              </a:rPr>
              <a:t>	Hazard ratio of 	hippocampal avoidance </a:t>
            </a:r>
          </a:p>
          <a:p>
            <a:r>
              <a:rPr lang="en-US" sz="2000" dirty="0">
                <a:solidFill>
                  <a:srgbClr val="000000"/>
                </a:solidFill>
                <a:cs typeface="Helvetica"/>
              </a:rPr>
              <a:t>	added to </a:t>
            </a:r>
            <a:r>
              <a:rPr lang="en-US" sz="2000" dirty="0" err="1">
                <a:solidFill>
                  <a:srgbClr val="000000"/>
                </a:solidFill>
                <a:cs typeface="Helvetica"/>
              </a:rPr>
              <a:t>memantine</a:t>
            </a:r>
            <a:r>
              <a:rPr lang="en-US" sz="2000" dirty="0">
                <a:solidFill>
                  <a:srgbClr val="000000"/>
                </a:solidFill>
                <a:cs typeface="Helvetica"/>
              </a:rPr>
              <a:t>=0.74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6625" y="6308863"/>
            <a:ext cx="566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baseline="30000" dirty="0">
                <a:cs typeface="Helvetica"/>
              </a:rPr>
              <a:t>1</a:t>
            </a:r>
            <a:r>
              <a:rPr lang="en-US" sz="1400" b="1" dirty="0">
                <a:cs typeface="Helvetica"/>
              </a:rPr>
              <a:t>Brown et al. </a:t>
            </a:r>
            <a:r>
              <a:rPr lang="en-US" sz="1400" b="1" dirty="0" err="1">
                <a:cs typeface="Helvetica"/>
              </a:rPr>
              <a:t>Neuro-Onc</a:t>
            </a:r>
            <a:r>
              <a:rPr lang="en-US" sz="1400" b="1" dirty="0">
                <a:cs typeface="Helvetica"/>
              </a:rPr>
              <a:t> 2013	</a:t>
            </a:r>
            <a:r>
              <a:rPr lang="en-US" sz="1400" b="1" baseline="30000" dirty="0">
                <a:cs typeface="Helvetica"/>
              </a:rPr>
              <a:t>2</a:t>
            </a:r>
            <a:r>
              <a:rPr lang="en-US" sz="1400" b="1" dirty="0">
                <a:cs typeface="Helvetica"/>
              </a:rPr>
              <a:t>Brown, Gondi et al. JCO 2020</a:t>
            </a:r>
            <a:endParaRPr lang="en-US" altLang="en-US" sz="1400" b="1" dirty="0">
              <a:solidFill>
                <a:srgbClr val="98012E"/>
              </a:solidFill>
              <a:cs typeface="Helvetica" panose="020B0604020202020204" pitchFamily="34" charset="0"/>
            </a:endParaRPr>
          </a:p>
          <a:p>
            <a:endParaRPr lang="en-US" sz="1400" b="1" dirty="0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992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3296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NRG CC009: Phase III Trial Stereotactic Radiosurgery versus Hippocampal-Avoidant Whole-Brain Radiotherapy </a:t>
            </a:r>
            <a:r>
              <a:rPr lang="en-US" sz="2400" dirty="0"/>
              <a:t>for </a:t>
            </a:r>
            <a:br>
              <a:rPr lang="en-US" sz="2400" dirty="0"/>
            </a:br>
            <a:r>
              <a:rPr lang="en-US" sz="2400" dirty="0"/>
              <a:t>10 or Fewer Brain Metastases from Small Cell Lung Cancer</a:t>
            </a:r>
            <a:r>
              <a:rPr lang="en-US" altLang="en-US" sz="2400" dirty="0">
                <a:solidFill>
                  <a:srgbClr val="FFFF00"/>
                </a:solidFill>
              </a:rPr>
              <a:t/>
            </a:r>
            <a:br>
              <a:rPr lang="en-US" altLang="en-US" sz="2400" dirty="0">
                <a:solidFill>
                  <a:srgbClr val="FFFF00"/>
                </a:solidFill>
              </a:rPr>
            </a:br>
            <a:r>
              <a:rPr lang="en-US" altLang="en-US" sz="1600" dirty="0"/>
              <a:t>PIs: Chad </a:t>
            </a:r>
            <a:r>
              <a:rPr lang="en-US" altLang="en-US" sz="1600" dirty="0" err="1"/>
              <a:t>Rusthoven</a:t>
            </a:r>
            <a:r>
              <a:rPr lang="en-US" altLang="en-US" sz="1600" dirty="0"/>
              <a:t> (</a:t>
            </a:r>
            <a:r>
              <a:rPr lang="en-US" altLang="en-US" sz="1600" dirty="0" err="1"/>
              <a:t>Univ</a:t>
            </a:r>
            <a:r>
              <a:rPr lang="en-US" altLang="en-US" sz="1600" dirty="0"/>
              <a:t> of Colorado) + Vinai Gondi (Northwestern)</a:t>
            </a:r>
            <a:r>
              <a:rPr lang="en-US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3077" name="Text Box 33"/>
          <p:cNvSpPr txBox="1">
            <a:spLocks noChangeArrowheads="1"/>
          </p:cNvSpPr>
          <p:nvPr/>
        </p:nvSpPr>
        <p:spPr bwMode="auto">
          <a:xfrm>
            <a:off x="5795963" y="5279918"/>
            <a:ext cx="3074986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rgbClr val="435464"/>
                </a:solidFill>
                <a:cs typeface="Arial" panose="020B0604020202020204" pitchFamily="34" charset="0"/>
              </a:rPr>
              <a:t>Sample Size: 	200 patients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392113" y="2724426"/>
            <a:ext cx="2309812" cy="138499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Brain Mets from Small Cell Lung </a:t>
            </a:r>
            <a:r>
              <a:rPr lang="en-US" sz="2800" dirty="0" err="1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Ca</a:t>
            </a:r>
            <a:endParaRPr lang="en-US" sz="2800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>
            <a:off x="2244725" y="3460252"/>
            <a:ext cx="457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876550" y="1783852"/>
            <a:ext cx="304800" cy="30321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Stratify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255434" y="2675422"/>
            <a:ext cx="2074863" cy="138499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DS-GPA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Exposure to NCF Testing*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5414963" y="1631452"/>
            <a:ext cx="381000" cy="33972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Randomi </a:t>
            </a:r>
            <a:r>
              <a:rPr lang="en-US" dirty="0" err="1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ze</a:t>
            </a:r>
            <a:endParaRPr lang="en-US" dirty="0">
              <a:solidFill>
                <a:srgbClr val="435464"/>
              </a:solidFill>
              <a:latin typeface="Garamond" charset="0"/>
              <a:cs typeface="Arial" panose="020B0604020202020204" pitchFamily="34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 flipV="1">
            <a:off x="5972175" y="3015752"/>
            <a:ext cx="642938" cy="5207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5972175" y="3688852"/>
            <a:ext cx="642938" cy="4381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98012E"/>
              </a:solidFill>
              <a:cs typeface="Arial" panose="020B0604020202020204" pitchFamily="34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6681081" y="2615702"/>
            <a:ext cx="2077158" cy="400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SRS alone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681080" y="4127002"/>
            <a:ext cx="2077158" cy="707886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HA-WBRT 	      30 </a:t>
            </a:r>
            <a:r>
              <a:rPr lang="en-US" sz="2000" dirty="0" err="1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Gy</a:t>
            </a:r>
            <a:r>
              <a:rPr lang="en-US" sz="2000" dirty="0">
                <a:solidFill>
                  <a:srgbClr val="435464"/>
                </a:solidFill>
                <a:latin typeface="Garamond" charset="0"/>
                <a:cs typeface="Arial" panose="020B0604020202020204" pitchFamily="34" charset="0"/>
              </a:rPr>
              <a:t>/10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2092531" y="5900543"/>
            <a:ext cx="6778419" cy="69249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300" u="sng" dirty="0">
                <a:solidFill>
                  <a:srgbClr val="435464"/>
                </a:solidFill>
                <a:cs typeface="Arial" panose="020B0604020202020204" pitchFamily="34" charset="0"/>
              </a:rPr>
              <a:t>Basic Statistical Design: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Cognitive </a:t>
            </a:r>
            <a:r>
              <a:rPr lang="en-US" sz="1300" dirty="0" err="1">
                <a:solidFill>
                  <a:srgbClr val="435464"/>
                </a:solidFill>
                <a:cs typeface="Arial" panose="020B0604020202020204" pitchFamily="34" charset="0"/>
              </a:rPr>
              <a:t>fxn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 failure 58.8% at 6 </a:t>
            </a:r>
            <a:r>
              <a:rPr lang="en-US" sz="1300" dirty="0" err="1">
                <a:solidFill>
                  <a:srgbClr val="435464"/>
                </a:solidFill>
                <a:cs typeface="Arial" panose="020B0604020202020204" pitchFamily="34" charset="0"/>
              </a:rPr>
              <a:t>mos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 with </a:t>
            </a:r>
            <a:r>
              <a:rPr lang="en-US" sz="1300" dirty="0" err="1">
                <a:solidFill>
                  <a:srgbClr val="435464"/>
                </a:solidFill>
                <a:cs typeface="Arial" panose="020B0604020202020204" pitchFamily="34" charset="0"/>
              </a:rPr>
              <a:t>HA-WBRT+mem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 vs. 41.8% at 6 </a:t>
            </a:r>
            <a:r>
              <a:rPr lang="en-US" sz="1300" dirty="0" err="1">
                <a:solidFill>
                  <a:srgbClr val="435464"/>
                </a:solidFill>
                <a:cs typeface="Arial" panose="020B0604020202020204" pitchFamily="34" charset="0"/>
              </a:rPr>
              <a:t>mos</a:t>
            </a: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 with SRS. </a:t>
            </a:r>
          </a:p>
          <a:p>
            <a:pPr>
              <a:defRPr/>
            </a:pPr>
            <a:r>
              <a:rPr lang="en-US" sz="1300" dirty="0">
                <a:solidFill>
                  <a:srgbClr val="435464"/>
                </a:solidFill>
                <a:cs typeface="Arial" panose="020B0604020202020204" pitchFamily="34" charset="0"/>
              </a:rPr>
              <a:t>150 analyzable </a:t>
            </a:r>
            <a:r>
              <a:rPr lang="en-US" sz="1300" dirty="0" err="1">
                <a:solidFill>
                  <a:srgbClr val="435464"/>
                </a:solidFill>
                <a:cs typeface="Arial" panose="020B0604020202020204" pitchFamily="34" charset="0"/>
              </a:rPr>
              <a:t>pts</a:t>
            </a:r>
            <a:endParaRPr lang="en-US" sz="1300" dirty="0">
              <a:solidFill>
                <a:srgbClr val="435464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2092531" y="5579955"/>
            <a:ext cx="6778419" cy="30777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srgbClr val="435464"/>
                </a:solidFill>
                <a:cs typeface="Arial" panose="020B0604020202020204" pitchFamily="34" charset="0"/>
              </a:rPr>
              <a:t>Primary </a:t>
            </a:r>
            <a:r>
              <a:rPr lang="en-US" sz="1400" dirty="0" err="1">
                <a:solidFill>
                  <a:srgbClr val="435464"/>
                </a:solidFill>
                <a:cs typeface="Arial" panose="020B0604020202020204" pitchFamily="34" charset="0"/>
              </a:rPr>
              <a:t>endpt</a:t>
            </a:r>
            <a:r>
              <a:rPr lang="en-US" sz="1400" dirty="0">
                <a:solidFill>
                  <a:srgbClr val="435464"/>
                </a:solidFill>
                <a:cs typeface="Arial" panose="020B0604020202020204" pitchFamily="34" charset="0"/>
              </a:rPr>
              <a:t>:	Time to cognitive failure--HVLT-R, COWA, and TMT A and B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04800" y="1239993"/>
            <a:ext cx="84534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u="sng" dirty="0">
                <a:solidFill>
                  <a:srgbClr val="435464"/>
                </a:solidFill>
                <a:cs typeface="Arial" panose="020B0604020202020204" pitchFamily="34" charset="0"/>
              </a:rPr>
              <a:t>Basic Eligibility</a:t>
            </a:r>
            <a:r>
              <a:rPr lang="en-US" sz="1600" dirty="0">
                <a:solidFill>
                  <a:srgbClr val="435464"/>
                </a:solidFill>
                <a:cs typeface="Arial" panose="020B0604020202020204" pitchFamily="34" charset="0"/>
              </a:rPr>
              <a:t>: Small cell lung cancer; ≤10 brain mets≤3cm; total </a:t>
            </a:r>
            <a:r>
              <a:rPr lang="en-US" sz="1600" dirty="0" err="1">
                <a:solidFill>
                  <a:srgbClr val="435464"/>
                </a:solidFill>
                <a:cs typeface="Arial" panose="020B0604020202020204" pitchFamily="34" charset="0"/>
              </a:rPr>
              <a:t>vol</a:t>
            </a:r>
            <a:r>
              <a:rPr lang="en-US" sz="1600" dirty="0">
                <a:solidFill>
                  <a:srgbClr val="435464"/>
                </a:solidFill>
                <a:cs typeface="Arial" panose="020B0604020202020204" pitchFamily="34" charset="0"/>
              </a:rPr>
              <a:t> 30cc; KP</a:t>
            </a:r>
            <a:r>
              <a:rPr lang="en-US" sz="1600" dirty="0">
                <a:solidFill>
                  <a:srgbClr val="435464"/>
                </a:solidFill>
                <a:latin typeface="Arial"/>
                <a:cs typeface="Arial"/>
              </a:rPr>
              <a:t>S≥7</a:t>
            </a:r>
            <a:r>
              <a:rPr lang="en-US" sz="1600" dirty="0">
                <a:solidFill>
                  <a:srgbClr val="435464"/>
                </a:solidFill>
                <a:cs typeface="Arial" panose="020B0604020202020204" pitchFamily="34" charset="0"/>
              </a:rPr>
              <a:t>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55434" y="4152194"/>
            <a:ext cx="215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Helvetica"/>
              </a:rPr>
              <a:t>*</a:t>
            </a:r>
            <a:r>
              <a:rPr lang="en-US" sz="1200" dirty="0" err="1">
                <a:solidFill>
                  <a:srgbClr val="000000"/>
                </a:solidFill>
                <a:cs typeface="Helvetica"/>
              </a:rPr>
              <a:t>Pts</a:t>
            </a:r>
            <a:r>
              <a:rPr lang="en-US" sz="1200" dirty="0">
                <a:solidFill>
                  <a:srgbClr val="000000"/>
                </a:solidFill>
                <a:cs typeface="Helvetica"/>
              </a:rPr>
              <a:t> enrolled on SWOG trial will have been exposed to NCF Testing</a:t>
            </a:r>
          </a:p>
        </p:txBody>
      </p:sp>
    </p:spTree>
    <p:extLst>
      <p:ext uri="{BB962C8B-B14F-4D97-AF65-F5344CB8AC3E}">
        <p14:creationId xmlns:p14="http://schemas.microsoft.com/office/powerpoint/2010/main" val="384968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38497"/>
            <a:ext cx="8530856" cy="4525963"/>
          </a:xfrm>
        </p:spPr>
        <p:txBody>
          <a:bodyPr/>
          <a:lstStyle/>
          <a:p>
            <a:r>
              <a:rPr lang="en-US" sz="2600" dirty="0"/>
              <a:t>Secondary endpoints:</a:t>
            </a:r>
          </a:p>
          <a:p>
            <a:pPr lvl="1"/>
            <a:r>
              <a:rPr lang="en-US" sz="2000" dirty="0"/>
              <a:t>PROs: MDASI-BT, PROMIS cognition</a:t>
            </a:r>
          </a:p>
          <a:p>
            <a:pPr lvl="1"/>
            <a:r>
              <a:rPr lang="en-US" sz="2000" dirty="0"/>
              <a:t>Cumulative incidence of brain </a:t>
            </a:r>
            <a:r>
              <a:rPr lang="en-US" sz="2000" dirty="0" err="1"/>
              <a:t>mets</a:t>
            </a:r>
            <a:r>
              <a:rPr lang="en-US" sz="2000" dirty="0"/>
              <a:t>, # of salvage therapies</a:t>
            </a:r>
          </a:p>
          <a:p>
            <a:pPr lvl="1"/>
            <a:r>
              <a:rPr lang="en-US" sz="2000" dirty="0"/>
              <a:t>Overall survival, cumulative incidence of neurologic death</a:t>
            </a:r>
          </a:p>
          <a:p>
            <a:pPr lvl="1"/>
            <a:r>
              <a:rPr lang="en-US" sz="2000" dirty="0"/>
              <a:t>Adverse events</a:t>
            </a:r>
            <a:endParaRPr lang="en-US" sz="1000" dirty="0"/>
          </a:p>
          <a:p>
            <a:r>
              <a:rPr lang="en-US" sz="2600" dirty="0"/>
              <a:t>Collaboration:</a:t>
            </a:r>
          </a:p>
          <a:p>
            <a:pPr lvl="1"/>
            <a:r>
              <a:rPr lang="en-US" sz="2000" dirty="0"/>
              <a:t>Support from SWOG, Alliance</a:t>
            </a:r>
          </a:p>
          <a:p>
            <a:pPr lvl="1"/>
            <a:r>
              <a:rPr lang="en-US" sz="2000" dirty="0"/>
              <a:t>SWOG MRI surveillance +/- PCI trial: brain met failures on observation arm can dual-enroll</a:t>
            </a:r>
            <a:endParaRPr lang="en-US" sz="1000" dirty="0"/>
          </a:p>
          <a:p>
            <a:r>
              <a:rPr lang="en-US" sz="2400" dirty="0"/>
              <a:t>5/26/20: Concept approved by DCP </a:t>
            </a:r>
            <a:r>
              <a:rPr lang="en-US" sz="2400" dirty="0" err="1"/>
              <a:t>SxQOL</a:t>
            </a:r>
            <a:r>
              <a:rPr lang="en-US" sz="2400" dirty="0"/>
              <a:t> Committee</a:t>
            </a:r>
          </a:p>
          <a:p>
            <a:pPr lvl="1"/>
            <a:r>
              <a:rPr lang="en-US" sz="2000" dirty="0"/>
              <a:t>Protocol under development</a:t>
            </a:r>
          </a:p>
          <a:p>
            <a:pPr lvl="1"/>
            <a:r>
              <a:rPr lang="en-US" sz="2000" dirty="0"/>
              <a:t>9/8/20: Protocol submission to NCI</a:t>
            </a:r>
          </a:p>
        </p:txBody>
      </p:sp>
    </p:spTree>
    <p:extLst>
      <p:ext uri="{BB962C8B-B14F-4D97-AF65-F5344CB8AC3E}">
        <p14:creationId xmlns:p14="http://schemas.microsoft.com/office/powerpoint/2010/main" val="302523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phics Slide">
  <a:themeElements>
    <a:clrScheme name="Custom 1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itle Slide">
  <a:themeElements>
    <a:clrScheme name="NRG Color Theme Title">
      <a:dk1>
        <a:srgbClr val="98012E"/>
      </a:dk1>
      <a:lt1>
        <a:srgbClr val="FFFFFF"/>
      </a:lt1>
      <a:dk2>
        <a:srgbClr val="FFFFFF"/>
      </a:dk2>
      <a:lt2>
        <a:srgbClr val="435464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Title Slide">
  <a:themeElements>
    <a:clrScheme name="NRG Color Theme Title">
      <a:dk1>
        <a:srgbClr val="98012E"/>
      </a:dk1>
      <a:lt1>
        <a:srgbClr val="FFFFFF"/>
      </a:lt1>
      <a:dk2>
        <a:srgbClr val="FFFFFF"/>
      </a:dk2>
      <a:lt2>
        <a:srgbClr val="435464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Text Slide">
  <a:themeElements>
    <a:clrScheme name="NRG Color Theme Text">
      <a:dk1>
        <a:srgbClr val="98012E"/>
      </a:dk1>
      <a:lt1>
        <a:srgbClr val="FFFFFF"/>
      </a:lt1>
      <a:dk2>
        <a:srgbClr val="435464"/>
      </a:dk2>
      <a:lt2>
        <a:srgbClr val="FFFFFF"/>
      </a:lt2>
      <a:accent1>
        <a:srgbClr val="98012E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0B9825-0D7B-4129-BD73-D34F9BEBF510}"/>
</file>

<file path=customXml/itemProps2.xml><?xml version="1.0" encoding="utf-8"?>
<ds:datastoreItem xmlns:ds="http://schemas.openxmlformats.org/officeDocument/2006/customXml" ds:itemID="{7E96B5B1-60A8-4CC7-A2B8-23270F4C24E1}"/>
</file>

<file path=customXml/itemProps3.xml><?xml version="1.0" encoding="utf-8"?>
<ds:datastoreItem xmlns:ds="http://schemas.openxmlformats.org/officeDocument/2006/customXml" ds:itemID="{1485A746-BE04-43BD-A557-22DE0CACF1A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TitleOption1_05-9-14</Template>
  <TotalTime>28288</TotalTime>
  <Words>706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Garamond</vt:lpstr>
      <vt:lpstr>Helvetica</vt:lpstr>
      <vt:lpstr>Graphics Slide</vt:lpstr>
      <vt:lpstr>Title Slide</vt:lpstr>
      <vt:lpstr>1_Title Slide</vt:lpstr>
      <vt:lpstr>4_Text Slide</vt:lpstr>
      <vt:lpstr>NRG CC009  Phase III Trial of Stereotactic Radiosurgery versus Hippocampal Avoidant WBRT for  Small Cell Lung Cancer Brain Metastases</vt:lpstr>
      <vt:lpstr>Background</vt:lpstr>
      <vt:lpstr>Background</vt:lpstr>
      <vt:lpstr>PowerPoint Presentation</vt:lpstr>
      <vt:lpstr>Background</vt:lpstr>
      <vt:lpstr>NRG CC009: Phase III Trial Stereotactic Radiosurgery versus Hippocampal-Avoidant Whole-Brain Radiotherapy for  10 or Fewer Brain Metastases from Small Cell Lung Cancer PIs: Chad Rusthoven (Univ of Colorado) + Vinai Gondi (Northwestern)  </vt:lpstr>
      <vt:lpstr>Logistics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Nancy Fredericks</dc:creator>
  <cp:lastModifiedBy>Bradley, Fran</cp:lastModifiedBy>
  <cp:revision>186</cp:revision>
  <dcterms:created xsi:type="dcterms:W3CDTF">2014-05-09T17:29:05Z</dcterms:created>
  <dcterms:modified xsi:type="dcterms:W3CDTF">2020-07-12T18:09:16Z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0x01010000A5F1F0551A3F40AFD7F7CF352D7236</vt:lpwstr>
  </property>
</Properties>
</file>